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7" r:id="rId3"/>
    <p:sldId id="258" r:id="rId4"/>
  </p:sldIdLst>
  <p:sldSz cx="9906000" cy="6858000" type="A4"/>
  <p:notesSz cx="6797675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>
        <p:scale>
          <a:sx n="66" d="100"/>
          <a:sy n="66" d="100"/>
        </p:scale>
        <p:origin x="2724" y="1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2706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1282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0736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80166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8985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35916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96158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49189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76020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20242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5767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B7A2F-6CB3-430D-8B76-517F51390D04}" type="datetimeFigureOut">
              <a:rPr lang="he-IL" smtClean="0"/>
              <a:t>י"ג/אדר ב/תשפ"ב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F184D-00EB-42E5-AC22-3A85707DDB2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2156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מלבן 3">
            <a:extLst>
              <a:ext uri="{FF2B5EF4-FFF2-40B4-BE49-F238E27FC236}">
                <a16:creationId xmlns:a16="http://schemas.microsoft.com/office/drawing/2014/main" id="{7546AE37-61D6-400D-9A48-235D5C6AA598}"/>
              </a:ext>
            </a:extLst>
          </p:cNvPr>
          <p:cNvSpPr/>
          <p:nvPr/>
        </p:nvSpPr>
        <p:spPr>
          <a:xfrm>
            <a:off x="6650182" y="170150"/>
            <a:ext cx="3134332" cy="317009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לזכר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המלכה אסתר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וַיְשַׁנֶּהָ וְאֶת נַעֲרוֹתֶיהָ לְטוֹב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ctr" rtl="1"/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והנביא דניאל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וְיִתְּנוּ לָנוּ מִן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הַזֵּרֹעִים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וְנֹאכְלָה וּמַיִם וְנִשְׁתֶּה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r>
              <a:rPr lang="he-IL" sz="1000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בספר הלבוש כתב, יש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בפורים, זכר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שאכלו דניאל וחבריו בבבל, שגם המגילה היה גם כן ע"י דניאל שהוא התך לפי דברי חז"ל (מגילה טו' ע"א).</a:t>
            </a:r>
            <a:endParaRPr lang="en-US" sz="1000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/>
            <a:r>
              <a:rPr lang="he-IL" sz="1000" u="sng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וישנה ואת נערותיה לטוב'.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ומבוא' בגמ' מגילה (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יג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' ע"א) במה שינה 'הגי' את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אסתר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לטובה משאר הנערות?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רבי יוחנן -שהאכילה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-פי'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שהזרעונים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טובים לצדיקים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להבדילן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ממאכל טמא (רש"י). כי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אסתר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המלכה לא אכלה שום אוכל בביתו של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אחשורוש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כדי לא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להתגעל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במאכלים אסורים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וכך היה אצל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דניאל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וחביריו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שהיו בחצר מלך בבל וביקשו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ובכ"א גם לאחר עשרה ימים של אכילת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נראו דניאל חנניה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מישאל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ועזריה בריאים יותר משאר הנערים שאכלו מאכל הפיגולים של המלך.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 ופירוש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הם מיני קטניות ותבואה כמו שכתב האבן עזרא אורז ושעועית אפונים יבשים ועוד מיני פיצוחים וקטניות שונות</a:t>
            </a:r>
            <a:r>
              <a:rPr lang="en-US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.</a:t>
            </a:r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3" name="מלבן 22">
            <a:extLst>
              <a:ext uri="{FF2B5EF4-FFF2-40B4-BE49-F238E27FC236}">
                <a16:creationId xmlns:a16="http://schemas.microsoft.com/office/drawing/2014/main" id="{BB3A54A7-982A-47B3-8435-D2692AE302EF}"/>
              </a:ext>
            </a:extLst>
          </p:cNvPr>
          <p:cNvSpPr/>
          <p:nvPr/>
        </p:nvSpPr>
        <p:spPr>
          <a:xfrm>
            <a:off x="6650182" y="3340249"/>
            <a:ext cx="3134332" cy="317009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לזכר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המלכה אסתר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וַיְשַׁנֶּהָ וְאֶת נַעֲרוֹתֶיהָ לְטוֹב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ctr" rtl="1"/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והנביא דניאל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וְיִתְּנוּ לָנוּ מִן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הַזֵּרֹעִים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וְנֹאכְלָה וּמַיִם וְנִשְׁתֶּה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r>
              <a:rPr lang="he-IL" sz="1000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בספר הלבוש כתב, יש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בפורים, זכר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שאכלו דניאל וחבריו בבבל, שגם המגילה היה גם כן ע"י דניאל שהוא התך לפי דברי חז"ל (מגילה טו' ע"א).</a:t>
            </a:r>
            <a:endParaRPr lang="en-US" sz="1000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/>
            <a:r>
              <a:rPr lang="he-IL" sz="1000" u="sng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וישנה ואת נערותיה לטוב'.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ומבוא' בגמ' מגילה (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יג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' ע"א) במה שינה 'הגי' את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אסתר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לטובה משאר הנערות?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רבי יוחנן -שהאכילה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-פי'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שהזרעונים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טובים לצדיקים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להבדילן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ממאכל טמא (רש"י). כי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אסתר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המלכה לא אכלה שום אוכל בביתו של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אחשורוש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כדי לא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להתגעל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במאכלים אסורים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וכך היה אצל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דניאל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וחביריו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שהיו בחצר מלך בבל וביקשו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ובכ"א גם לאחר עשרה ימים של אכילת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נראו דניאל חנניה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מישאל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ועזריה בריאים יותר משאר הנערים שאכלו מאכל הפיגולים של המלך.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 ופירוש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הם מיני קטניות ותבואה כמו שכתב האבן עזרא אורז ושעועית אפונים יבשים ועוד מיני פיצוחים וקטניות שונות</a:t>
            </a:r>
            <a:r>
              <a:rPr lang="en-US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.</a:t>
            </a:r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4" name="מלבן 23">
            <a:extLst>
              <a:ext uri="{FF2B5EF4-FFF2-40B4-BE49-F238E27FC236}">
                <a16:creationId xmlns:a16="http://schemas.microsoft.com/office/drawing/2014/main" id="{913A3A70-87E1-476F-B884-4003A985C582}"/>
              </a:ext>
            </a:extLst>
          </p:cNvPr>
          <p:cNvSpPr/>
          <p:nvPr/>
        </p:nvSpPr>
        <p:spPr>
          <a:xfrm>
            <a:off x="3515850" y="170150"/>
            <a:ext cx="3134332" cy="317009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לזכר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המלכה אסתר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וַיְשַׁנֶּהָ וְאֶת נַעֲרוֹתֶיהָ לְטוֹב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ctr" rtl="1"/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והנביא דניאל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וְיִתְּנוּ לָנוּ מִן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הַזֵּרֹעִים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וְנֹאכְלָה וּמַיִם וְנִשְׁתֶּה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r>
              <a:rPr lang="he-IL" sz="1000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בספר הלבוש כתב, יש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בפורים, זכר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שאכלו דניאל וחבריו בבבל, שגם המגילה היה גם כן ע"י דניאל שהוא התך לפי דברי חז"ל (מגילה טו' ע"א).</a:t>
            </a:r>
            <a:endParaRPr lang="en-US" sz="1000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/>
            <a:r>
              <a:rPr lang="he-IL" sz="1000" u="sng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וישנה ואת נערותיה לטוב'.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ומבוא' בגמ' מגילה (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יג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' ע"א) במה שינה 'הגי' את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אסתר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לטובה משאר הנערות?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רבי יוחנן -שהאכילה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-פי'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שהזרעונים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טובים לצדיקים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להבדילן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ממאכל טמא (רש"י). כי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אסתר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המלכה לא אכלה שום אוכל בביתו של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אחשורוש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כדי לא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להתגעל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במאכלים אסורים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וכך היה אצל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דניאל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וחביריו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שהיו בחצר מלך בבל וביקשו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ובכ"א גם לאחר עשרה ימים של אכילת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נראו דניאל חנניה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מישאל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ועזריה בריאים יותר משאר הנערים שאכלו מאכל הפיגולים של המלך.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 ופירוש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הם מיני קטניות ותבואה כמו שכתב האבן עזרא אורז ושעועית אפונים יבשים ועוד מיני פיצוחים וקטניות שונות</a:t>
            </a:r>
            <a:r>
              <a:rPr lang="en-US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.</a:t>
            </a:r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5" name="מלבן 24">
            <a:extLst>
              <a:ext uri="{FF2B5EF4-FFF2-40B4-BE49-F238E27FC236}">
                <a16:creationId xmlns:a16="http://schemas.microsoft.com/office/drawing/2014/main" id="{0D0D3A14-AE37-4E8F-BEF4-62530FBF7B56}"/>
              </a:ext>
            </a:extLst>
          </p:cNvPr>
          <p:cNvSpPr/>
          <p:nvPr/>
        </p:nvSpPr>
        <p:spPr>
          <a:xfrm>
            <a:off x="3515850" y="3340249"/>
            <a:ext cx="3134332" cy="317009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לזכר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המלכה אסתר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וַיְשַׁנֶּהָ וְאֶת נַעֲרוֹתֶיהָ לְטוֹב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ctr" rtl="1"/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והנביא דניאל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וְיִתְּנוּ לָנוּ מִן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הַזֵּרֹעִים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וְנֹאכְלָה וּמַיִם וְנִשְׁתֶּה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r>
              <a:rPr lang="he-IL" sz="1000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בספר הלבוש כתב, יש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בפורים, זכר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שאכלו דניאל וחבריו בבבל, שגם המגילה היה גם כן ע"י דניאל שהוא התך לפי דברי חז"ל (מגילה טו' ע"א).</a:t>
            </a:r>
            <a:endParaRPr lang="en-US" sz="1000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/>
            <a:r>
              <a:rPr lang="he-IL" sz="1000" u="sng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וישנה ואת נערותיה לטוב'.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ומבוא' בגמ' מגילה (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יג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' ע"א) במה שינה 'הגי' את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אסתר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לטובה משאר הנערות?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רבי יוחנן -שהאכילה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-פי'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שהזרעונים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טובים לצדיקים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להבדילן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ממאכל טמא (רש"י). כי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אסתר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המלכה לא אכלה שום אוכל בביתו של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אחשורוש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כדי לא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להתגעל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במאכלים אסורים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וכך היה אצל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דניאל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וחביריו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שהיו בחצר מלך בבל וביקשו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ובכ"א גם לאחר עשרה ימים של אכילת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נראו דניאל חנניה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מישאל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ועזריה בריאים יותר משאר הנערים שאכלו מאכל הפיגולים של המלך.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 ופירוש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הם מיני קטניות ותבואה כמו שכתב האבן עזרא אורז ושעועית אפונים יבשים ועוד מיני פיצוחים וקטניות שונות</a:t>
            </a:r>
            <a:r>
              <a:rPr lang="en-US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.</a:t>
            </a:r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6" name="מלבן 25">
            <a:extLst>
              <a:ext uri="{FF2B5EF4-FFF2-40B4-BE49-F238E27FC236}">
                <a16:creationId xmlns:a16="http://schemas.microsoft.com/office/drawing/2014/main" id="{8C6B4893-1574-49E2-BEEE-02C3897E6B2E}"/>
              </a:ext>
            </a:extLst>
          </p:cNvPr>
          <p:cNvSpPr/>
          <p:nvPr/>
        </p:nvSpPr>
        <p:spPr>
          <a:xfrm>
            <a:off x="381518" y="170150"/>
            <a:ext cx="3134332" cy="317009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לזכר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המלכה אסתר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וַיְשַׁנֶּהָ וְאֶת נַעֲרוֹתֶיהָ לְטוֹב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ctr" rtl="1"/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והנביא דניאל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וְיִתְּנוּ לָנוּ מִן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הַזֵּרֹעִים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וְנֹאכְלָה וּמַיִם וְנִשְׁתֶּה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r>
              <a:rPr lang="he-IL" sz="1000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בספר הלבוש כתב, יש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בפורים, זכר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שאכלו דניאל וחבריו בבבל, שגם המגילה היה גם כן ע"י דניאל שהוא התך לפי דברי חז"ל (מגילה טו' ע"א).</a:t>
            </a:r>
            <a:endParaRPr lang="en-US" sz="1000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/>
            <a:r>
              <a:rPr lang="he-IL" sz="1000" u="sng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וישנה ואת נערותיה לטוב'.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ומבוא' בגמ' מגילה (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יג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' ע"א) במה שינה 'הגי' את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אסתר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לטובה משאר הנערות?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רבי יוחנן -שהאכילה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-פי'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שהזרעונים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טובים לצדיקים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להבדילן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ממאכל טמא (רש"י). כי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אסתר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המלכה לא אכלה שום אוכל בביתו של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אחשורוש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כדי לא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להתגעל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במאכלים אסורים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וכך היה אצל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דניאל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וחביריו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שהיו בחצר מלך בבל וביקשו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ובכ"א גם לאחר עשרה ימים של אכילת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נראו דניאל חנניה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מישאל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ועזריה בריאים יותר משאר הנערים שאכלו מאכל הפיגולים של המלך.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 ופירוש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הם מיני קטניות ותבואה כמו שכתב האבן עזרא אורז ושעועית אפונים יבשים ועוד מיני פיצוחים וקטניות שונות</a:t>
            </a:r>
            <a:r>
              <a:rPr lang="en-US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.</a:t>
            </a:r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7" name="מלבן 26">
            <a:extLst>
              <a:ext uri="{FF2B5EF4-FFF2-40B4-BE49-F238E27FC236}">
                <a16:creationId xmlns:a16="http://schemas.microsoft.com/office/drawing/2014/main" id="{6A4EE61D-4FBF-4B51-A81C-00D1BC10F654}"/>
              </a:ext>
            </a:extLst>
          </p:cNvPr>
          <p:cNvSpPr/>
          <p:nvPr/>
        </p:nvSpPr>
        <p:spPr>
          <a:xfrm>
            <a:off x="381518" y="3340249"/>
            <a:ext cx="3134332" cy="317009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rtl="1"/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לזכר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המלכה אסתר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וַיְשַׁנֶּהָ וְאֶת נַעֲרוֹתֶיהָ לְטוֹב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ctr" rtl="1"/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והנביא דניאל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- וְיִתְּנוּ לָנוּ מִן </a:t>
            </a:r>
            <a:r>
              <a:rPr lang="he-IL" sz="1000" b="1" u="sng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הַזֵּרֹעִים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וְנֹאכְלָה וּמַיִם וְנִשְׁתֶּה</a:t>
            </a:r>
            <a:endParaRPr lang="en-US" sz="1000" b="1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r>
              <a:rPr lang="he-IL" sz="1000" dirty="0"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בספר הלבוש כתב, יש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בפורים, זכר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לזרעונים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cs typeface="Guttman Frnew" panose="02010401010101010101" pitchFamily="2" charset="-79"/>
              </a:rPr>
              <a:t> שאכלו דניאל וחבריו בבבל, שגם המגילה היה גם כן ע"י דניאל שהוא התך לפי דברי חז"ל (מגילה טו' ע"א).</a:t>
            </a:r>
            <a:endParaRPr lang="en-US" sz="1000" dirty="0">
              <a:solidFill>
                <a:srgbClr val="40454C"/>
              </a:solidFill>
              <a:latin typeface="Calibri" panose="020F0502020204030204" pitchFamily="34" charset="0"/>
              <a:cs typeface="Guttman Frnew" panose="02010401010101010101" pitchFamily="2" charset="-79"/>
            </a:endParaRPr>
          </a:p>
          <a:p>
            <a:pPr algn="r" rtl="1"/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/>
            <a:r>
              <a:rPr lang="he-IL" sz="1000" u="sng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וישנה ואת נערותיה לטוב'.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ומבוא' בגמ' מגילה (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יג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' ע"א) במה שינה 'הגי' את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אסתר 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לטובה משאר הנערות?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רבי יוחנן -שהאכילה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-פי'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שהזרעונים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טובים לצדיקים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להבדילן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ממאכל טמא (רש"י). כי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אסתר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המלכה לא אכלה שום אוכל בביתו של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אחשורוש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כדי לא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להתגעל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במאכלים אסורים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וכך היה אצל </a:t>
            </a:r>
            <a:r>
              <a:rPr lang="he-IL" sz="1000" b="1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דניאל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וחביריו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שהיו בחצר מלך בבל וביקשו לאכול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ובכ"א גם לאחר עשרה ימים של אכילת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נראו דניאל חנניה </a:t>
            </a:r>
            <a:r>
              <a:rPr lang="he-IL" sz="1000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מישאל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ועזריה בריאים יותר משאר הנערים שאכלו מאכל הפיגולים של המלך. </a:t>
            </a:r>
          </a:p>
          <a:p>
            <a:pPr algn="r" rtl="1"/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 ופירוש </a:t>
            </a:r>
            <a:r>
              <a:rPr lang="he-IL" sz="1000" b="1" u="sng" dirty="0" err="1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זרעונים</a:t>
            </a:r>
            <a:r>
              <a:rPr lang="he-IL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הם מיני קטניות ותבואה כמו שכתב האבן עזרא אורז ושעועית אפונים יבשים ועוד מיני פיצוחים וקטניות שונות</a:t>
            </a:r>
            <a:r>
              <a:rPr lang="en-US" sz="1000" dirty="0">
                <a:solidFill>
                  <a:srgbClr val="40454C"/>
                </a:solidFill>
                <a:latin typeface="Calibri" panose="020F0502020204030204" pitchFamily="34" charset="0"/>
                <a:ea typeface="Calibri" panose="020F0502020204030204" pitchFamily="34" charset="0"/>
                <a:cs typeface="Guttman Frnew" panose="02010401010101010101" pitchFamily="2" charset="-79"/>
              </a:rPr>
              <a:t> .</a:t>
            </a:r>
            <a:endParaRPr lang="en-US" sz="10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E7C6704-19B4-4DA1-955B-2FD85737FCCE}"/>
              </a:ext>
            </a:extLst>
          </p:cNvPr>
          <p:cNvSpPr txBox="1"/>
          <p:nvPr/>
        </p:nvSpPr>
        <p:spPr>
          <a:xfrm>
            <a:off x="6642562" y="3078490"/>
            <a:ext cx="825038" cy="2616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65118FD-53B7-42FC-AD3A-A0EB354FBE58}"/>
              </a:ext>
            </a:extLst>
          </p:cNvPr>
          <p:cNvSpPr txBox="1"/>
          <p:nvPr/>
        </p:nvSpPr>
        <p:spPr>
          <a:xfrm>
            <a:off x="3523470" y="3078490"/>
            <a:ext cx="825038" cy="2616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D08CACC-8EF2-45DB-B3D1-A6CACFD90652}"/>
              </a:ext>
            </a:extLst>
          </p:cNvPr>
          <p:cNvSpPr txBox="1"/>
          <p:nvPr/>
        </p:nvSpPr>
        <p:spPr>
          <a:xfrm>
            <a:off x="383726" y="3078490"/>
            <a:ext cx="825038" cy="2616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1D72A85-93E5-4A92-8C17-4A204F3C5039}"/>
              </a:ext>
            </a:extLst>
          </p:cNvPr>
          <p:cNvSpPr txBox="1"/>
          <p:nvPr/>
        </p:nvSpPr>
        <p:spPr>
          <a:xfrm>
            <a:off x="6642562" y="6248589"/>
            <a:ext cx="825038" cy="2616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32D1164-B0D9-48F4-A216-3A294BB1EA01}"/>
              </a:ext>
            </a:extLst>
          </p:cNvPr>
          <p:cNvSpPr txBox="1"/>
          <p:nvPr/>
        </p:nvSpPr>
        <p:spPr>
          <a:xfrm>
            <a:off x="3523470" y="6248589"/>
            <a:ext cx="825038" cy="2616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303B1A6-BB83-424C-B3C5-0FEAFFBB9AEA}"/>
              </a:ext>
            </a:extLst>
          </p:cNvPr>
          <p:cNvSpPr txBox="1"/>
          <p:nvPr/>
        </p:nvSpPr>
        <p:spPr>
          <a:xfrm>
            <a:off x="383726" y="6248589"/>
            <a:ext cx="825038" cy="2616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</p:spTree>
    <p:extLst>
      <p:ext uri="{BB962C8B-B14F-4D97-AF65-F5344CB8AC3E}">
        <p14:creationId xmlns:p14="http://schemas.microsoft.com/office/powerpoint/2010/main" val="1494827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קבוצה 11">
            <a:extLst>
              <a:ext uri="{FF2B5EF4-FFF2-40B4-BE49-F238E27FC236}">
                <a16:creationId xmlns:a16="http://schemas.microsoft.com/office/drawing/2014/main" id="{94D4044B-3EAE-4086-BF52-5E93C31B23AC}"/>
              </a:ext>
            </a:extLst>
          </p:cNvPr>
          <p:cNvGrpSpPr/>
          <p:nvPr/>
        </p:nvGrpSpPr>
        <p:grpSpPr>
          <a:xfrm>
            <a:off x="7233827" y="106829"/>
            <a:ext cx="2517716" cy="6863417"/>
            <a:chOff x="7176677" y="106829"/>
            <a:chExt cx="2517716" cy="6863417"/>
          </a:xfrm>
        </p:grpSpPr>
        <p:sp>
          <p:nvSpPr>
            <p:cNvPr id="2" name="מלבן 1">
              <a:extLst>
                <a:ext uri="{FF2B5EF4-FFF2-40B4-BE49-F238E27FC236}">
                  <a16:creationId xmlns:a16="http://schemas.microsoft.com/office/drawing/2014/main" id="{1FAF6FE0-D001-4634-9AFE-D1763676BBBE}"/>
                </a:ext>
              </a:extLst>
            </p:cNvPr>
            <p:cNvSpPr/>
            <p:nvPr/>
          </p:nvSpPr>
          <p:spPr>
            <a:xfrm>
              <a:off x="7176677" y="106829"/>
              <a:ext cx="2517716" cy="6863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spcAft>
                  <a:spcPts val="0"/>
                </a:spcAft>
              </a:pP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תפריט </a:t>
              </a:r>
              <a:r>
                <a:rPr lang="he-IL" sz="1000" u="sng" dirty="0" err="1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זרעונים</a:t>
              </a: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 (קטניות)</a:t>
              </a:r>
              <a:endParaRPr lang="en-US" sz="1000" u="sng" dirty="0">
                <a:solidFill>
                  <a:srgbClr val="40454C"/>
                </a:solidFill>
                <a:latin typeface="Aharoni" panose="02010803020104030203" pitchFamily="2" charset="-79"/>
                <a:cs typeface="Guttman Mantova-Decor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לזכר המלכה אסתר-</a:t>
              </a:r>
              <a:r>
                <a:rPr lang="he-IL" sz="7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וַיְשַׁנֶּהָ וְאֶת נַעֲרוֹתֶיהָ לְטוֹב</a:t>
              </a:r>
              <a:endParaRPr lang="en-US" sz="900" dirty="0">
                <a:solidFill>
                  <a:srgbClr val="40454C"/>
                </a:solidFill>
                <a:latin typeface="Calibri" panose="020F0502020204030204" pitchFamily="34" charset="0"/>
                <a:cs typeface="Guttman Stam1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והנביא </a:t>
              </a:r>
              <a:r>
                <a:rPr lang="he-IL" sz="900" u="sng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דניאל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– וְיִתְּנוּ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לָנוּ מִן </a:t>
              </a:r>
              <a:r>
                <a:rPr lang="he-IL" sz="900" b="1" u="sng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הַזֵּרֹעִים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וְנֹאכְלָה </a:t>
              </a: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ראשונה</a:t>
              </a:r>
              <a:endParaRPr lang="en-US" sz="900" dirty="0"/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לחמניות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חומוס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טחינה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תירס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סלט ירקות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רוטב פיצה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כדורי פלאפל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מתבלי גבינה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שניה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קורנפלקס בחלב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פריכיות אורז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מרק עדשים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עיקרית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טשולנט סויה + שעועית</a:t>
              </a:r>
            </a:p>
            <a:p>
              <a:pPr marL="342900" indent="-342900" algn="r" rtl="1"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ארבעס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נקנקיות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סויה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אחרונה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סופלה שוקולד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פיצוחים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שקדים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קשיו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פקאן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בונדק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פיסטוק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בוטנים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תמר</a:t>
              </a: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אגוזים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גרעינים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קבוקים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endParaRPr lang="en-US" sz="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b="1" u="sng" dirty="0" err="1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והשתיה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 כדת 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קפה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שוקו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מוקה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בננה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אגוזים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אייס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קפוצינו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וניל עוגיות</a:t>
              </a:r>
              <a:endParaRPr lang="en-US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4" name="תמונה 3">
              <a:extLst>
                <a:ext uri="{FF2B5EF4-FFF2-40B4-BE49-F238E27FC236}">
                  <a16:creationId xmlns:a16="http://schemas.microsoft.com/office/drawing/2014/main" id="{F722751A-95F2-4D75-B85C-24D95747289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00381" y="4109413"/>
              <a:ext cx="980733" cy="928687"/>
            </a:xfrm>
            <a:prstGeom prst="ellipse">
              <a:avLst/>
            </a:prstGeom>
          </p:spPr>
        </p:pic>
        <p:pic>
          <p:nvPicPr>
            <p:cNvPr id="5" name="תמונה 4">
              <a:extLst>
                <a:ext uri="{FF2B5EF4-FFF2-40B4-BE49-F238E27FC236}">
                  <a16:creationId xmlns:a16="http://schemas.microsoft.com/office/drawing/2014/main" id="{E9A305CB-E28B-47EB-9CF3-5A0A85295AA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003726" y="5385048"/>
              <a:ext cx="482614" cy="1238250"/>
            </a:xfrm>
            <a:prstGeom prst="rect">
              <a:avLst/>
            </a:prstGeom>
          </p:spPr>
        </p:pic>
        <p:pic>
          <p:nvPicPr>
            <p:cNvPr id="7" name="תמונה 6">
              <a:extLst>
                <a:ext uri="{FF2B5EF4-FFF2-40B4-BE49-F238E27FC236}">
                  <a16:creationId xmlns:a16="http://schemas.microsoft.com/office/drawing/2014/main" id="{AC2C7C37-A32C-4547-AA35-E15B97EC73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33371" y="944801"/>
              <a:ext cx="712037" cy="719137"/>
            </a:xfrm>
            <a:prstGeom prst="ellipse">
              <a:avLst/>
            </a:prstGeom>
          </p:spPr>
        </p:pic>
        <p:pic>
          <p:nvPicPr>
            <p:cNvPr id="8" name="תמונה 7">
              <a:extLst>
                <a:ext uri="{FF2B5EF4-FFF2-40B4-BE49-F238E27FC236}">
                  <a16:creationId xmlns:a16="http://schemas.microsoft.com/office/drawing/2014/main" id="{F4F9FFEF-8DFE-4F24-AE93-F4626CF6660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8371" t="7558" r="10727" b="13953"/>
            <a:stretch/>
          </p:blipFill>
          <p:spPr>
            <a:xfrm>
              <a:off x="7663998" y="2011749"/>
              <a:ext cx="842857" cy="628651"/>
            </a:xfrm>
            <a:prstGeom prst="ellipse">
              <a:avLst/>
            </a:prstGeom>
          </p:spPr>
        </p:pic>
        <p:pic>
          <p:nvPicPr>
            <p:cNvPr id="9" name="תמונה 8">
              <a:extLst>
                <a:ext uri="{FF2B5EF4-FFF2-40B4-BE49-F238E27FC236}">
                  <a16:creationId xmlns:a16="http://schemas.microsoft.com/office/drawing/2014/main" id="{9C7287A3-A1C3-4AB2-A887-4F87636514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67" t="8997" r="13781" b="19818"/>
            <a:stretch/>
          </p:blipFill>
          <p:spPr>
            <a:xfrm>
              <a:off x="7800381" y="2995613"/>
              <a:ext cx="778016" cy="433387"/>
            </a:xfrm>
            <a:prstGeom prst="ellipse">
              <a:avLst/>
            </a:prstGeom>
          </p:spPr>
        </p:pic>
        <p:pic>
          <p:nvPicPr>
            <p:cNvPr id="10" name="תמונה 9">
              <a:extLst>
                <a:ext uri="{FF2B5EF4-FFF2-40B4-BE49-F238E27FC236}">
                  <a16:creationId xmlns:a16="http://schemas.microsoft.com/office/drawing/2014/main" id="{1EFAFA60-25FD-4545-B44F-942F0F5DF3D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163228" y="3526006"/>
              <a:ext cx="404813" cy="438736"/>
            </a:xfrm>
            <a:prstGeom prst="ellipse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67A46D2-F71E-4E40-B581-92F577C1AA3C}"/>
                </a:ext>
              </a:extLst>
            </p:cNvPr>
            <p:cNvSpPr txBox="1"/>
            <p:nvPr/>
          </p:nvSpPr>
          <p:spPr>
            <a:xfrm>
              <a:off x="7400058" y="439411"/>
              <a:ext cx="120733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ומַיִם וְנִשְׁתֶּה</a:t>
              </a:r>
            </a:p>
          </p:txBody>
        </p:sp>
      </p:grpSp>
      <p:grpSp>
        <p:nvGrpSpPr>
          <p:cNvPr id="13" name="קבוצה 12">
            <a:extLst>
              <a:ext uri="{FF2B5EF4-FFF2-40B4-BE49-F238E27FC236}">
                <a16:creationId xmlns:a16="http://schemas.microsoft.com/office/drawing/2014/main" id="{F2610F1B-40C0-4674-8B50-ED68AC9CDF66}"/>
              </a:ext>
            </a:extLst>
          </p:cNvPr>
          <p:cNvGrpSpPr/>
          <p:nvPr/>
        </p:nvGrpSpPr>
        <p:grpSpPr>
          <a:xfrm>
            <a:off x="4814477" y="106829"/>
            <a:ext cx="2517716" cy="6863417"/>
            <a:chOff x="7176677" y="106829"/>
            <a:chExt cx="2517716" cy="6863417"/>
          </a:xfrm>
        </p:grpSpPr>
        <p:sp>
          <p:nvSpPr>
            <p:cNvPr id="14" name="מלבן 13">
              <a:extLst>
                <a:ext uri="{FF2B5EF4-FFF2-40B4-BE49-F238E27FC236}">
                  <a16:creationId xmlns:a16="http://schemas.microsoft.com/office/drawing/2014/main" id="{AD24C6C4-931C-4A00-9A91-082E2C39BE19}"/>
                </a:ext>
              </a:extLst>
            </p:cNvPr>
            <p:cNvSpPr/>
            <p:nvPr/>
          </p:nvSpPr>
          <p:spPr>
            <a:xfrm>
              <a:off x="7176677" y="106829"/>
              <a:ext cx="2517716" cy="6863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spcAft>
                  <a:spcPts val="0"/>
                </a:spcAft>
              </a:pP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תפריט </a:t>
              </a:r>
              <a:r>
                <a:rPr lang="he-IL" sz="1000" u="sng" dirty="0" err="1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זרעונים</a:t>
              </a: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 (קטניות)</a:t>
              </a:r>
              <a:endParaRPr lang="en-US" sz="1000" u="sng" dirty="0">
                <a:solidFill>
                  <a:srgbClr val="40454C"/>
                </a:solidFill>
                <a:latin typeface="Aharoni" panose="02010803020104030203" pitchFamily="2" charset="-79"/>
                <a:cs typeface="Guttman Mantova-Decor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לזכר המלכה אסתר-</a:t>
              </a:r>
              <a:r>
                <a:rPr lang="he-IL" sz="7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וַיְשַׁנֶּהָ וְאֶת נַעֲרוֹתֶיהָ לְטוֹב</a:t>
              </a:r>
              <a:endParaRPr lang="en-US" sz="900" dirty="0">
                <a:solidFill>
                  <a:srgbClr val="40454C"/>
                </a:solidFill>
                <a:latin typeface="Calibri" panose="020F0502020204030204" pitchFamily="34" charset="0"/>
                <a:cs typeface="Guttman Stam1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והנביא </a:t>
              </a:r>
              <a:r>
                <a:rPr lang="he-IL" sz="900" u="sng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דניאל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– וְיִתְּנוּ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לָנוּ מִן </a:t>
              </a:r>
              <a:r>
                <a:rPr lang="he-IL" sz="900" b="1" u="sng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הַזֵּרֹעִים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וְנֹאכְלָה </a:t>
              </a: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ראשונה</a:t>
              </a:r>
              <a:endParaRPr lang="en-US" sz="900" dirty="0"/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לחמניות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חומוס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טחינה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תירס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סלט ירקות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רוטב פיצה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כדורי פלאפל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מתבלי גבינה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שניה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קורנפלקס בחלב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פריכיות אורז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מרק עדשים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עיקרית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טשולנט סויה + שעועית</a:t>
              </a:r>
            </a:p>
            <a:p>
              <a:pPr marL="342900" indent="-342900" algn="r" rtl="1"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ארבעס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נקנקיות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סויה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אחרונה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סופלה שוקולד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פיצוחים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שקדים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קשיו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פקאן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בונדק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פיסטוק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בוטנים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תמר</a:t>
              </a: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אגוזים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גרעינים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קבוקים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endParaRPr lang="en-US" sz="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b="1" u="sng" dirty="0" err="1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והשתיה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 כדת 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קפה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שוקו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מוקה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בננה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אגוזים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אייס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קפוצינו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וניל עוגיות</a:t>
              </a:r>
              <a:endParaRPr lang="en-US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5" name="תמונה 14">
              <a:extLst>
                <a:ext uri="{FF2B5EF4-FFF2-40B4-BE49-F238E27FC236}">
                  <a16:creationId xmlns:a16="http://schemas.microsoft.com/office/drawing/2014/main" id="{228C7255-76AE-4CB6-A766-1334C893F3A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00381" y="4109413"/>
              <a:ext cx="980733" cy="928687"/>
            </a:xfrm>
            <a:prstGeom prst="ellipse">
              <a:avLst/>
            </a:prstGeom>
          </p:spPr>
        </p:pic>
        <p:pic>
          <p:nvPicPr>
            <p:cNvPr id="16" name="תמונה 15">
              <a:extLst>
                <a:ext uri="{FF2B5EF4-FFF2-40B4-BE49-F238E27FC236}">
                  <a16:creationId xmlns:a16="http://schemas.microsoft.com/office/drawing/2014/main" id="{5A820062-7E40-42A1-998E-D044F2FDFB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003726" y="5385048"/>
              <a:ext cx="482614" cy="1238250"/>
            </a:xfrm>
            <a:prstGeom prst="rect">
              <a:avLst/>
            </a:prstGeom>
          </p:spPr>
        </p:pic>
        <p:pic>
          <p:nvPicPr>
            <p:cNvPr id="17" name="תמונה 16">
              <a:extLst>
                <a:ext uri="{FF2B5EF4-FFF2-40B4-BE49-F238E27FC236}">
                  <a16:creationId xmlns:a16="http://schemas.microsoft.com/office/drawing/2014/main" id="{39BB4715-E9E5-4A77-9C69-D692C9621A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33371" y="944801"/>
              <a:ext cx="712037" cy="719137"/>
            </a:xfrm>
            <a:prstGeom prst="ellipse">
              <a:avLst/>
            </a:prstGeom>
          </p:spPr>
        </p:pic>
        <p:pic>
          <p:nvPicPr>
            <p:cNvPr id="18" name="תמונה 17">
              <a:extLst>
                <a:ext uri="{FF2B5EF4-FFF2-40B4-BE49-F238E27FC236}">
                  <a16:creationId xmlns:a16="http://schemas.microsoft.com/office/drawing/2014/main" id="{17BBE891-D2B1-44B2-A05D-E1A433B9D6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8371" t="7558" r="10727" b="13953"/>
            <a:stretch/>
          </p:blipFill>
          <p:spPr>
            <a:xfrm>
              <a:off x="7663998" y="2011749"/>
              <a:ext cx="842857" cy="628651"/>
            </a:xfrm>
            <a:prstGeom prst="ellipse">
              <a:avLst/>
            </a:prstGeom>
          </p:spPr>
        </p:pic>
        <p:pic>
          <p:nvPicPr>
            <p:cNvPr id="19" name="תמונה 18">
              <a:extLst>
                <a:ext uri="{FF2B5EF4-FFF2-40B4-BE49-F238E27FC236}">
                  <a16:creationId xmlns:a16="http://schemas.microsoft.com/office/drawing/2014/main" id="{1741A758-E577-4C32-9839-FEDBB34DA8D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67" t="8997" r="13781" b="19818"/>
            <a:stretch/>
          </p:blipFill>
          <p:spPr>
            <a:xfrm>
              <a:off x="7800381" y="2995613"/>
              <a:ext cx="778016" cy="433387"/>
            </a:xfrm>
            <a:prstGeom prst="ellipse">
              <a:avLst/>
            </a:prstGeom>
          </p:spPr>
        </p:pic>
        <p:pic>
          <p:nvPicPr>
            <p:cNvPr id="20" name="תמונה 19">
              <a:extLst>
                <a:ext uri="{FF2B5EF4-FFF2-40B4-BE49-F238E27FC236}">
                  <a16:creationId xmlns:a16="http://schemas.microsoft.com/office/drawing/2014/main" id="{60493D9A-0CCD-4269-BC77-A6E3B35C3C2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163228" y="3526006"/>
              <a:ext cx="404813" cy="438736"/>
            </a:xfrm>
            <a:prstGeom prst="ellipse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A14B5B7-346D-4010-8321-008066D38B60}"/>
                </a:ext>
              </a:extLst>
            </p:cNvPr>
            <p:cNvSpPr txBox="1"/>
            <p:nvPr/>
          </p:nvSpPr>
          <p:spPr>
            <a:xfrm>
              <a:off x="7400058" y="439411"/>
              <a:ext cx="120733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ומַיִם וְנִשְׁתֶּה</a:t>
              </a:r>
            </a:p>
          </p:txBody>
        </p:sp>
      </p:grpSp>
      <p:grpSp>
        <p:nvGrpSpPr>
          <p:cNvPr id="22" name="קבוצה 21">
            <a:extLst>
              <a:ext uri="{FF2B5EF4-FFF2-40B4-BE49-F238E27FC236}">
                <a16:creationId xmlns:a16="http://schemas.microsoft.com/office/drawing/2014/main" id="{C41EEC5A-1A2A-4B07-9D21-2D42168E5EA4}"/>
              </a:ext>
            </a:extLst>
          </p:cNvPr>
          <p:cNvGrpSpPr/>
          <p:nvPr/>
        </p:nvGrpSpPr>
        <p:grpSpPr>
          <a:xfrm>
            <a:off x="2420586" y="106829"/>
            <a:ext cx="2517716" cy="6863417"/>
            <a:chOff x="7176677" y="106829"/>
            <a:chExt cx="2517716" cy="6863417"/>
          </a:xfrm>
        </p:grpSpPr>
        <p:sp>
          <p:nvSpPr>
            <p:cNvPr id="23" name="מלבן 22">
              <a:extLst>
                <a:ext uri="{FF2B5EF4-FFF2-40B4-BE49-F238E27FC236}">
                  <a16:creationId xmlns:a16="http://schemas.microsoft.com/office/drawing/2014/main" id="{3DBF8E06-D7E7-49CC-9246-93E187124874}"/>
                </a:ext>
              </a:extLst>
            </p:cNvPr>
            <p:cNvSpPr/>
            <p:nvPr/>
          </p:nvSpPr>
          <p:spPr>
            <a:xfrm>
              <a:off x="7176677" y="106829"/>
              <a:ext cx="2517716" cy="6863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spcAft>
                  <a:spcPts val="0"/>
                </a:spcAft>
              </a:pP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תפריט </a:t>
              </a:r>
              <a:r>
                <a:rPr lang="he-IL" sz="1000" u="sng" dirty="0" err="1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זרעונים</a:t>
              </a: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 (קטניות)</a:t>
              </a:r>
              <a:endParaRPr lang="en-US" sz="1000" u="sng" dirty="0">
                <a:solidFill>
                  <a:srgbClr val="40454C"/>
                </a:solidFill>
                <a:latin typeface="Aharoni" panose="02010803020104030203" pitchFamily="2" charset="-79"/>
                <a:cs typeface="Guttman Mantova-Decor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לזכר המלכה אסתר-</a:t>
              </a:r>
              <a:r>
                <a:rPr lang="he-IL" sz="7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וַיְשַׁנֶּהָ וְאֶת נַעֲרוֹתֶיהָ לְטוֹב</a:t>
              </a:r>
              <a:endParaRPr lang="en-US" sz="900" dirty="0">
                <a:solidFill>
                  <a:srgbClr val="40454C"/>
                </a:solidFill>
                <a:latin typeface="Calibri" panose="020F0502020204030204" pitchFamily="34" charset="0"/>
                <a:cs typeface="Guttman Stam1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והנביא </a:t>
              </a:r>
              <a:r>
                <a:rPr lang="he-IL" sz="900" u="sng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דניאל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– וְיִתְּנוּ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לָנוּ מִן </a:t>
              </a:r>
              <a:r>
                <a:rPr lang="he-IL" sz="900" b="1" u="sng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הַזֵּרֹעִים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וְנֹאכְלָה </a:t>
              </a: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ראשונה</a:t>
              </a:r>
              <a:endParaRPr lang="en-US" sz="900" dirty="0"/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לחמניות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חומוס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טחינה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תירס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סלט ירקות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רוטב פיצה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כדורי פלאפל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מתבלי גבינה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שניה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קורנפלקס בחלב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פריכיות אורז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מרק עדשים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עיקרית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טשולנט סויה + שעועית</a:t>
              </a:r>
            </a:p>
            <a:p>
              <a:pPr marL="342900" indent="-342900" algn="r" rtl="1"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ארבעס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נקנקיות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סויה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אחרונה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סופלה שוקולד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פיצוחים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שקדים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קשיו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פקאן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בונדק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פיסטוק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בוטנים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תמר</a:t>
              </a: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אגוזים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גרעינים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קבוקים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endParaRPr lang="en-US" sz="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b="1" u="sng" dirty="0" err="1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והשתיה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 כדת 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קפה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שוקו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מוקה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בננה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אגוזים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אייס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קפוצינו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וניל עוגיות</a:t>
              </a:r>
              <a:endParaRPr lang="en-US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4" name="תמונה 23">
              <a:extLst>
                <a:ext uri="{FF2B5EF4-FFF2-40B4-BE49-F238E27FC236}">
                  <a16:creationId xmlns:a16="http://schemas.microsoft.com/office/drawing/2014/main" id="{54B6841C-B01B-4FE2-8501-417288A30A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00381" y="4109413"/>
              <a:ext cx="980733" cy="928687"/>
            </a:xfrm>
            <a:prstGeom prst="ellipse">
              <a:avLst/>
            </a:prstGeom>
          </p:spPr>
        </p:pic>
        <p:pic>
          <p:nvPicPr>
            <p:cNvPr id="25" name="תמונה 24">
              <a:extLst>
                <a:ext uri="{FF2B5EF4-FFF2-40B4-BE49-F238E27FC236}">
                  <a16:creationId xmlns:a16="http://schemas.microsoft.com/office/drawing/2014/main" id="{474A59E4-D12C-485A-B9F8-36BC4805C4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003726" y="5385048"/>
              <a:ext cx="482614" cy="1238250"/>
            </a:xfrm>
            <a:prstGeom prst="rect">
              <a:avLst/>
            </a:prstGeom>
          </p:spPr>
        </p:pic>
        <p:pic>
          <p:nvPicPr>
            <p:cNvPr id="26" name="תמונה 25">
              <a:extLst>
                <a:ext uri="{FF2B5EF4-FFF2-40B4-BE49-F238E27FC236}">
                  <a16:creationId xmlns:a16="http://schemas.microsoft.com/office/drawing/2014/main" id="{EA26D2A2-E591-434A-AEEE-1E6C864FC3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33371" y="944801"/>
              <a:ext cx="712037" cy="719137"/>
            </a:xfrm>
            <a:prstGeom prst="ellipse">
              <a:avLst/>
            </a:prstGeom>
          </p:spPr>
        </p:pic>
        <p:pic>
          <p:nvPicPr>
            <p:cNvPr id="27" name="תמונה 26">
              <a:extLst>
                <a:ext uri="{FF2B5EF4-FFF2-40B4-BE49-F238E27FC236}">
                  <a16:creationId xmlns:a16="http://schemas.microsoft.com/office/drawing/2014/main" id="{E82B1A7C-B85F-4051-AB87-1AC74C12846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8371" t="7558" r="10727" b="13953"/>
            <a:stretch/>
          </p:blipFill>
          <p:spPr>
            <a:xfrm>
              <a:off x="7663998" y="2011749"/>
              <a:ext cx="842857" cy="628651"/>
            </a:xfrm>
            <a:prstGeom prst="ellipse">
              <a:avLst/>
            </a:prstGeom>
          </p:spPr>
        </p:pic>
        <p:pic>
          <p:nvPicPr>
            <p:cNvPr id="28" name="תמונה 27">
              <a:extLst>
                <a:ext uri="{FF2B5EF4-FFF2-40B4-BE49-F238E27FC236}">
                  <a16:creationId xmlns:a16="http://schemas.microsoft.com/office/drawing/2014/main" id="{63076B1B-CB87-4772-807F-7B8ED3BA782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67" t="8997" r="13781" b="19818"/>
            <a:stretch/>
          </p:blipFill>
          <p:spPr>
            <a:xfrm>
              <a:off x="7800381" y="2995613"/>
              <a:ext cx="778016" cy="433387"/>
            </a:xfrm>
            <a:prstGeom prst="ellipse">
              <a:avLst/>
            </a:prstGeom>
          </p:spPr>
        </p:pic>
        <p:pic>
          <p:nvPicPr>
            <p:cNvPr id="29" name="תמונה 28">
              <a:extLst>
                <a:ext uri="{FF2B5EF4-FFF2-40B4-BE49-F238E27FC236}">
                  <a16:creationId xmlns:a16="http://schemas.microsoft.com/office/drawing/2014/main" id="{D753B0BD-2E44-4571-BFAD-0E7D10E399B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163228" y="3526006"/>
              <a:ext cx="404813" cy="438736"/>
            </a:xfrm>
            <a:prstGeom prst="ellipse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241F5F10-C9F0-4EB4-99FD-4C670EFA1B3D}"/>
                </a:ext>
              </a:extLst>
            </p:cNvPr>
            <p:cNvSpPr txBox="1"/>
            <p:nvPr/>
          </p:nvSpPr>
          <p:spPr>
            <a:xfrm>
              <a:off x="7400058" y="439411"/>
              <a:ext cx="120733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ומַיִם וְנִשְׁתֶּה</a:t>
              </a:r>
            </a:p>
          </p:txBody>
        </p:sp>
      </p:grpSp>
      <p:grpSp>
        <p:nvGrpSpPr>
          <p:cNvPr id="31" name="קבוצה 30">
            <a:extLst>
              <a:ext uri="{FF2B5EF4-FFF2-40B4-BE49-F238E27FC236}">
                <a16:creationId xmlns:a16="http://schemas.microsoft.com/office/drawing/2014/main" id="{89FA5311-44D7-42C5-9274-448A1D7C91B8}"/>
              </a:ext>
            </a:extLst>
          </p:cNvPr>
          <p:cNvGrpSpPr/>
          <p:nvPr/>
        </p:nvGrpSpPr>
        <p:grpSpPr>
          <a:xfrm>
            <a:off x="51609" y="106829"/>
            <a:ext cx="2517716" cy="6863417"/>
            <a:chOff x="7176677" y="106829"/>
            <a:chExt cx="2517716" cy="6863417"/>
          </a:xfrm>
        </p:grpSpPr>
        <p:sp>
          <p:nvSpPr>
            <p:cNvPr id="32" name="מלבן 31">
              <a:extLst>
                <a:ext uri="{FF2B5EF4-FFF2-40B4-BE49-F238E27FC236}">
                  <a16:creationId xmlns:a16="http://schemas.microsoft.com/office/drawing/2014/main" id="{C613A4E8-DD0C-4F53-8A3D-B2F05584D32D}"/>
                </a:ext>
              </a:extLst>
            </p:cNvPr>
            <p:cNvSpPr/>
            <p:nvPr/>
          </p:nvSpPr>
          <p:spPr>
            <a:xfrm>
              <a:off x="7176677" y="106829"/>
              <a:ext cx="2517716" cy="686341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rtl="1">
                <a:spcAft>
                  <a:spcPts val="0"/>
                </a:spcAft>
              </a:pP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תפריט </a:t>
              </a:r>
              <a:r>
                <a:rPr lang="he-IL" sz="1000" u="sng" dirty="0" err="1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זרעונים</a:t>
              </a:r>
              <a:r>
                <a:rPr lang="he-IL" sz="1000" u="sng" dirty="0">
                  <a:solidFill>
                    <a:srgbClr val="40454C"/>
                  </a:solidFill>
                  <a:latin typeface="Guttman Mantova-Decor" panose="02010401010101010101" pitchFamily="2" charset="-79"/>
                  <a:cs typeface="Guttman Mantova-Decor" panose="02010401010101010101" pitchFamily="2" charset="-79"/>
                </a:rPr>
                <a:t> (קטניות)</a:t>
              </a:r>
              <a:endParaRPr lang="en-US" sz="1000" u="sng" dirty="0">
                <a:solidFill>
                  <a:srgbClr val="40454C"/>
                </a:solidFill>
                <a:latin typeface="Aharoni" panose="02010803020104030203" pitchFamily="2" charset="-79"/>
                <a:cs typeface="Guttman Mantova-Decor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לזכר המלכה אסתר-</a:t>
              </a:r>
              <a:r>
                <a:rPr lang="he-IL" sz="7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וַיְשַׁנֶּהָ וְאֶת נַעֲרוֹתֶיהָ לְטוֹב</a:t>
              </a:r>
              <a:endParaRPr lang="en-US" sz="900" dirty="0">
                <a:solidFill>
                  <a:srgbClr val="40454C"/>
                </a:solidFill>
                <a:latin typeface="Calibri" panose="020F0502020204030204" pitchFamily="34" charset="0"/>
                <a:cs typeface="Guttman Stam1" panose="02010401010101010101" pitchFamily="2" charset="-79"/>
              </a:endParaRP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והנביא </a:t>
              </a:r>
              <a:r>
                <a:rPr lang="he-IL" sz="900" u="sng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דניאל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– וְיִתְּנוּ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לָנוּ מִן </a:t>
              </a:r>
              <a:r>
                <a:rPr lang="he-IL" sz="900" b="1" u="sng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הַזֵּרֹעִים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וְנֹאכְלָה </a:t>
              </a:r>
            </a:p>
            <a:p>
              <a:pPr algn="just" rtl="1">
                <a:spcAft>
                  <a:spcPts val="0"/>
                </a:spcAft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ראשונה</a:t>
              </a:r>
              <a:endParaRPr lang="en-US" sz="900" dirty="0"/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לחמניות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חומוס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טחינה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תירס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סלט ירקות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רוטב פיצה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כדורי פלאפל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מתבלי גבינה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שניה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קורנפלקס בחלב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פריכיות אורז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מרק עדשים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עיקרית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טשולנט סויה + שעועית</a:t>
              </a:r>
            </a:p>
            <a:p>
              <a:pPr marL="342900" indent="-342900" algn="r" rtl="1"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ארבעס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נקנקיות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סויה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מנה אחרונה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סופלה שוקולד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 </a:t>
              </a: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פיצוחים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שקדים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קשיו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פקאן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בונדק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פיסטוק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בוטנים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תמר</a:t>
              </a:r>
              <a:r>
                <a:rPr lang="he-IL" sz="7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אגוזים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>
                  <a:latin typeface="Calibri" panose="020F0502020204030204" pitchFamily="34" charset="0"/>
                  <a:ea typeface="Calibri" panose="020F0502020204030204" pitchFamily="34" charset="0"/>
                </a:rPr>
                <a:t>גרעינים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8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קבוקים</a:t>
              </a:r>
              <a:endParaRPr lang="en-US" sz="8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lvl="0" algn="r" rtl="1">
                <a:spcAft>
                  <a:spcPts val="0"/>
                </a:spcAft>
              </a:pPr>
              <a:endParaRPr lang="en-US" sz="6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457200" algn="r" rtl="1">
                <a:spcAft>
                  <a:spcPts val="0"/>
                </a:spcAft>
              </a:pPr>
              <a:endParaRPr lang="en-US" sz="7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b="1" u="sng" dirty="0" err="1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והשתיה</a:t>
              </a:r>
              <a:r>
                <a:rPr lang="he-IL" sz="900" b="1" u="sng" dirty="0">
                  <a:latin typeface="Calibri" panose="020F0502020204030204" pitchFamily="34" charset="0"/>
                  <a:ea typeface="Calibri" panose="020F0502020204030204" pitchFamily="34" charset="0"/>
                  <a:cs typeface="David" panose="020E0502060401010101" pitchFamily="34" charset="-79"/>
                </a:rPr>
                <a:t> כדת 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 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קפה </a:t>
              </a: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חלב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שוקו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מוקה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בננה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שוקו אגוזים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אייס</a:t>
              </a: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  <a:r>
                <a:rPr lang="he-IL" sz="900" dirty="0" err="1">
                  <a:latin typeface="Calibri" panose="020F0502020204030204" pitchFamily="34" charset="0"/>
                  <a:ea typeface="Calibri" panose="020F0502020204030204" pitchFamily="34" charset="0"/>
                </a:rPr>
                <a:t>קפוצינו</a:t>
              </a:r>
              <a:endParaRPr lang="en-US" sz="9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 marL="342900" lvl="0" indent="-342900" algn="r" rtl="1">
                <a:spcAft>
                  <a:spcPts val="0"/>
                </a:spcAft>
                <a:buFont typeface="Symbol" panose="05050102010706020507" pitchFamily="18" charset="2"/>
                <a:buChar char=""/>
              </a:pPr>
              <a:r>
                <a:rPr lang="he-IL" sz="900" dirty="0">
                  <a:latin typeface="Calibri" panose="020F0502020204030204" pitchFamily="34" charset="0"/>
                  <a:ea typeface="Calibri" panose="020F0502020204030204" pitchFamily="34" charset="0"/>
                </a:rPr>
                <a:t>וניל עוגיות</a:t>
              </a:r>
              <a:endParaRPr lang="en-US" sz="9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33" name="תמונה 32">
              <a:extLst>
                <a:ext uri="{FF2B5EF4-FFF2-40B4-BE49-F238E27FC236}">
                  <a16:creationId xmlns:a16="http://schemas.microsoft.com/office/drawing/2014/main" id="{D481A434-DCF2-49D3-8EC7-9232D7AEC4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00381" y="4109413"/>
              <a:ext cx="980733" cy="928687"/>
            </a:xfrm>
            <a:prstGeom prst="ellipse">
              <a:avLst/>
            </a:prstGeom>
          </p:spPr>
        </p:pic>
        <p:pic>
          <p:nvPicPr>
            <p:cNvPr id="34" name="תמונה 33">
              <a:extLst>
                <a:ext uri="{FF2B5EF4-FFF2-40B4-BE49-F238E27FC236}">
                  <a16:creationId xmlns:a16="http://schemas.microsoft.com/office/drawing/2014/main" id="{1FC6C2B7-F7B1-4814-86BB-67FC08AB3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EFEFEF"/>
                </a:clrFrom>
                <a:clrTo>
                  <a:srgbClr val="EFEFE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8003726" y="5385048"/>
              <a:ext cx="482614" cy="1238250"/>
            </a:xfrm>
            <a:prstGeom prst="rect">
              <a:avLst/>
            </a:prstGeom>
          </p:spPr>
        </p:pic>
        <p:pic>
          <p:nvPicPr>
            <p:cNvPr id="35" name="תמונה 34">
              <a:extLst>
                <a:ext uri="{FF2B5EF4-FFF2-40B4-BE49-F238E27FC236}">
                  <a16:creationId xmlns:a16="http://schemas.microsoft.com/office/drawing/2014/main" id="{C1640D3D-E614-4669-9645-0B716CDD71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833371" y="944801"/>
              <a:ext cx="712037" cy="719137"/>
            </a:xfrm>
            <a:prstGeom prst="ellipse">
              <a:avLst/>
            </a:prstGeom>
          </p:spPr>
        </p:pic>
        <p:pic>
          <p:nvPicPr>
            <p:cNvPr id="36" name="תמונה 35">
              <a:extLst>
                <a:ext uri="{FF2B5EF4-FFF2-40B4-BE49-F238E27FC236}">
                  <a16:creationId xmlns:a16="http://schemas.microsoft.com/office/drawing/2014/main" id="{90C9A47A-1305-420F-B1C8-F3E21FA5261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8371" t="7558" r="10727" b="13953"/>
            <a:stretch/>
          </p:blipFill>
          <p:spPr>
            <a:xfrm>
              <a:off x="7663998" y="2011749"/>
              <a:ext cx="842857" cy="628651"/>
            </a:xfrm>
            <a:prstGeom prst="ellipse">
              <a:avLst/>
            </a:prstGeom>
          </p:spPr>
        </p:pic>
        <p:pic>
          <p:nvPicPr>
            <p:cNvPr id="37" name="תמונה 36">
              <a:extLst>
                <a:ext uri="{FF2B5EF4-FFF2-40B4-BE49-F238E27FC236}">
                  <a16:creationId xmlns:a16="http://schemas.microsoft.com/office/drawing/2014/main" id="{1740E087-22F9-46E0-946E-47D7425476D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267" t="8997" r="13781" b="19818"/>
            <a:stretch/>
          </p:blipFill>
          <p:spPr>
            <a:xfrm>
              <a:off x="7800381" y="2995613"/>
              <a:ext cx="778016" cy="433387"/>
            </a:xfrm>
            <a:prstGeom prst="ellipse">
              <a:avLst/>
            </a:prstGeom>
          </p:spPr>
        </p:pic>
        <p:pic>
          <p:nvPicPr>
            <p:cNvPr id="38" name="תמונה 37">
              <a:extLst>
                <a:ext uri="{FF2B5EF4-FFF2-40B4-BE49-F238E27FC236}">
                  <a16:creationId xmlns:a16="http://schemas.microsoft.com/office/drawing/2014/main" id="{1038B6C8-ECC9-425A-BA1A-3616F69BF13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8163228" y="3526006"/>
              <a:ext cx="404813" cy="438736"/>
            </a:xfrm>
            <a:prstGeom prst="ellipse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02034C0-F74A-4111-8951-B09E03510C06}"/>
                </a:ext>
              </a:extLst>
            </p:cNvPr>
            <p:cNvSpPr txBox="1"/>
            <p:nvPr/>
          </p:nvSpPr>
          <p:spPr>
            <a:xfrm>
              <a:off x="7400058" y="439411"/>
              <a:ext cx="1207337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r" rtl="1"/>
              <a:r>
                <a:rPr lang="he-IL" dirty="0">
                  <a:solidFill>
                    <a:srgbClr val="40454C"/>
                  </a:solidFill>
                  <a:latin typeface="Guttman Stam1" panose="02010401010101010101" pitchFamily="2" charset="-79"/>
                  <a:ea typeface="Calibri" panose="020F0502020204030204" pitchFamily="34" charset="0"/>
                  <a:cs typeface="Guttman Stam1" panose="02010401010101010101" pitchFamily="2" charset="-79"/>
                </a:rPr>
                <a:t> </a:t>
              </a:r>
              <a:r>
                <a:rPr lang="he-IL" sz="900" dirty="0">
                  <a:solidFill>
                    <a:srgbClr val="40454C"/>
                  </a:solidFill>
                  <a:latin typeface="Guttman Stam1" panose="02010401010101010101" pitchFamily="2" charset="-79"/>
                  <a:cs typeface="Guttman Stam1" panose="02010401010101010101" pitchFamily="2" charset="-79"/>
                </a:rPr>
                <a:t>ומַיִם וְנִשְׁתֶּה</a:t>
              </a:r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60A13104-500C-48C3-9D1E-3BA19F064745}"/>
              </a:ext>
            </a:extLst>
          </p:cNvPr>
          <p:cNvSpPr txBox="1"/>
          <p:nvPr/>
        </p:nvSpPr>
        <p:spPr>
          <a:xfrm>
            <a:off x="7457209" y="6315521"/>
            <a:ext cx="763170" cy="261610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0006B0B-110E-433E-BE4A-EB613D99ADE7}"/>
              </a:ext>
            </a:extLst>
          </p:cNvPr>
          <p:cNvSpPr txBox="1"/>
          <p:nvPr/>
        </p:nvSpPr>
        <p:spPr>
          <a:xfrm>
            <a:off x="5005948" y="6361688"/>
            <a:ext cx="763170" cy="261610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FD5212E-406F-4D09-9AAC-C37E3221CC5A}"/>
              </a:ext>
            </a:extLst>
          </p:cNvPr>
          <p:cNvSpPr txBox="1"/>
          <p:nvPr/>
        </p:nvSpPr>
        <p:spPr>
          <a:xfrm>
            <a:off x="2627780" y="6363146"/>
            <a:ext cx="763170" cy="261610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A7F451B-3169-4CFE-8834-53BCAB700965}"/>
              </a:ext>
            </a:extLst>
          </p:cNvPr>
          <p:cNvSpPr txBox="1"/>
          <p:nvPr/>
        </p:nvSpPr>
        <p:spPr>
          <a:xfrm>
            <a:off x="224144" y="6361688"/>
            <a:ext cx="763170" cy="261610"/>
          </a:xfrm>
          <a:prstGeom prst="rect">
            <a:avLst/>
          </a:prstGeom>
          <a:noFill/>
          <a:ln>
            <a:noFill/>
          </a:ln>
        </p:spPr>
        <p:txBody>
          <a:bodyPr wrap="square" rtlCol="1">
            <a:spAutoFit/>
          </a:bodyPr>
          <a:lstStyle/>
          <a:p>
            <a:r>
              <a:rPr lang="he-IL" sz="1100" b="1" dirty="0"/>
              <a:t>טעון גניזה</a:t>
            </a:r>
          </a:p>
        </p:txBody>
      </p:sp>
    </p:spTree>
    <p:extLst>
      <p:ext uri="{BB962C8B-B14F-4D97-AF65-F5344CB8AC3E}">
        <p14:creationId xmlns:p14="http://schemas.microsoft.com/office/powerpoint/2010/main" val="4060317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קבוצה 24">
            <a:extLst>
              <a:ext uri="{FF2B5EF4-FFF2-40B4-BE49-F238E27FC236}">
                <a16:creationId xmlns:a16="http://schemas.microsoft.com/office/drawing/2014/main" id="{6B375BB0-609B-42E7-B12A-A04B0DEE7CF1}"/>
              </a:ext>
            </a:extLst>
          </p:cNvPr>
          <p:cNvGrpSpPr/>
          <p:nvPr/>
        </p:nvGrpSpPr>
        <p:grpSpPr>
          <a:xfrm>
            <a:off x="4927443" y="-184325"/>
            <a:ext cx="4804062" cy="3471829"/>
            <a:chOff x="4927443" y="-184325"/>
            <a:chExt cx="4804062" cy="3471829"/>
          </a:xfrm>
        </p:grpSpPr>
        <p:sp>
          <p:nvSpPr>
            <p:cNvPr id="23" name="מלבן 22">
              <a:extLst>
                <a:ext uri="{FF2B5EF4-FFF2-40B4-BE49-F238E27FC236}">
                  <a16:creationId xmlns:a16="http://schemas.microsoft.com/office/drawing/2014/main" id="{1B7518B6-D217-4A03-83E3-D6DC42B83966}"/>
                </a:ext>
              </a:extLst>
            </p:cNvPr>
            <p:cNvSpPr/>
            <p:nvPr/>
          </p:nvSpPr>
          <p:spPr>
            <a:xfrm rot="5400000">
              <a:off x="7293677" y="849677"/>
              <a:ext cx="3193143" cy="168251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שאלות וחידות לסעודת ליל פורים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(את התשובות יש לכתוב בגב התפריט)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8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 1. 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כמה סוגי מיני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יש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בסעודתינו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8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השאלה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לילדים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כל צורת הגשה שונה נחשב.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ולמבוגרים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כמה מינים יש בכללות?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lvl="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2.  מה קשור תפריט הסעודה לפסח?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(אחרי שתענו על התשובה תהפכו את הדף)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3506EB1-30A3-444C-8E99-2243D89EF685}"/>
                </a:ext>
              </a:extLst>
            </p:cNvPr>
            <p:cNvSpPr txBox="1"/>
            <p:nvPr/>
          </p:nvSpPr>
          <p:spPr>
            <a:xfrm rot="16200000">
              <a:off x="4842804" y="-99686"/>
              <a:ext cx="3418116" cy="324883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כן אוכלים בפסח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השאלה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לילדים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זה קטניות שלא אוכלים בפסח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למשל קפה למה לא אסור משום קטניות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לת"ח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במשפחה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מה הטעם אסור קטניות בפסח?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ומה הקשר שלכן בוטנים מחלוקת?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ללמדנים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 כותנה קטניות כן או לא?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האם יש הבדל בין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לקטניות (ראה באבן עזרא בדף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המצ"ב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לאלה </a:t>
              </a: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שראוים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לקבל דירה!!!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למה דניאל ואסתר אכלו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דוקא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, למה לא אכלו פרות וירקות?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לאשת חיל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איך אכלו דניאל ואסתר את הקטניות, הרי צריך בישול?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</a:t>
              </a:r>
              <a:r>
                <a:rPr lang="he-IL" sz="1200" dirty="0" err="1">
                  <a:solidFill>
                    <a:schemeClr val="bg1"/>
                  </a:solidFill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קטניות אפשר לאכול בלי בישול ובלי שאלת כשרות?</a:t>
              </a:r>
              <a:endParaRPr lang="he-IL" sz="1200" dirty="0"/>
            </a:p>
          </p:txBody>
        </p:sp>
      </p:grpSp>
      <p:grpSp>
        <p:nvGrpSpPr>
          <p:cNvPr id="35" name="קבוצה 34">
            <a:extLst>
              <a:ext uri="{FF2B5EF4-FFF2-40B4-BE49-F238E27FC236}">
                <a16:creationId xmlns:a16="http://schemas.microsoft.com/office/drawing/2014/main" id="{B1FC9DD5-E38D-43EF-9D99-DF4197761AF2}"/>
              </a:ext>
            </a:extLst>
          </p:cNvPr>
          <p:cNvGrpSpPr/>
          <p:nvPr/>
        </p:nvGrpSpPr>
        <p:grpSpPr>
          <a:xfrm>
            <a:off x="4927443" y="3124932"/>
            <a:ext cx="4804062" cy="3471829"/>
            <a:chOff x="4927443" y="-184325"/>
            <a:chExt cx="4804062" cy="3471829"/>
          </a:xfrm>
        </p:grpSpPr>
        <p:sp>
          <p:nvSpPr>
            <p:cNvPr id="36" name="מלבן 35">
              <a:extLst>
                <a:ext uri="{FF2B5EF4-FFF2-40B4-BE49-F238E27FC236}">
                  <a16:creationId xmlns:a16="http://schemas.microsoft.com/office/drawing/2014/main" id="{42F38B9C-32B7-45F1-A10A-34F83E86680E}"/>
                </a:ext>
              </a:extLst>
            </p:cNvPr>
            <p:cNvSpPr/>
            <p:nvPr/>
          </p:nvSpPr>
          <p:spPr>
            <a:xfrm rot="5400000">
              <a:off x="7293677" y="849677"/>
              <a:ext cx="3193143" cy="168251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שאלות וחידות לסעודת ליל פורים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(את התשובות יש לכתוב בגב התפריט)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8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 1. 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כמה סוגי מיני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יש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בסעודתינו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8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השאלה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לילדים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כל צורת הגשה שונה נחשב.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ולמבוגרים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כמה מינים יש בכללות?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lvl="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2.  מה קשור תפריט הסעודה לפסח?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(אחרי שתענו על התשובה תהפכו את הדף)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5791E81C-6AA8-4550-9584-4A5806F6F35F}"/>
                </a:ext>
              </a:extLst>
            </p:cNvPr>
            <p:cNvSpPr txBox="1"/>
            <p:nvPr/>
          </p:nvSpPr>
          <p:spPr>
            <a:xfrm rot="16200000">
              <a:off x="4842804" y="-99686"/>
              <a:ext cx="3418116" cy="324883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כן אוכלים בפסח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השאלה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לילדים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זה קטניות שלא אוכלים בפסח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למשל קפה למה לא אסור משום קטניות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לת"ח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במשפחה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מה הטעם אסור קטניות בפסח?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ומה הקשר שלכן בוטנים מחלוקת?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ללמדנים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 כותנה קטניות כן או לא?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האם יש הבדל בין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לקטניות (ראה באבן עזרא בדף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המצ"ב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לאלה </a:t>
              </a: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שראוים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לקבל דירה!!!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למה דניאל ואסתר אכלו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דוקא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, למה לא אכלו פרות וירקות?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לאשת חיל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איך אכלו דניאל ואסתר את הקטניות, הרי צריך בישול?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</a:t>
              </a:r>
              <a:r>
                <a:rPr lang="he-IL" sz="1200" dirty="0" err="1">
                  <a:solidFill>
                    <a:schemeClr val="bg1"/>
                  </a:solidFill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קטניות אפשר לאכול בלי בישול ובלי שאלת כשרות?</a:t>
              </a:r>
              <a:endParaRPr lang="he-IL" sz="1200" dirty="0"/>
            </a:p>
          </p:txBody>
        </p:sp>
      </p:grpSp>
      <p:grpSp>
        <p:nvGrpSpPr>
          <p:cNvPr id="38" name="קבוצה 37">
            <a:extLst>
              <a:ext uri="{FF2B5EF4-FFF2-40B4-BE49-F238E27FC236}">
                <a16:creationId xmlns:a16="http://schemas.microsoft.com/office/drawing/2014/main" id="{AE383F79-54AD-4D45-BC5D-8E30DCA9F6C9}"/>
              </a:ext>
            </a:extLst>
          </p:cNvPr>
          <p:cNvGrpSpPr/>
          <p:nvPr/>
        </p:nvGrpSpPr>
        <p:grpSpPr>
          <a:xfrm>
            <a:off x="253843" y="-184325"/>
            <a:ext cx="4804062" cy="3471829"/>
            <a:chOff x="4927443" y="-184325"/>
            <a:chExt cx="4804062" cy="3471829"/>
          </a:xfrm>
        </p:grpSpPr>
        <p:sp>
          <p:nvSpPr>
            <p:cNvPr id="39" name="מלבן 38">
              <a:extLst>
                <a:ext uri="{FF2B5EF4-FFF2-40B4-BE49-F238E27FC236}">
                  <a16:creationId xmlns:a16="http://schemas.microsoft.com/office/drawing/2014/main" id="{DA57C2D3-4013-4D37-A191-CE089BB3E51E}"/>
                </a:ext>
              </a:extLst>
            </p:cNvPr>
            <p:cNvSpPr/>
            <p:nvPr/>
          </p:nvSpPr>
          <p:spPr>
            <a:xfrm rot="5400000">
              <a:off x="7293677" y="849677"/>
              <a:ext cx="3193143" cy="168251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שאלות וחידות לסעודת ליל פורים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(את התשובות יש לכתוב בגב התפריט)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8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 1. 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כמה סוגי מיני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יש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בסעודתינו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8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השאלה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לילדים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כל צורת הגשה שונה נחשב.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ולמבוגרים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כמה מינים יש בכללות?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lvl="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2.  מה קשור תפריט הסעודה לפסח?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(אחרי שתענו על התשובה תהפכו את הדף)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679670F4-F748-413D-9CA1-99F19A10AAAB}"/>
                </a:ext>
              </a:extLst>
            </p:cNvPr>
            <p:cNvSpPr txBox="1"/>
            <p:nvPr/>
          </p:nvSpPr>
          <p:spPr>
            <a:xfrm rot="16200000">
              <a:off x="4842804" y="-99686"/>
              <a:ext cx="3418116" cy="324883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כן אוכלים בפסח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השאלה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לילדים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זה קטניות שלא אוכלים בפסח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למשל קפה למה לא אסור משום קטניות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לת"ח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במשפחה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מה הטעם אסור קטניות בפסח?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ומה הקשר שלכן בוטנים מחלוקת?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ללמדנים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 כותנה קטניות כן או לא?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האם יש הבדל בין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לקטניות (ראה באבן עזרא בדף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המצ"ב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לאלה </a:t>
              </a: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שראוים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לקבל דירה!!!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למה דניאל ואסתר אכלו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דוקא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, למה לא אכלו פרות וירקות?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לאשת חיל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איך אכלו דניאל ואסתר את הקטניות, הרי צריך בישול?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</a:t>
              </a:r>
              <a:r>
                <a:rPr lang="he-IL" sz="1200" dirty="0" err="1">
                  <a:solidFill>
                    <a:schemeClr val="bg1"/>
                  </a:solidFill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קטניות אפשר לאכול בלי בישול ובלי שאלת כשרות?</a:t>
              </a:r>
              <a:endParaRPr lang="he-IL" sz="1200" dirty="0"/>
            </a:p>
          </p:txBody>
        </p:sp>
      </p:grpSp>
      <p:grpSp>
        <p:nvGrpSpPr>
          <p:cNvPr id="41" name="קבוצה 40">
            <a:extLst>
              <a:ext uri="{FF2B5EF4-FFF2-40B4-BE49-F238E27FC236}">
                <a16:creationId xmlns:a16="http://schemas.microsoft.com/office/drawing/2014/main" id="{C297AD54-8484-4A3D-BFB5-0BE81D852A9E}"/>
              </a:ext>
            </a:extLst>
          </p:cNvPr>
          <p:cNvGrpSpPr/>
          <p:nvPr/>
        </p:nvGrpSpPr>
        <p:grpSpPr>
          <a:xfrm>
            <a:off x="253843" y="3124932"/>
            <a:ext cx="4804062" cy="3471829"/>
            <a:chOff x="4927443" y="-184325"/>
            <a:chExt cx="4804062" cy="3471829"/>
          </a:xfrm>
        </p:grpSpPr>
        <p:sp>
          <p:nvSpPr>
            <p:cNvPr id="42" name="מלבן 41">
              <a:extLst>
                <a:ext uri="{FF2B5EF4-FFF2-40B4-BE49-F238E27FC236}">
                  <a16:creationId xmlns:a16="http://schemas.microsoft.com/office/drawing/2014/main" id="{71C8229B-22B7-4F8C-ABD5-3C577D26A5D5}"/>
                </a:ext>
              </a:extLst>
            </p:cNvPr>
            <p:cNvSpPr/>
            <p:nvPr/>
          </p:nvSpPr>
          <p:spPr>
            <a:xfrm rot="5400000">
              <a:off x="7293677" y="849677"/>
              <a:ext cx="3193143" cy="1682512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שאלות וחידות לסעודת ליל פורים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14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(את התשובות יש לכתוב בגב התפריט)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algn="r" rtl="1">
                <a:lnSpc>
                  <a:spcPts val="800"/>
                </a:lnSpc>
                <a:spcAft>
                  <a:spcPts val="80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 1. 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כמה סוגי מיני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יש </a:t>
              </a:r>
              <a:r>
                <a:rPr lang="he-IL" sz="1200" b="1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בסעודתינו</a:t>
              </a: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8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השאלה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לילדים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כל צורת הגשה שונה נחשב.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ולמבוגרים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כמה מינים יש בכללות?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lvl="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b="1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2.  מה קשור תפריט הסעודה לפסח?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ts val="14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(אחרי שתענו על התשובה תהפכו את הדף)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A329D405-9AB7-4802-9F31-86EF4D443360}"/>
                </a:ext>
              </a:extLst>
            </p:cNvPr>
            <p:cNvSpPr txBox="1"/>
            <p:nvPr/>
          </p:nvSpPr>
          <p:spPr>
            <a:xfrm rot="16200000">
              <a:off x="4842804" y="-99686"/>
              <a:ext cx="3418116" cy="3248838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lvl="0" algn="ct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b="1" u="sng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b="1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כן אוכלים בפסח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השאלה</a:t>
              </a:r>
              <a:endParaRPr lang="en-US" sz="1200" u="sng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לילדים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זה קטניות שלא אוכלים בפסח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למבוגרים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למשל קפה למה לא אסור משום קטניות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לת"ח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במשפחה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מה הטעם אסור קטניות בפסח?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ומה הקשר שלכן בוטנים מחלוקת?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ללמדנים 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 כותנה קטניות כן או לא?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האם יש הבדל בין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לקטניות (ראה באבן עזרא בדף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המצ"ב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)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לאלה </a:t>
              </a:r>
              <a:r>
                <a:rPr lang="he-IL" sz="1200" u="sng" dirty="0" err="1">
                  <a:latin typeface="David" panose="020E0502060401010101" pitchFamily="34" charset="-79"/>
                  <a:cs typeface="David" panose="020E0502060401010101" pitchFamily="34" charset="-79"/>
                </a:rPr>
                <a:t>שראוים</a:t>
              </a: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 לקבל דירה!!!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למה דניאל ואסתר אכלו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דוקא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זרעונים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, למה לא אכלו פרות וירקות?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u="sng" dirty="0">
                  <a:latin typeface="David" panose="020E0502060401010101" pitchFamily="34" charset="-79"/>
                  <a:cs typeface="David" panose="020E0502060401010101" pitchFamily="34" charset="-79"/>
                </a:rPr>
                <a:t>לאשת חיל 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 איך אכלו דניאל ואסתר את הקטניות, הרי צריך בישול?</a:t>
              </a:r>
              <a:endParaRPr lang="en-US" sz="1200" dirty="0">
                <a:latin typeface="David" panose="020E0502060401010101" pitchFamily="34" charset="-79"/>
                <a:ea typeface="Calibri" panose="020F0502020204030204" pitchFamily="34" charset="0"/>
                <a:cs typeface="David" panose="020E0502060401010101" pitchFamily="34" charset="-79"/>
              </a:endParaRPr>
            </a:p>
            <a:p>
              <a:pPr marL="457200" algn="r" rtl="1">
                <a:lnSpc>
                  <a:spcPct val="107000"/>
                </a:lnSpc>
                <a:spcAft>
                  <a:spcPts val="0"/>
                </a:spcAft>
              </a:pP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*</a:t>
              </a:r>
              <a:r>
                <a:rPr lang="he-IL" sz="1200" dirty="0" err="1">
                  <a:solidFill>
                    <a:schemeClr val="bg1"/>
                  </a:solidFill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</a:t>
              </a:r>
              <a:r>
                <a:rPr lang="he-IL" sz="1200" dirty="0" err="1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איזה</a:t>
              </a:r>
              <a:r>
                <a:rPr lang="he-IL" sz="1200" dirty="0">
                  <a:latin typeface="David" panose="020E0502060401010101" pitchFamily="34" charset="-79"/>
                  <a:ea typeface="Calibri" panose="020F0502020204030204" pitchFamily="34" charset="0"/>
                  <a:cs typeface="David" panose="020E0502060401010101" pitchFamily="34" charset="-79"/>
                </a:rPr>
                <a:t> קטניות אפשר לאכול בלי בישול ובלי שאלת כשרות?</a:t>
              </a:r>
              <a:endParaRPr lang="he-IL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075139773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2040</Words>
  <Application>Microsoft Office PowerPoint</Application>
  <PresentationFormat>נייר A4 ‏(210x297 מ"מ)</PresentationFormat>
  <Paragraphs>346</Paragraphs>
  <Slides>3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10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</vt:i4>
      </vt:variant>
    </vt:vector>
  </HeadingPairs>
  <TitlesOfParts>
    <vt:vector size="14" baseType="lpstr">
      <vt:lpstr>Aharoni</vt:lpstr>
      <vt:lpstr>Arial</vt:lpstr>
      <vt:lpstr>Calibri</vt:lpstr>
      <vt:lpstr>Calibri Light</vt:lpstr>
      <vt:lpstr>David</vt:lpstr>
      <vt:lpstr>Guttman Frnew</vt:lpstr>
      <vt:lpstr>Guttman Mantova-Decor</vt:lpstr>
      <vt:lpstr>Guttman Stam1</vt:lpstr>
      <vt:lpstr>Symbol</vt:lpstr>
      <vt:lpstr>Times New Roman</vt:lpstr>
      <vt:lpstr>ערכת נושא Office</vt:lpstr>
      <vt:lpstr>מצגת של PowerPoint‏</vt:lpstr>
      <vt:lpstr>מצגת של PowerPoint‏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מהדרינט</dc:creator>
  <cp:lastModifiedBy>מהדרינט</cp:lastModifiedBy>
  <cp:revision>8</cp:revision>
  <cp:lastPrinted>2022-03-16T10:48:26Z</cp:lastPrinted>
  <dcterms:created xsi:type="dcterms:W3CDTF">2022-03-16T09:48:13Z</dcterms:created>
  <dcterms:modified xsi:type="dcterms:W3CDTF">2022-03-16T10:51:21Z</dcterms:modified>
</cp:coreProperties>
</file>