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  <p:sldMasterId id="2147483684" r:id="rId2"/>
    <p:sldMasterId id="2147483696" r:id="rId3"/>
    <p:sldMasterId id="2147483708" r:id="rId4"/>
    <p:sldMasterId id="2147483732" r:id="rId5"/>
    <p:sldMasterId id="2147483744" r:id="rId6"/>
    <p:sldMasterId id="2147483756" r:id="rId7"/>
  </p:sldMasterIdLst>
  <p:sldIdLst>
    <p:sldId id="256" r:id="rId8"/>
    <p:sldId id="330" r:id="rId9"/>
    <p:sldId id="257" r:id="rId10"/>
    <p:sldId id="258" r:id="rId11"/>
    <p:sldId id="285" r:id="rId12"/>
    <p:sldId id="286" r:id="rId13"/>
    <p:sldId id="259" r:id="rId14"/>
    <p:sldId id="260" r:id="rId15"/>
    <p:sldId id="261" r:id="rId16"/>
    <p:sldId id="262" r:id="rId17"/>
    <p:sldId id="263" r:id="rId18"/>
    <p:sldId id="283" r:id="rId19"/>
    <p:sldId id="282" r:id="rId20"/>
    <p:sldId id="287" r:id="rId21"/>
    <p:sldId id="266" r:id="rId22"/>
    <p:sldId id="273" r:id="rId23"/>
    <p:sldId id="340" r:id="rId24"/>
    <p:sldId id="341" r:id="rId25"/>
    <p:sldId id="279" r:id="rId26"/>
    <p:sldId id="320" r:id="rId27"/>
    <p:sldId id="321" r:id="rId28"/>
    <p:sldId id="322" r:id="rId29"/>
    <p:sldId id="323" r:id="rId30"/>
    <p:sldId id="324" r:id="rId31"/>
    <p:sldId id="331" r:id="rId32"/>
    <p:sldId id="325" r:id="rId33"/>
    <p:sldId id="326" r:id="rId34"/>
    <p:sldId id="328" r:id="rId35"/>
    <p:sldId id="272" r:id="rId36"/>
    <p:sldId id="26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29" r:id="rId53"/>
    <p:sldId id="342" r:id="rId54"/>
    <p:sldId id="343" r:id="rId55"/>
    <p:sldId id="344" r:id="rId56"/>
    <p:sldId id="345" r:id="rId57"/>
    <p:sldId id="346" r:id="rId58"/>
    <p:sldId id="347" r:id="rId59"/>
    <p:sldId id="348" r:id="rId60"/>
    <p:sldId id="349" r:id="rId61"/>
    <p:sldId id="350" r:id="rId6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9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63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66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61" Type="http://schemas.openxmlformats.org/officeDocument/2006/relationships/slide" Target="slides/slide54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viewProps" Target="viewProps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מלבן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מלבן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חבר ישר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מלבן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אליפסה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אליפסה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מלבן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מלבן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13" name="מלבן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מלבן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חבר ישר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אליפסה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אליפסה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מחבר ישר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מציין מיקום תוכן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2" name="מציין מיקום תוכן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חבר ישר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מלבן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מלבן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מלבן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מלבן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מלבן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he-IL"/>
          </a:p>
        </p:txBody>
      </p:sp>
      <p:sp>
        <p:nvSpPr>
          <p:cNvPr id="15" name="מחבר ישר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מציין מיקום תוכן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6" name="מציין מיקום תוכן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5" name="אליפסה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אליפסה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3" name="כותרת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מלבן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מלבן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מלבן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מלבן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מלבן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מלבן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מלבן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מחבר ישר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מציין מיקום תוכן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0" name="אליפסה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אליפסה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1" name="מלבן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מחבר ישר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מלבן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מלבן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מלבן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אליפסה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אליפסה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22" name="מלבן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אנכית וטקס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מלבן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מלבן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מלבן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מלבן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מחבר ישר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אליפסה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אליפסה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מחבר ישר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כותרת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5" name="כותרת משנה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1" name="מציין מיקום של תאריך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8" name="מציין מיקום של כותרת תחתונה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מלבן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0" name="מציין מיקום של תמונה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כותרת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cxnSp>
        <p:nvCxnSpPr>
          <p:cNvPr id="8" name="מחבר ישר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מחבר ישר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אליפסה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מציין מיקום של תאריך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6" name="מציין מיקום של מספר שקופית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ציין מיקום תוכן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5" name="מציין מיקום של מספר שקופית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6" name="מציין מיקום של כותרת תחתונה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7" name="כותרת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cxnSp>
        <p:nvCxnSpPr>
          <p:cNvPr id="7" name="מחבר ישר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2" name="מציין מיקום תוכן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34" name="מציין מיקום תוכן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2" name="מציין מיקום טקסט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cxnSp>
        <p:nvCxnSpPr>
          <p:cNvPr id="10" name="מחבר ישר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מחבר ישר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מציין מיקום תוכן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31" name="כותרת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מציין מיקום של תאריך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0" name="מציין מיקום של כותרת תחתונה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8" name="מציין מיקום של תאריך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0" name="מציין מיקום של כותרת תחתונה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כותרת משנה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מציין מיקום של תאריך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9" name="מציין מיקום של כותרת תחתונה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7" name="מציין מיקום של מספר שקופית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עם פינה יחידה חתוכה ומעוגלת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משולש ישר-זווית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צורה חופשית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צורה חופשית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he-IL"/>
          </a:p>
        </p:txBody>
      </p:sp>
      <p:sp>
        <p:nvSpPr>
          <p:cNvPr id="10" name="מלבן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מלבן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מלבן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מלבן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מחבר ישר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מחבר ישר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מחבר ישר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מחבר ישר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מחבר ישר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מחבר ישר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מלבן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אליפסה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אליפסה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אליפסה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אליפסה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אליפסה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0" name="מציין מיקום של כותרת תחתונה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he-IL"/>
          </a:p>
        </p:txBody>
      </p:sp>
      <p:sp>
        <p:nvSpPr>
          <p:cNvPr id="9" name="מלבן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מלבן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מלבן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מלבן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מחבר ישר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מחבר ישר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מחבר ישר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מחבר ישר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מחבר ישר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מלבן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אליפסה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אליפסה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אליפסה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אליפסה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אליפסה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מחבר ישר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2" name="מציין מיקום טקסט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14" name="מציין מיקום טקסט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6" name="מציין מיקום של תאריך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חבר ישר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8" name="מחבר ישר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מחבר ישר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מחבר ישר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מלבן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מחבר ישר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אליפסה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מציין מיקום תוכן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21" name="מציין מיקום של תאריך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22" name="מציין מיקום של מספר שקופית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3" name="מציין מיקום של כותרת תחתונה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חבר ישר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אליפסה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10" name="מחבר ישר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מלבן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מחבר ישר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מחבר ישר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מחבר ישר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מציין מיקום של תאריך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1" name="מציין מיקום של כותרת תחתונה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he-IL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כותרת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2" name="כותרת משנה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20" name="מציין מיקום של כותרת תחתונה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10" name="מציין מיקום של מספר שקופית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אליפסה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אליפסה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0" name="מלבן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אליפסה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אליפסה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6" name="מלבן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9" name="תרשים זרימה: תהליך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תרשים זרימה: תהליך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27432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מלבן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מלבן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מלבן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מלבן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מלבן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8" name="מלבן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מחבר ישר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אליפסה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אליפסה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1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r" rtl="1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r" rtl="1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מציין מיקום של כותרת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1" name="מציין מיקום טקסט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27" name="מציין מיקום של תאריך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he-IL"/>
          </a:p>
        </p:txBody>
      </p:sp>
      <p:sp>
        <p:nvSpPr>
          <p:cNvPr id="16" name="מציין מיקום של מספר שקופית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1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r" rtl="1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r" rtl="1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r" rtl="1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r" rtl="1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r" rtl="1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r" rtl="1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ציין מיקום טקסט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24" name="מציין מיקום של תאריך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0" name="מציין מיקום של כותרת תחתונה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22" name="מציין מיקום של מספר שקופית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5" name="מציין מיקום של כותרת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1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r" rtl="1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r" rtl="1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r" rtl="1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r" rtl="1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צורה חופשית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צורה חופשית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מציין מיקום של כותרת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מציין מיקום טקסט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מציין מיקום של תאריך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22" name="מציין מיקום של כותרת תחתונה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18" name="מציין מיקום של מספר שקופית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grpSp>
        <p:nvGrpSpPr>
          <p:cNvPr id="2" name="קבוצה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צורה חופשית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צורה חופשית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חבר ישר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מחבר ישר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מחבר ישר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מלבן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מחבר ישר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אליפסה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עוגה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אליפסה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טבעת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מלבן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מציין מיקום של כותרת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מציין מיקום טקסט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24" name="מציין מיקום של תאריך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A82B680-C784-412D-AF55-18E92337D39D}" type="datetimeFigureOut">
              <a:rPr lang="he-IL" smtClean="0"/>
              <a:pPr/>
              <a:t>ב'/ניסן/תשע"ג</a:t>
            </a:fld>
            <a:endParaRPr lang="he-IL"/>
          </a:p>
        </p:txBody>
      </p:sp>
      <p:sp>
        <p:nvSpPr>
          <p:cNvPr id="10" name="מציין מיקום של כותרת תחתונה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he-IL"/>
          </a:p>
        </p:txBody>
      </p:sp>
      <p:sp>
        <p:nvSpPr>
          <p:cNvPr id="22" name="מציין מיקום של מספר שקופית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F7379E4-3B57-4223-9577-CBAB1388934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5" name="מלבן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0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0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0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0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475656" y="620688"/>
            <a:ext cx="7056784" cy="1470025"/>
          </a:xfrm>
        </p:spPr>
        <p:txBody>
          <a:bodyPr>
            <a:noAutofit/>
          </a:bodyPr>
          <a:lstStyle/>
          <a:p>
            <a:r>
              <a:rPr lang="he-IL" sz="13800" dirty="0" smtClean="0"/>
              <a:t>חידון פסח</a:t>
            </a:r>
            <a:endParaRPr lang="he-IL" sz="13800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259632" y="2636912"/>
            <a:ext cx="7406640" cy="1752600"/>
          </a:xfrm>
        </p:spPr>
        <p:txBody>
          <a:bodyPr>
            <a:normAutofit/>
          </a:bodyPr>
          <a:lstStyle/>
          <a:p>
            <a:r>
              <a:rPr lang="he-IL" sz="8000" dirty="0" smtClean="0">
                <a:solidFill>
                  <a:srgbClr val="FF0000"/>
                </a:solidFill>
              </a:rPr>
              <a:t>כיתות ה-ו</a:t>
            </a:r>
            <a:endParaRPr lang="he-IL" sz="8000" dirty="0">
              <a:solidFill>
                <a:srgbClr val="FF0000"/>
              </a:solidFill>
            </a:endParaRPr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899592" y="4581128"/>
            <a:ext cx="7406640" cy="1752600"/>
          </a:xfrm>
          <a:prstGeom prst="rect">
            <a:avLst/>
          </a:prstGeom>
        </p:spPr>
        <p:txBody>
          <a:bodyPr tIns="0">
            <a:normAutofit/>
          </a:bodyPr>
          <a:lstStyle>
            <a:defPPr>
              <a:defRPr lang="he-IL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" marR="0" lvl="0" indent="0" algn="l" defTabSz="914400" rtl="1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he-IL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עורך: גיא חרבי</a:t>
            </a:r>
            <a:endParaRPr kumimoji="0" lang="he-IL" sz="80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979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נושאים לחידון</a:t>
            </a:r>
            <a:endParaRPr lang="en-US" dirty="0" smtClean="0"/>
          </a:p>
          <a:p>
            <a:pPr lvl="0"/>
            <a:r>
              <a:rPr lang="he-IL" dirty="0" smtClean="0"/>
              <a:t>פרק פד: א, ב, ד, ה, </a:t>
            </a:r>
            <a:r>
              <a:rPr lang="he-IL" dirty="0" err="1" smtClean="0"/>
              <a:t>יב</a:t>
            </a:r>
            <a:r>
              <a:rPr lang="he-IL" dirty="0" smtClean="0"/>
              <a:t>, </a:t>
            </a:r>
            <a:r>
              <a:rPr lang="he-IL" dirty="0" err="1" smtClean="0"/>
              <a:t>יג</a:t>
            </a:r>
            <a:endParaRPr lang="en-US" dirty="0" smtClean="0"/>
          </a:p>
          <a:p>
            <a:pPr lvl="0"/>
            <a:r>
              <a:rPr lang="he-IL" dirty="0" smtClean="0"/>
              <a:t>פרק פה : ב, ח,ט, (י),</a:t>
            </a:r>
            <a:r>
              <a:rPr lang="he-IL" dirty="0" err="1" smtClean="0"/>
              <a:t>יג</a:t>
            </a:r>
            <a:r>
              <a:rPr lang="he-IL" dirty="0" smtClean="0"/>
              <a:t> </a:t>
            </a:r>
            <a:endParaRPr lang="en-US" dirty="0" smtClean="0"/>
          </a:p>
          <a:p>
            <a:pPr lvl="0"/>
            <a:r>
              <a:rPr lang="he-IL" dirty="0" smtClean="0"/>
              <a:t>פרק פו: א-ח, י, </a:t>
            </a:r>
            <a:r>
              <a:rPr lang="he-IL" dirty="0" err="1" smtClean="0"/>
              <a:t>טו</a:t>
            </a:r>
            <a:r>
              <a:rPr lang="he-IL" dirty="0" smtClean="0"/>
              <a:t>-כ, </a:t>
            </a:r>
            <a:r>
              <a:rPr lang="he-IL" dirty="0" err="1" smtClean="0"/>
              <a:t>כב</a:t>
            </a:r>
            <a:r>
              <a:rPr lang="he-IL" dirty="0" smtClean="0"/>
              <a:t>, כד</a:t>
            </a:r>
            <a:endParaRPr lang="en-US" dirty="0" smtClean="0"/>
          </a:p>
          <a:p>
            <a:pPr lvl="0"/>
            <a:r>
              <a:rPr lang="he-IL" dirty="0" smtClean="0"/>
              <a:t>פרק פז: ב,ד, ה</a:t>
            </a:r>
            <a:endParaRPr lang="en-US" dirty="0" smtClean="0"/>
          </a:p>
          <a:p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1988840"/>
            <a:ext cx="9144000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he-IL" sz="5400" dirty="0" smtClean="0"/>
              <a:t>האוכל כזית עובר על איסור תורה,</a:t>
            </a:r>
            <a:br>
              <a:rPr lang="he-IL" sz="5400" dirty="0" smtClean="0"/>
            </a:br>
            <a:r>
              <a:rPr lang="he-IL" sz="5400" dirty="0" smtClean="0"/>
              <a:t> ומי שאוכל במזיד חייב כרת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4725144"/>
            <a:ext cx="7239000" cy="1730592"/>
          </a:xfrm>
        </p:spPr>
        <p:txBody>
          <a:bodyPr>
            <a:normAutofit fontScale="92500"/>
          </a:bodyPr>
          <a:lstStyle/>
          <a:p>
            <a:pPr algn="just"/>
            <a:r>
              <a:rPr lang="he-IL" sz="4000" dirty="0" smtClean="0"/>
              <a:t>מהי כמות החמץ שאסור לאכול בפסח? ומה עונשו של האוכל במזיד?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xmlns="" val="79021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23528" y="1484784"/>
            <a:ext cx="7848872" cy="1143000"/>
          </a:xfrm>
        </p:spPr>
        <p:txBody>
          <a:bodyPr>
            <a:noAutofit/>
          </a:bodyPr>
          <a:lstStyle/>
          <a:p>
            <a:pPr lvl="0" algn="just"/>
            <a:r>
              <a:rPr lang="he-IL" sz="4400" dirty="0" smtClean="0"/>
              <a:t>ממתי עד מתי אסור לאכול חמץ? (תאריך)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4221088"/>
            <a:ext cx="7239000" cy="2234648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ט"ו ניסן עד </a:t>
            </a:r>
            <a:r>
              <a:rPr lang="he-IL" sz="4000" dirty="0" err="1" smtClean="0"/>
              <a:t>כא</a:t>
            </a:r>
            <a:r>
              <a:rPr lang="he-IL" sz="4000" dirty="0" smtClean="0"/>
              <a:t> ניסן.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171082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7239000" cy="1143000"/>
          </a:xfrm>
        </p:spPr>
        <p:txBody>
          <a:bodyPr>
            <a:noAutofit/>
          </a:bodyPr>
          <a:lstStyle/>
          <a:p>
            <a:pPr lvl="0" algn="just"/>
            <a:r>
              <a:rPr lang="he-IL" sz="4800" dirty="0" smtClean="0"/>
              <a:t>באיזה תאריך, באיזו שעה צריך לבדוק אתה החמץ? מדוע?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645024"/>
            <a:ext cx="7239000" cy="2810712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מתחילת ליל י"ד, בודקים את החמץ, משום שבלילה העם מצויים בבית, ואור הנר יפה לברכה.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313999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7239000" cy="1143000"/>
          </a:xfrm>
        </p:spPr>
        <p:txBody>
          <a:bodyPr>
            <a:noAutofit/>
          </a:bodyPr>
          <a:lstStyle/>
          <a:p>
            <a:pPr lvl="0" algn="just"/>
            <a:r>
              <a:rPr lang="he-IL" sz="4800" dirty="0" smtClean="0"/>
              <a:t>האם מותר לציבור, ללמוד תורה חצי שעה לפני ליל י"ד בניסן?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429000"/>
            <a:ext cx="7239000" cy="3026736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לציבור מותר, וליחיד אסור, כיוון שהיחיד יכול להמשיך ללמוד תורה ולשכוח מבדיקת החמץ.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1686930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1124744"/>
            <a:ext cx="7239000" cy="1143000"/>
          </a:xfrm>
        </p:spPr>
        <p:txBody>
          <a:bodyPr>
            <a:noAutofit/>
          </a:bodyPr>
          <a:lstStyle/>
          <a:p>
            <a:pPr algn="just"/>
            <a:r>
              <a:rPr lang="he-IL" sz="4800" dirty="0" smtClean="0"/>
              <a:t>מהי הברכה שמברכים על בדיקת חמץ, מדוע דווקא במילים הללו?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140968"/>
            <a:ext cx="7239000" cy="3314768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"על ביעור חמץ", מכיוון שעיקר הבדיקה על ביעור החמץ, והבדיקה היא רק אמצעי.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91192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352928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he-IL" sz="5400" dirty="0" smtClean="0"/>
              <a:t>מה היא ההשבתה האמורה בתורה "תשביתו שאור מבתיכם"?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2564904"/>
            <a:ext cx="7239000" cy="3098744"/>
          </a:xfrm>
        </p:spPr>
        <p:txBody>
          <a:bodyPr>
            <a:normAutofit fontScale="92500"/>
          </a:bodyPr>
          <a:lstStyle/>
          <a:p>
            <a:pPr algn="just"/>
            <a:r>
              <a:rPr lang="he-IL" sz="4000" dirty="0" smtClean="0"/>
              <a:t>לבטל בליבו כל חמץ שיש לו, ויחשוב שכל חמץ שיש לו, נחשב כעפר הארץ, שאין בו צורך כלל, אלא האוכל כמו עפר, ויחשוב שאם ימצא חמץ, יזרוק אותו ישר לפח.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2364353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1988840"/>
            <a:ext cx="7239000" cy="1143000"/>
          </a:xfrm>
        </p:spPr>
        <p:txBody>
          <a:bodyPr>
            <a:noAutofit/>
          </a:bodyPr>
          <a:lstStyle/>
          <a:p>
            <a:pPr lvl="0" algn="just"/>
            <a:r>
              <a:rPr lang="he-IL" sz="4400" dirty="0" smtClean="0"/>
              <a:t>מה כוונת המילים " כל </a:t>
            </a:r>
            <a:r>
              <a:rPr lang="he-IL" sz="4400" dirty="0" err="1" smtClean="0"/>
              <a:t>חמירא</a:t>
            </a:r>
            <a:r>
              <a:rPr lang="he-IL" sz="4400" dirty="0" smtClean="0"/>
              <a:t> </a:t>
            </a:r>
            <a:r>
              <a:rPr lang="he-IL" sz="4400" dirty="0" err="1" smtClean="0"/>
              <a:t>דאיכא</a:t>
            </a:r>
            <a:r>
              <a:rPr lang="he-IL" sz="4400" dirty="0" smtClean="0"/>
              <a:t> ברשותי, דלא חזיתיה ודלא ביערתיה, </a:t>
            </a:r>
            <a:r>
              <a:rPr lang="he-IL" sz="4400" dirty="0" err="1" smtClean="0"/>
              <a:t>לבטיל</a:t>
            </a:r>
            <a:r>
              <a:rPr lang="he-IL" sz="4400" dirty="0" smtClean="0"/>
              <a:t> </a:t>
            </a:r>
            <a:r>
              <a:rPr lang="he-IL" sz="4400" dirty="0" err="1" smtClean="0"/>
              <a:t>ולהוי</a:t>
            </a:r>
            <a:r>
              <a:rPr lang="he-IL" sz="4400" dirty="0" smtClean="0"/>
              <a:t> </a:t>
            </a:r>
            <a:r>
              <a:rPr lang="he-IL" sz="4400" dirty="0" err="1" smtClean="0"/>
              <a:t>בעפרא</a:t>
            </a:r>
            <a:r>
              <a:rPr lang="he-IL" sz="4400" dirty="0" smtClean="0"/>
              <a:t> דארעא?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501008"/>
            <a:ext cx="7239000" cy="2954728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כל חמץ שיש ברשותי, שלא ראיתי ושלא ביערתי, יהיה מבוטל והפקר כמו עפר הארץ.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184148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2420888"/>
            <a:ext cx="7239000" cy="1143000"/>
          </a:xfrm>
        </p:spPr>
        <p:txBody>
          <a:bodyPr>
            <a:noAutofit/>
          </a:bodyPr>
          <a:lstStyle/>
          <a:p>
            <a:pPr lvl="0" algn="just"/>
            <a:r>
              <a:rPr lang="he-IL" sz="5400" dirty="0" smtClean="0"/>
              <a:t>מה יעשה אדם שלא מבין את נוסח הביטול בארמית?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717032"/>
            <a:ext cx="7239000" cy="2738704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יאמר את נוסח הביטול בשפה המובנת לו.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180722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2060848"/>
            <a:ext cx="7848872" cy="1143000"/>
          </a:xfrm>
        </p:spPr>
        <p:txBody>
          <a:bodyPr>
            <a:noAutofit/>
          </a:bodyPr>
          <a:lstStyle/>
          <a:p>
            <a:pPr lvl="0" algn="just"/>
            <a:r>
              <a:rPr lang="he-IL" sz="4800" dirty="0" smtClean="0"/>
              <a:t>האם מותר להשתמש במשחת נעליים שמעורב בה חמץ? נמק.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933056"/>
            <a:ext cx="7239000" cy="2522680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כן, משום שהחמץ נפסל מאכילת כלב, וכן תערובת זו לא לאכילה.</a:t>
            </a:r>
            <a:endParaRPr lang="he-IL" sz="4000" dirty="0"/>
          </a:p>
        </p:txBody>
      </p:sp>
      <p:pic>
        <p:nvPicPr>
          <p:cNvPr id="4" name="Picture 2" descr="http://img.zap.co.il/market/products/947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92718"/>
            <a:ext cx="1728192" cy="1728190"/>
          </a:xfrm>
          <a:prstGeom prst="rect">
            <a:avLst/>
          </a:prstGeom>
          <a:noFill/>
        </p:spPr>
      </p:pic>
      <p:pic>
        <p:nvPicPr>
          <p:cNvPr id="5" name="Picture 4" descr="http://images.mysupermarket.co.il/Products_1000/33/0104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763688" y="5013176"/>
            <a:ext cx="1728192" cy="18077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4352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568952" cy="1143000"/>
          </a:xfrm>
        </p:spPr>
        <p:txBody>
          <a:bodyPr>
            <a:noAutofit/>
          </a:bodyPr>
          <a:lstStyle/>
          <a:p>
            <a:pPr algn="just"/>
            <a:r>
              <a:rPr lang="he-IL" sz="4800" dirty="0" smtClean="0"/>
              <a:t>האם דבש וסוכר המיוצר בזמנינו </a:t>
            </a:r>
            <a:br>
              <a:rPr lang="he-IL" sz="4800" dirty="0" smtClean="0"/>
            </a:br>
            <a:r>
              <a:rPr lang="he-IL" sz="4800" dirty="0" smtClean="0"/>
              <a:t>חייב הכשר מיוחד לפסח? מדוע?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4149080"/>
            <a:ext cx="7239000" cy="2306656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לא חייב הכשר מיוחד בפסח, מכיוון שאין חשש של תערובת חמץ</a:t>
            </a:r>
            <a:endParaRPr lang="he-IL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15616" y="1700808"/>
            <a:ext cx="7239000" cy="1143000"/>
          </a:xfrm>
        </p:spPr>
        <p:txBody>
          <a:bodyPr>
            <a:noAutofit/>
          </a:bodyPr>
          <a:lstStyle/>
          <a:p>
            <a:pPr algn="just"/>
            <a:r>
              <a:rPr lang="he-IL" sz="4400" dirty="0" smtClean="0"/>
              <a:t>מי מבין הפירות היבשים, חייב כשרות מוסמכת המאשרת את כשרותו, מדוע?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4077072"/>
            <a:ext cx="7239000" cy="23786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he-IL" sz="4000" dirty="0" smtClean="0"/>
              <a:t>תאנים מיובשות, משום שמפזרים על פניהם קמח בשעת ייבושן.</a:t>
            </a:r>
            <a:endParaRPr lang="he-IL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772816"/>
            <a:ext cx="7239000" cy="1143000"/>
          </a:xfrm>
        </p:spPr>
        <p:txBody>
          <a:bodyPr>
            <a:noAutofit/>
          </a:bodyPr>
          <a:lstStyle/>
          <a:p>
            <a:pPr algn="just"/>
            <a:r>
              <a:rPr lang="he-IL" sz="4800" dirty="0" smtClean="0"/>
              <a:t>מה שכרו של הנזהר מכל שהוא חמץ בפסח?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573016"/>
            <a:ext cx="7239000" cy="2882720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תעלה לו שנה טובה</a:t>
            </a:r>
            <a:endParaRPr lang="he-IL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7624" y="980728"/>
            <a:ext cx="7239000" cy="1143000"/>
          </a:xfrm>
        </p:spPr>
        <p:txBody>
          <a:bodyPr>
            <a:noAutofit/>
          </a:bodyPr>
          <a:lstStyle/>
          <a:p>
            <a:pPr lvl="0"/>
            <a:r>
              <a:rPr lang="he-IL" sz="4800" dirty="0" smtClean="0"/>
              <a:t>מה משמעות הביטוי: </a:t>
            </a:r>
            <a:br>
              <a:rPr lang="he-IL" sz="4800" dirty="0" smtClean="0"/>
            </a:br>
            <a:r>
              <a:rPr lang="he-IL" sz="4800" dirty="0" smtClean="0"/>
              <a:t>"כבולעו כך פולטו"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140968"/>
            <a:ext cx="7239000" cy="3314768"/>
          </a:xfrm>
        </p:spPr>
        <p:txBody>
          <a:bodyPr>
            <a:normAutofit/>
          </a:bodyPr>
          <a:lstStyle/>
          <a:p>
            <a:pPr algn="just"/>
            <a:r>
              <a:rPr lang="he-IL" sz="4000" dirty="0" smtClean="0"/>
              <a:t>כל הכלים שנשתמש בהם חמץ, כדרך שימושו כך דרך הכשרו.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3851530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7239000" cy="1143000"/>
          </a:xfrm>
        </p:spPr>
        <p:txBody>
          <a:bodyPr>
            <a:noAutofit/>
          </a:bodyPr>
          <a:lstStyle/>
          <a:p>
            <a:r>
              <a:rPr lang="he-IL" sz="4800" dirty="0" smtClean="0"/>
              <a:t>מה משמעות הביטוי </a:t>
            </a:r>
            <a:br>
              <a:rPr lang="he-IL" sz="4800" dirty="0" smtClean="0"/>
            </a:br>
            <a:r>
              <a:rPr lang="he-IL" sz="4800" dirty="0" smtClean="0"/>
              <a:t>"כלי בן יומו"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3645024"/>
            <a:ext cx="7239000" cy="2810712"/>
          </a:xfrm>
        </p:spPr>
        <p:txBody>
          <a:bodyPr/>
          <a:lstStyle/>
          <a:p>
            <a:r>
              <a:rPr lang="he-IL" sz="4000" dirty="0" smtClean="0"/>
              <a:t>כלי שהשתמשו בו, ועדיין לא עברו 24 שעות מסיום השימוש בו.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xmlns="" val="5432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7504" y="571488"/>
            <a:ext cx="7931224" cy="1143000"/>
          </a:xfrm>
        </p:spPr>
        <p:txBody>
          <a:bodyPr>
            <a:noAutofit/>
          </a:bodyPr>
          <a:lstStyle/>
          <a:p>
            <a:r>
              <a:rPr lang="he-IL" sz="4800" dirty="0" smtClean="0"/>
              <a:t>מהם שלבי "ההגעלה"?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27584" y="2996952"/>
            <a:ext cx="7440690" cy="2952328"/>
          </a:xfrm>
        </p:spPr>
        <p:txBody>
          <a:bodyPr>
            <a:noAutofit/>
          </a:bodyPr>
          <a:lstStyle/>
          <a:p>
            <a:r>
              <a:rPr lang="he-IL" sz="4000" dirty="0" smtClean="0"/>
              <a:t>מנקים </a:t>
            </a:r>
            <a:r>
              <a:rPr lang="he-IL" sz="4000" dirty="0" smtClean="0"/>
              <a:t>את הכלי היטב</a:t>
            </a:r>
          </a:p>
          <a:p>
            <a:r>
              <a:rPr lang="he-IL" sz="4000" dirty="0" smtClean="0"/>
              <a:t>מחכים 24 שעות, </a:t>
            </a:r>
            <a:endParaRPr lang="he-IL" sz="4000" dirty="0" smtClean="0"/>
          </a:p>
          <a:p>
            <a:r>
              <a:rPr lang="he-IL" sz="4000" dirty="0" smtClean="0"/>
              <a:t>טובלים </a:t>
            </a:r>
            <a:r>
              <a:rPr lang="he-IL" sz="4000" dirty="0" smtClean="0"/>
              <a:t>אותו במים רותחים</a:t>
            </a:r>
          </a:p>
          <a:p>
            <a:r>
              <a:rPr lang="he-IL" sz="4000" dirty="0" smtClean="0"/>
              <a:t> שטיפה במים קרים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324150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1772816"/>
            <a:ext cx="8229600" cy="1143000"/>
          </a:xfrm>
        </p:spPr>
        <p:txBody>
          <a:bodyPr>
            <a:noAutofit/>
          </a:bodyPr>
          <a:lstStyle/>
          <a:p>
            <a:r>
              <a:rPr lang="he-IL" sz="4800" dirty="0" smtClean="0"/>
              <a:t>מהם שלבי ליבון?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99592" y="3789040"/>
            <a:ext cx="7501868" cy="2679334"/>
          </a:xfrm>
        </p:spPr>
        <p:txBody>
          <a:bodyPr>
            <a:normAutofit fontScale="92500" lnSpcReduction="10000"/>
          </a:bodyPr>
          <a:lstStyle/>
          <a:p>
            <a:r>
              <a:rPr lang="he-IL" sz="4000" dirty="0" smtClean="0"/>
              <a:t>מנקים את הכלי היטב</a:t>
            </a:r>
          </a:p>
          <a:p>
            <a:r>
              <a:rPr lang="he-IL" sz="4000" dirty="0" smtClean="0"/>
              <a:t>לקיחת </a:t>
            </a:r>
            <a:r>
              <a:rPr lang="he-IL" sz="4000" dirty="0" smtClean="0"/>
              <a:t>הכלי לאחר שעבר 24 שעות</a:t>
            </a:r>
            <a:r>
              <a:rPr lang="he-IL" sz="4000" dirty="0" smtClean="0"/>
              <a:t>, </a:t>
            </a:r>
            <a:endParaRPr lang="he-IL" sz="4000" dirty="0" smtClean="0"/>
          </a:p>
          <a:p>
            <a:r>
              <a:rPr lang="he-IL" sz="4000" dirty="0" smtClean="0"/>
              <a:t> שורפים את הכלי באש</a:t>
            </a:r>
          </a:p>
          <a:p>
            <a:r>
              <a:rPr lang="he-IL" sz="4000" dirty="0" smtClean="0"/>
              <a:t> שטיפה במים קרים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xmlns="" val="1848713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14348" y="357166"/>
            <a:ext cx="7024744" cy="1143000"/>
          </a:xfrm>
        </p:spPr>
        <p:txBody>
          <a:bodyPr/>
          <a:lstStyle/>
          <a:p>
            <a:r>
              <a:rPr lang="he-IL" dirty="0" smtClean="0"/>
              <a:t>כבולעו כך פולטו</a:t>
            </a:r>
            <a:endParaRPr lang="he-IL" dirty="0"/>
          </a:p>
        </p:txBody>
      </p:sp>
      <p:graphicFrame>
        <p:nvGraphicFramePr>
          <p:cNvPr id="5" name="טבלה 4"/>
          <p:cNvGraphicFramePr>
            <a:graphicFrameLocks noGrp="1"/>
          </p:cNvGraphicFramePr>
          <p:nvPr/>
        </p:nvGraphicFramePr>
        <p:xfrm>
          <a:off x="1866265" y="2026920"/>
          <a:ext cx="5411470" cy="3049524"/>
        </p:xfrm>
        <a:graphic>
          <a:graphicData uri="http://schemas.openxmlformats.org/drawingml/2006/table">
            <a:tbl>
              <a:tblPr rtl="1"/>
              <a:tblGrid>
                <a:gridCol w="1352550"/>
                <a:gridCol w="1352550"/>
                <a:gridCol w="1353185"/>
                <a:gridCol w="1353185"/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פ</a:t>
                      </a:r>
                      <a:endParaRPr lang="he-IL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כ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כ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>
                          <a:latin typeface="Calibri"/>
                          <a:ea typeface="Calibri"/>
                          <a:cs typeface="Arial"/>
                        </a:rPr>
                        <a:t>ה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he-IL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ל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ט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ל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en-US" sz="11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ב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5400" b="1" dirty="0" smtClean="0">
                          <a:latin typeface="Calibri"/>
                          <a:ea typeface="Calibri"/>
                          <a:cs typeface="Arial"/>
                        </a:rPr>
                        <a:t>כ</a:t>
                      </a:r>
                      <a:endParaRPr lang="en-US" sz="16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4400" dirty="0" smtClean="0"/>
              <a:t>מדוע מותר להשתמש במשחת נעליים המעורבת עם חמץ?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2035798"/>
            <a:ext cx="8208912" cy="3625450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א. כיוון שנפסלה לאכילת כלב.</a:t>
            </a:r>
          </a:p>
          <a:p>
            <a:r>
              <a:rPr lang="he-IL" sz="4000" dirty="0" smtClean="0"/>
              <a:t>ב. כיוון שהתערובת לא ראויה לאכילה.</a:t>
            </a:r>
          </a:p>
          <a:p>
            <a:r>
              <a:rPr lang="he-IL" sz="4000" dirty="0" smtClean="0"/>
              <a:t>ג. משום שאין חשש שיבוא לאכול.</a:t>
            </a:r>
          </a:p>
          <a:p>
            <a:r>
              <a:rPr lang="he-IL" sz="4000" dirty="0" smtClean="0"/>
              <a:t>ד. כל התשובות נכונות.</a:t>
            </a:r>
            <a:endParaRPr lang="he-IL" sz="4000" dirty="0"/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4139952" y="4509120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60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ד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http://img.zap.co.il/market/products/947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92718"/>
            <a:ext cx="1728192" cy="1728190"/>
          </a:xfrm>
          <a:prstGeom prst="rect">
            <a:avLst/>
          </a:prstGeom>
          <a:noFill/>
        </p:spPr>
      </p:pic>
      <p:pic>
        <p:nvPicPr>
          <p:cNvPr id="6" name="Picture 4" descr="http://images.mysupermarket.co.il/Products_1000/33/0104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763688" y="5013176"/>
            <a:ext cx="1728192" cy="18077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295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024744" cy="1143000"/>
          </a:xfrm>
        </p:spPr>
        <p:txBody>
          <a:bodyPr>
            <a:noAutofit/>
          </a:bodyPr>
          <a:lstStyle/>
          <a:p>
            <a:r>
              <a:rPr lang="he-IL" sz="4800" dirty="0" smtClean="0"/>
              <a:t>כיצד מכשירים מקרר?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187624" y="1412776"/>
            <a:ext cx="7239000" cy="4106856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א. הגעלה</a:t>
            </a:r>
          </a:p>
          <a:p>
            <a:r>
              <a:rPr lang="he-IL" sz="4000" dirty="0" smtClean="0"/>
              <a:t>ב. הדחה יסודית, ושטיפה.</a:t>
            </a:r>
          </a:p>
          <a:p>
            <a:r>
              <a:rPr lang="he-IL" sz="4000" dirty="0" smtClean="0"/>
              <a:t>ג. ליבון</a:t>
            </a:r>
          </a:p>
          <a:p>
            <a:r>
              <a:rPr lang="he-IL" sz="4000" dirty="0" smtClean="0"/>
              <a:t>ד. אי אפשר להכשיר..</a:t>
            </a: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23928" y="184482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ב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http://www.traklin.co.il/shops/1122/p1044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24250"/>
            <a:ext cx="3333751" cy="33337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80365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560958" cy="1143000"/>
          </a:xfrm>
        </p:spPr>
        <p:txBody>
          <a:bodyPr>
            <a:noAutofit/>
          </a:bodyPr>
          <a:lstStyle/>
          <a:p>
            <a:r>
              <a:rPr lang="he-IL" sz="4400" dirty="0" smtClean="0"/>
              <a:t>כיצד מכשירים פלטה חשמלית?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43608" y="2348880"/>
            <a:ext cx="7704856" cy="3835808"/>
          </a:xfrm>
        </p:spPr>
        <p:txBody>
          <a:bodyPr>
            <a:normAutofit/>
          </a:bodyPr>
          <a:lstStyle/>
          <a:p>
            <a:r>
              <a:rPr lang="he-IL" sz="3600" dirty="0" smtClean="0"/>
              <a:t>א. ניקוי היטב, והפעלה על שיא החום.</a:t>
            </a:r>
          </a:p>
          <a:p>
            <a:r>
              <a:rPr lang="he-IL" sz="3600" dirty="0" smtClean="0"/>
              <a:t>ב. נוהגי לשפוך  ספירט ולהבעירו.</a:t>
            </a:r>
          </a:p>
          <a:p>
            <a:r>
              <a:rPr lang="he-IL" sz="3600" dirty="0" smtClean="0"/>
              <a:t>ג. רצוי לכסות בנייר כסף בפסח.</a:t>
            </a:r>
          </a:p>
          <a:p>
            <a:r>
              <a:rPr lang="he-IL" sz="3600" dirty="0" smtClean="0"/>
              <a:t>ד. כל התשובות נכונות.</a:t>
            </a:r>
          </a:p>
          <a:p>
            <a:pPr>
              <a:buNone/>
            </a:pPr>
            <a:endParaRPr lang="he-IL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95936" y="256490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ד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5842" name="Picture 2" descr="http://img1.ret.co.il/images/thumbs/0019744_30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55876"/>
            <a:ext cx="2857501" cy="2857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4617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512" y="1052736"/>
            <a:ext cx="8964488" cy="1143000"/>
          </a:xfrm>
        </p:spPr>
        <p:txBody>
          <a:bodyPr>
            <a:normAutofit fontScale="90000"/>
          </a:bodyPr>
          <a:lstStyle/>
          <a:p>
            <a:r>
              <a:rPr lang="he-IL" sz="5400" smtClean="0"/>
              <a:t>כיצד מגעילים כלי גדול, שאי אפשר להכניסו לכלי עם מים רותחים?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2348880"/>
            <a:ext cx="8280920" cy="3403760"/>
          </a:xfrm>
        </p:spPr>
        <p:txBody>
          <a:bodyPr>
            <a:normAutofit fontScale="92500" lnSpcReduction="20000"/>
          </a:bodyPr>
          <a:lstStyle/>
          <a:p>
            <a:r>
              <a:rPr lang="he-IL" sz="4000" dirty="0" smtClean="0"/>
              <a:t>א. ימלא מים רותחים, ושהמים מבעבעים, ישליך אבן רותחת, כך יישפכו מים.</a:t>
            </a:r>
          </a:p>
          <a:p>
            <a:r>
              <a:rPr lang="he-IL" sz="4000" dirty="0" smtClean="0"/>
              <a:t>ב. ימלא מים רותחים, ושהמים מבעבעים הכלי הוגעל.</a:t>
            </a:r>
          </a:p>
          <a:p>
            <a:r>
              <a:rPr lang="he-IL" sz="4000" dirty="0" smtClean="0"/>
              <a:t>ג.  הכלי צריך ליבון.</a:t>
            </a:r>
          </a:p>
          <a:p>
            <a:r>
              <a:rPr lang="he-IL" sz="4000" dirty="0" smtClean="0"/>
              <a:t>ד.  אי אפשר להכשיר כלי כזה.</a:t>
            </a:r>
            <a:endParaRPr lang="he-IL" sz="4000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23928" y="184482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א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549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488832" cy="758952"/>
          </a:xfrm>
        </p:spPr>
        <p:txBody>
          <a:bodyPr>
            <a:noAutofit/>
          </a:bodyPr>
          <a:lstStyle/>
          <a:p>
            <a:r>
              <a:rPr lang="he-IL" sz="4400" dirty="0" smtClean="0"/>
              <a:t>כיצד מכשירים חצובה או כיריים?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683568" y="2323652"/>
            <a:ext cx="8064896" cy="3508977"/>
          </a:xfrm>
        </p:spPr>
        <p:txBody>
          <a:bodyPr>
            <a:normAutofit lnSpcReduction="10000"/>
          </a:bodyPr>
          <a:lstStyle/>
          <a:p>
            <a:r>
              <a:rPr lang="he-IL" sz="4000" dirty="0" smtClean="0"/>
              <a:t>א. ספרדים - ניקיון היטב, והגעלה.</a:t>
            </a:r>
          </a:p>
          <a:p>
            <a:r>
              <a:rPr lang="he-IL" sz="4000" dirty="0" smtClean="0"/>
              <a:t>ב. אשכנזים - ליבון</a:t>
            </a:r>
          </a:p>
          <a:p>
            <a:r>
              <a:rPr lang="he-IL" sz="4000" dirty="0" smtClean="0"/>
              <a:t>ג. ספרדים ואשכנזים – ליבון</a:t>
            </a:r>
          </a:p>
          <a:p>
            <a:r>
              <a:rPr lang="he-IL" sz="4000" dirty="0" smtClean="0"/>
              <a:t>ד. ספרדים ואשכנזים – הגעלה</a:t>
            </a:r>
          </a:p>
          <a:p>
            <a:r>
              <a:rPr lang="he-IL" sz="4000" dirty="0" smtClean="0"/>
              <a:t>ה. תשובות א' ב' נכונות.</a:t>
            </a:r>
            <a:endParaRPr lang="he-IL" sz="4000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23928" y="184482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60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ה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http://www.home-line.co.il/UploadImages/000195/37028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33056"/>
            <a:ext cx="2204865" cy="2924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87624" y="692696"/>
            <a:ext cx="7024744" cy="1143000"/>
          </a:xfrm>
        </p:spPr>
        <p:txBody>
          <a:bodyPr>
            <a:noAutofit/>
          </a:bodyPr>
          <a:lstStyle/>
          <a:p>
            <a:r>
              <a:rPr lang="he-IL" sz="4800" dirty="0" smtClean="0"/>
              <a:t>כיצד מכשירים שיפודים?</a:t>
            </a:r>
            <a:endParaRPr lang="he-IL" sz="48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331640" y="1700808"/>
            <a:ext cx="7239000" cy="4106856"/>
          </a:xfrm>
        </p:spPr>
        <p:txBody>
          <a:bodyPr>
            <a:normAutofit/>
          </a:bodyPr>
          <a:lstStyle/>
          <a:p>
            <a:r>
              <a:rPr lang="he-IL" sz="4000" dirty="0" smtClean="0"/>
              <a:t>א. הגעלה</a:t>
            </a:r>
          </a:p>
          <a:p>
            <a:r>
              <a:rPr lang="he-IL" sz="4000" dirty="0" smtClean="0"/>
              <a:t>ב. הדחה יסודית, ושטיפה.</a:t>
            </a:r>
          </a:p>
          <a:p>
            <a:r>
              <a:rPr lang="he-IL" sz="4000" dirty="0" smtClean="0"/>
              <a:t>ג. ליבון</a:t>
            </a:r>
          </a:p>
          <a:p>
            <a:r>
              <a:rPr lang="he-IL" sz="4000" dirty="0" smtClean="0"/>
              <a:t>ד. אי אפשר להכשיר..</a:t>
            </a: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23928" y="184482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ג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http://mangalking.com/wp-content/uploads/2012/04/IMG3781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4387608"/>
            <a:ext cx="3707904" cy="24703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80365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534400" cy="758952"/>
          </a:xfrm>
        </p:spPr>
        <p:txBody>
          <a:bodyPr>
            <a:noAutofit/>
          </a:bodyPr>
          <a:lstStyle/>
          <a:p>
            <a:r>
              <a:rPr lang="he-IL" sz="4400" dirty="0" smtClean="0"/>
              <a:t>איזו מצה מותר לאכול בערב פסח, מדוע?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539552" y="1772816"/>
            <a:ext cx="8136904" cy="3508977"/>
          </a:xfrm>
        </p:spPr>
        <p:txBody>
          <a:bodyPr>
            <a:noAutofit/>
          </a:bodyPr>
          <a:lstStyle/>
          <a:p>
            <a:r>
              <a:rPr lang="he-IL" sz="4000" dirty="0" smtClean="0"/>
              <a:t>א. מצה עשירה, כיוון שנקבל כסף.</a:t>
            </a:r>
          </a:p>
          <a:p>
            <a:r>
              <a:rPr lang="he-IL" sz="4000" dirty="0" smtClean="0"/>
              <a:t>ב. מצה עשירה, כיוון שלא יוצאים בה ידי חובה בערב פסח.</a:t>
            </a:r>
          </a:p>
          <a:p>
            <a:r>
              <a:rPr lang="he-IL" sz="4000" dirty="0" smtClean="0"/>
              <a:t>ג. מצה ענייה, כיוון שלא יוצאים בה ידי חובה בערב פסח.</a:t>
            </a:r>
          </a:p>
          <a:p>
            <a:r>
              <a:rPr lang="he-IL" sz="4000" dirty="0" smtClean="0"/>
              <a:t>ד. כל התשובות לא נכונות.</a:t>
            </a:r>
            <a:endParaRPr lang="he-IL" sz="4000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23928" y="184482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ב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128792" cy="758952"/>
          </a:xfrm>
        </p:spPr>
        <p:txBody>
          <a:bodyPr>
            <a:noAutofit/>
          </a:bodyPr>
          <a:lstStyle/>
          <a:p>
            <a:r>
              <a:rPr lang="he-IL" sz="4400" dirty="0" smtClean="0"/>
              <a:t>כיצד מכשירים תנור חשמלי?</a:t>
            </a:r>
            <a:endParaRPr lang="he-IL" sz="4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395536" y="1412776"/>
            <a:ext cx="8503920" cy="3414120"/>
          </a:xfrm>
        </p:spPr>
        <p:txBody>
          <a:bodyPr>
            <a:normAutofit fontScale="92500" lnSpcReduction="20000"/>
          </a:bodyPr>
          <a:lstStyle/>
          <a:p>
            <a:r>
              <a:rPr lang="he-IL" sz="4000" dirty="0" smtClean="0"/>
              <a:t>א. ימתין 24 שעות, וינקה היטב ומספיק.</a:t>
            </a:r>
          </a:p>
          <a:p>
            <a:r>
              <a:rPr lang="he-IL" sz="4000" dirty="0" smtClean="0"/>
              <a:t>ב. ימתין 24 שעות, ינקה היטב, ויפעיל על שיא החום, במשך רבע שעה. </a:t>
            </a:r>
          </a:p>
          <a:p>
            <a:r>
              <a:rPr lang="he-IL" sz="4000" dirty="0" smtClean="0"/>
              <a:t>ג. ימתין 24 שעות, ויעשה ליבון.</a:t>
            </a:r>
          </a:p>
          <a:p>
            <a:r>
              <a:rPr lang="he-IL" sz="4000" dirty="0" smtClean="0"/>
              <a:t>ד. ימתין 24 שעות, ינקה היטב, ויפעיל על שיא החום, במשך שעה.</a:t>
            </a:r>
            <a:endParaRPr lang="he-IL" sz="4000" dirty="0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923928" y="1844824"/>
            <a:ext cx="1944216" cy="2079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ד</a:t>
            </a:r>
            <a:endParaRPr kumimoji="0" lang="he-IL" sz="4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http://www.getit.co.il/Products/huge/665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14194"/>
            <a:ext cx="2843807" cy="28438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7024744" cy="1143000"/>
          </a:xfrm>
        </p:spPr>
        <p:txBody>
          <a:bodyPr/>
          <a:lstStyle/>
          <a:p>
            <a:r>
              <a:rPr lang="he-IL" dirty="0" smtClean="0"/>
              <a:t>חמץ שעבר עליו הפסח</a:t>
            </a:r>
            <a:endParaRPr lang="he-IL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/>
        </p:nvGraphicFramePr>
        <p:xfrm>
          <a:off x="1857356" y="1857364"/>
          <a:ext cx="5228474" cy="2804160"/>
        </p:xfrm>
        <a:graphic>
          <a:graphicData uri="http://schemas.openxmlformats.org/drawingml/2006/table">
            <a:tbl>
              <a:tblPr rtl="1"/>
              <a:tblGrid>
                <a:gridCol w="1306812"/>
                <a:gridCol w="1306812"/>
                <a:gridCol w="1307425"/>
                <a:gridCol w="1307425"/>
              </a:tblGrid>
              <a:tr h="6773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b="1" dirty="0" smtClean="0">
                          <a:latin typeface="Calibri"/>
                          <a:ea typeface="Calibri"/>
                          <a:cs typeface="Arial"/>
                        </a:rPr>
                        <a:t>ח</a:t>
                      </a:r>
                      <a:endParaRPr lang="he-IL" sz="40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ש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ח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73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מ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צ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ב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ס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73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ר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פ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733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ל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י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ה</a:t>
                      </a:r>
                      <a:endParaRPr lang="en-US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6261" marR="662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dirty="0" smtClean="0"/>
              <a:t>בשלב זה עליך לענות נכון או לא נכון על התשובות, יש לכל שאלה 5 שניות.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xmlns="" val="365166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6000" dirty="0" smtClean="0"/>
              <a:t>לא נכון</a:t>
            </a:r>
            <a:endParaRPr lang="he-IL" sz="60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e-IL" sz="4400" dirty="0" smtClean="0"/>
              <a:t>כל המניח חמץ פסח, מתחילת ליל חמישה עשר עד סוף יום השלושה ועשרים בניסן, במזיד חייב כרת.</a:t>
            </a:r>
            <a:endParaRPr lang="he-IL" sz="4400" dirty="0"/>
          </a:p>
        </p:txBody>
      </p:sp>
    </p:spTree>
    <p:extLst>
      <p:ext uri="{BB962C8B-B14F-4D97-AF65-F5344CB8AC3E}">
        <p14:creationId xmlns:p14="http://schemas.microsoft.com/office/powerpoint/2010/main" xmlns="" val="214479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e-IL" sz="4400" dirty="0" smtClean="0"/>
              <a:t>חכמים למדו שחמץ אסור בהנאה מהפסוק "לא יאכל חמץ", כלומר, לא יהא לך בו התר אכילה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e-IL" sz="4400" dirty="0" smtClean="0"/>
              <a:t>אדם שהניח חמץ בפסח, ולא אכל אותו, עובר בשני </a:t>
            </a:r>
            <a:r>
              <a:rPr lang="he-IL" sz="4400" dirty="0" err="1" smtClean="0"/>
              <a:t>לאוין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לא 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400" dirty="0" smtClean="0"/>
              <a:t>יש לחפש מדאורייתא במחבואים ובחורים ולבדוק היטב.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6000" dirty="0" smtClean="0"/>
              <a:t>נכון</a:t>
            </a:r>
            <a:endParaRPr lang="he-IL" sz="60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800" dirty="0" smtClean="0"/>
              <a:t>עושים את בדיקת החמץ לאור הנר, כיוון שאור הנר יפה לבדיקה, והעם נמצאים בערב בביתם.</a:t>
            </a:r>
            <a:endParaRPr lang="he-IL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400" dirty="0" smtClean="0"/>
              <a:t>אדם שהתחיל ללמוד תודה מבעוד יום, והגיע זמן בדיקת חמץ, יכול להמשיך ללמוד תורה, ויש אומרים שיפסיק את הלימוד, ויעשה בדיקת חמץ 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400" dirty="0" smtClean="0"/>
              <a:t>חכמים אסרו לנו את ללמוד תורה, או אכילה סמוך לבדיקת חמץ, כיוון שחששו שהאדם ימשיך במלאכתו, וישכח לעשות את בדיקת החמץ.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לא 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400" dirty="0" smtClean="0"/>
              <a:t>מברכים על בדיקת החמץ, "ברוך אתה ה' אלוקינו מלך העולם אשר קידשנו במצוותיו וציוונו על בדיקת חמץ"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לא 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400" dirty="0" smtClean="0"/>
              <a:t>תערובת חמץ, אסורה לעולם, גם שאינה לאכילה.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6000" dirty="0" smtClean="0"/>
              <a:t>לא נכון</a:t>
            </a:r>
            <a:endParaRPr lang="he-IL" sz="60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800" dirty="0" smtClean="0"/>
              <a:t>דבש לא חייב כשרות מיוחדת לפסח, אולם סוכר חייב כשרות מיוחדת.</a:t>
            </a:r>
            <a:endParaRPr lang="he-IL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לא 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400" dirty="0" smtClean="0"/>
              <a:t>הכשרת הכלים לפסח, הינו לפי הכלל "כבולעו כך פולטו", כלומר, יכול לאכול מהכלי, רק לאחר שהאדם הוציא את האוכל שאכל לפני שעה.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נכון.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e-IL" sz="4400" dirty="0" smtClean="0"/>
              <a:t>כדי להכשיר כלי שתייה, מספיק לנקות היטב ולשטוף את הכלי.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e-IL" sz="4400" dirty="0" smtClean="0"/>
              <a:t>מכשירים מחבת בהגעלה לפי הספרדים, ואילו האשכנזים מחמירים ועושים ליבון קל.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400" dirty="0" smtClean="0"/>
              <a:t>לפני הכשרת הכלי, חייב לשפשף את הכלי ולנקותו, ולהעביר כל חלודה מעליו.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לא 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400" dirty="0" smtClean="0"/>
              <a:t>חייב לשטוף את הכלי לאחר ההגעלה במים קרים.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5400" dirty="0" smtClean="0"/>
              <a:t>נכון</a:t>
            </a:r>
            <a:endParaRPr lang="he-IL" sz="54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he-IL" sz="4400" dirty="0" smtClean="0"/>
              <a:t>סיר עוגה שאופים בו עוגות חמץ כל ימות השנה, אין לו תקנה.</a:t>
            </a:r>
            <a:endParaRPr lang="he-IL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הגעלת כלים</a:t>
            </a:r>
            <a:endParaRPr lang="he-IL" dirty="0"/>
          </a:p>
        </p:txBody>
      </p:sp>
      <p:graphicFrame>
        <p:nvGraphicFramePr>
          <p:cNvPr id="5" name="טבלה 4"/>
          <p:cNvGraphicFramePr>
            <a:graphicFrameLocks noGrp="1"/>
          </p:cNvGraphicFramePr>
          <p:nvPr/>
        </p:nvGraphicFramePr>
        <p:xfrm>
          <a:off x="1857356" y="2928934"/>
          <a:ext cx="5411470" cy="2804160"/>
        </p:xfrm>
        <a:graphic>
          <a:graphicData uri="http://schemas.openxmlformats.org/drawingml/2006/table">
            <a:tbl>
              <a:tblPr rtl="1"/>
              <a:tblGrid>
                <a:gridCol w="1352550"/>
                <a:gridCol w="1352550"/>
                <a:gridCol w="1353185"/>
                <a:gridCol w="1353185"/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ה</a:t>
                      </a:r>
                      <a:endParaRPr lang="he-IL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מ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י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ל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נ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ו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b="0" dirty="0" smtClean="0">
                          <a:latin typeface="Calibri"/>
                          <a:ea typeface="Calibri"/>
                          <a:cs typeface="Arial"/>
                        </a:rPr>
                        <a:t>ם</a:t>
                      </a:r>
                      <a:endParaRPr lang="en-US" sz="1100" b="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כ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>
                          <a:latin typeface="Calibri"/>
                          <a:ea typeface="Calibri"/>
                          <a:cs typeface="Arial"/>
                        </a:rPr>
                        <a:t>ה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ג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ע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ת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מ</a:t>
                      </a:r>
                      <a:endParaRPr lang="he-IL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b="1" dirty="0">
                          <a:latin typeface="Calibri"/>
                          <a:ea typeface="Calibri"/>
                          <a:cs typeface="Arial"/>
                        </a:rPr>
                        <a:t>ה</a:t>
                      </a:r>
                      <a:endParaRPr lang="en-US" sz="11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ל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4000" dirty="0" smtClean="0">
                          <a:latin typeface="Calibri"/>
                          <a:ea typeface="Calibri"/>
                          <a:cs typeface="Arial"/>
                        </a:rPr>
                        <a:t>י</a:t>
                      </a:r>
                      <a:endParaRPr lang="he-IL" sz="40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4"/>
          <p:cNvSpPr>
            <a:spLocks noChangeArrowheads="1" noChangeShapeType="1" noTextEdit="1"/>
          </p:cNvSpPr>
          <p:nvPr/>
        </p:nvSpPr>
        <p:spPr bwMode="auto">
          <a:xfrm>
            <a:off x="611560" y="3429000"/>
            <a:ext cx="7727032" cy="2770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he-IL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עליכם למצוא במהירות את </a:t>
            </a:r>
            <a:r>
              <a:rPr lang="he-IL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הביטוי</a:t>
            </a:r>
          </a:p>
          <a:p>
            <a:pPr algn="ctr"/>
            <a:r>
              <a:rPr lang="he-IL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lang="he-IL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כדי שהבצק לא יחמיץ</a:t>
            </a:r>
            <a:endParaRPr lang="he-IL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4" name="Picture 5" descr="file_21_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620688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file_21_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556792"/>
            <a:ext cx="2857500" cy="2857500"/>
          </a:xfrm>
          <a:prstGeom prst="rect">
            <a:avLst/>
          </a:prstGeom>
          <a:noFill/>
        </p:spPr>
      </p:pic>
      <p:pic>
        <p:nvPicPr>
          <p:cNvPr id="3079" name="Picture 7" descr="1223139256973083060standing%20soldie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375"/>
            <a:ext cx="9144000" cy="4365625"/>
          </a:xfrm>
          <a:prstGeom prst="rect">
            <a:avLst/>
          </a:prstGeom>
          <a:noFill/>
        </p:spPr>
      </p:pic>
      <p:sp>
        <p:nvSpPr>
          <p:cNvPr id="4" name="כותרת 1"/>
          <p:cNvSpPr txBox="1">
            <a:spLocks/>
          </p:cNvSpPr>
          <p:nvPr/>
        </p:nvSpPr>
        <p:spPr>
          <a:xfrm>
            <a:off x="301752" y="22860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מצה שמורה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0" y="2276475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e-IL" sz="6000">
                <a:cs typeface="Alima" pitchFamily="2" charset="-79"/>
              </a:rPr>
              <a:t>שבת שבת</a:t>
            </a:r>
            <a:r>
              <a:rPr lang="he-IL" sz="4400">
                <a:cs typeface="Alima" pitchFamily="2" charset="-79"/>
              </a:rPr>
              <a:t> </a:t>
            </a:r>
            <a:r>
              <a:rPr lang="he-IL" sz="12000">
                <a:cs typeface="Alima" pitchFamily="2" charset="-79"/>
              </a:rPr>
              <a:t>שבת</a:t>
            </a:r>
            <a:r>
              <a:rPr lang="he-IL" sz="4400">
                <a:cs typeface="Alima" pitchFamily="2" charset="-79"/>
              </a:rPr>
              <a:t> </a:t>
            </a:r>
            <a:r>
              <a:rPr lang="he-IL" sz="6000">
                <a:cs typeface="Alima" pitchFamily="2" charset="-79"/>
              </a:rPr>
              <a:t>שבת שבת</a:t>
            </a:r>
            <a:endParaRPr lang="en-US" sz="6000">
              <a:cs typeface="Alima" pitchFamily="2" charset="-79"/>
            </a:endParaRPr>
          </a:p>
        </p:txBody>
      </p:sp>
      <p:sp>
        <p:nvSpPr>
          <p:cNvPr id="3" name="כותרת 1"/>
          <p:cNvSpPr txBox="1">
            <a:spLocks/>
          </p:cNvSpPr>
          <p:nvPr/>
        </p:nvSpPr>
        <p:spPr>
          <a:xfrm>
            <a:off x="301752" y="22860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שבת הגדול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green_tree_animation____dreamstimecomp_5854786_sox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572000" y="1196975"/>
            <a:ext cx="43211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e-IL" sz="4800">
                <a:cs typeface="Ashem" pitchFamily="2" charset="-79"/>
              </a:rPr>
              <a:t>ברוך  אתה  ה' ...</a:t>
            </a:r>
            <a:endParaRPr lang="en-US" sz="4800">
              <a:cs typeface="Ashem" pitchFamily="2" charset="-79"/>
            </a:endParaRP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01752" y="22860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ברכת האילנות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2492375"/>
            <a:ext cx="914400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e-IL" sz="7200">
                <a:cs typeface="Ashem" pitchFamily="2" charset="-79"/>
              </a:rPr>
              <a:t>פסח פסח פסח פסח פסח</a:t>
            </a:r>
            <a:endParaRPr lang="en-US" sz="7200">
              <a:cs typeface="Ashem" pitchFamily="2" charset="-79"/>
            </a:endParaRPr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6156325" y="1989138"/>
            <a:ext cx="360363" cy="647700"/>
          </a:xfrm>
          <a:prstGeom prst="downArrow">
            <a:avLst>
              <a:gd name="adj1" fmla="val 50000"/>
              <a:gd name="adj2" fmla="val 4493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301752" y="22860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פסח שני = י"ד</a:t>
            </a:r>
            <a:r>
              <a:rPr kumimoji="0" lang="he-IL" sz="8000" b="0" i="0" u="none" strike="noStrike" kern="1200" cap="none" spc="-100" normalizeH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אייר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matza-bread-on-white-thumb119455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060848"/>
            <a:ext cx="4284663" cy="4016375"/>
          </a:xfrm>
          <a:prstGeom prst="rect">
            <a:avLst/>
          </a:prstGeom>
          <a:noFill/>
        </p:spPr>
      </p:pic>
      <p:pic>
        <p:nvPicPr>
          <p:cNvPr id="8204" name="Picture 12" descr="green_money_bags_with_gold_coins_0071-0812-1816-2542_SM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212976"/>
            <a:ext cx="3721100" cy="2778125"/>
          </a:xfrm>
          <a:prstGeom prst="rect">
            <a:avLst/>
          </a:prstGeom>
          <a:noFill/>
        </p:spPr>
      </p:pic>
      <p:sp>
        <p:nvSpPr>
          <p:cNvPr id="4" name="כותרת 1"/>
          <p:cNvSpPr txBox="1">
            <a:spLocks/>
          </p:cNvSpPr>
          <p:nvPr/>
        </p:nvSpPr>
        <p:spPr>
          <a:xfrm>
            <a:off x="301752" y="22860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מצה עשירה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bread-01"/>
          <p:cNvPicPr>
            <a:picLocks noChangeAspect="1" noChangeArrowheads="1"/>
          </p:cNvPicPr>
          <p:nvPr/>
        </p:nvPicPr>
        <p:blipFill>
          <a:blip r:embed="rId2" cstate="print">
            <a:grayscl/>
            <a:biLevel thresh="50000"/>
          </a:blip>
          <a:srcRect/>
          <a:stretch>
            <a:fillRect/>
          </a:stretch>
        </p:blipFill>
        <p:spPr bwMode="auto">
          <a:xfrm>
            <a:off x="3995738" y="4868863"/>
            <a:ext cx="2879725" cy="1406525"/>
          </a:xfrm>
          <a:prstGeom prst="rect">
            <a:avLst/>
          </a:prstGeom>
          <a:noFill/>
        </p:spPr>
      </p:pic>
      <p:pic>
        <p:nvPicPr>
          <p:cNvPr id="12292" name="Picture 4" descr="440758-Cartoon-Black-And-White-Outline-Design-Of-A-Poor-Man-Begging-With-A-Pencil-Cup-Poster-Art-Pri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333375"/>
            <a:ext cx="3822700" cy="6191250"/>
          </a:xfrm>
          <a:prstGeom prst="rect">
            <a:avLst/>
          </a:prstGeom>
          <a:noFill/>
        </p:spPr>
      </p:pic>
      <p:sp>
        <p:nvSpPr>
          <p:cNvPr id="12294" name="Line 6"/>
          <p:cNvSpPr>
            <a:spLocks noChangeShapeType="1"/>
          </p:cNvSpPr>
          <p:nvPr/>
        </p:nvSpPr>
        <p:spPr bwMode="auto">
          <a:xfrm flipH="1">
            <a:off x="6084888" y="3500438"/>
            <a:ext cx="1008062" cy="1079500"/>
          </a:xfrm>
          <a:prstGeom prst="line">
            <a:avLst/>
          </a:prstGeom>
          <a:noFill/>
          <a:ln w="139700">
            <a:solidFill>
              <a:schemeClr val="tx1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he-IL"/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3799728" y="188640"/>
            <a:ext cx="5344272" cy="356044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err="1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לחמא</a:t>
            </a: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e-IL" sz="8000" b="0" i="0" u="none" strike="noStrike" kern="1200" cap="none" spc="-100" normalizeH="0" baseline="0" noProof="0" dirty="0" err="1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עניא</a:t>
            </a: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= </a:t>
            </a: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לחם</a:t>
            </a:r>
            <a:r>
              <a:rPr kumimoji="0" lang="he-IL" sz="8000" b="0" i="0" u="none" strike="noStrike" kern="1200" cap="none" spc="-100" normalizeH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עוני</a:t>
            </a: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= מצה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521_angry_man_driving_a_car_with_road_r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68760"/>
            <a:ext cx="7758437" cy="5341604"/>
          </a:xfrm>
          <a:prstGeom prst="rect">
            <a:avLst/>
          </a:prstGeom>
          <a:noFill/>
        </p:spPr>
      </p:pic>
      <p:pic>
        <p:nvPicPr>
          <p:cNvPr id="9227" name="Picture 11" descr="7Z5_brea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88652">
            <a:off x="5651500" y="5229225"/>
            <a:ext cx="1417638" cy="647700"/>
          </a:xfrm>
          <a:prstGeom prst="rect">
            <a:avLst/>
          </a:prstGeom>
          <a:noFill/>
        </p:spPr>
      </p:pic>
      <p:sp>
        <p:nvSpPr>
          <p:cNvPr id="9230" name="WordArt 14"/>
          <p:cNvSpPr>
            <a:spLocks noChangeArrowheads="1" noChangeShapeType="1" noTextEdit="1"/>
          </p:cNvSpPr>
          <p:nvPr/>
        </p:nvSpPr>
        <p:spPr bwMode="auto">
          <a:xfrm>
            <a:off x="4140200" y="2565400"/>
            <a:ext cx="865188" cy="1092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3431"/>
              </a:avLst>
            </a:prstTxWarp>
          </a:bodyPr>
          <a:lstStyle/>
          <a:p>
            <a:pPr algn="ctr"/>
            <a:r>
              <a:rPr lang="he-IL" sz="3600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shem"/>
              </a:rPr>
              <a:t>פסח</a:t>
            </a:r>
          </a:p>
        </p:txBody>
      </p:sp>
      <p:sp>
        <p:nvSpPr>
          <p:cNvPr id="9231" name="WordArt 15"/>
          <p:cNvSpPr>
            <a:spLocks noChangeArrowheads="1" noChangeShapeType="1" noTextEdit="1"/>
          </p:cNvSpPr>
          <p:nvPr/>
        </p:nvSpPr>
        <p:spPr bwMode="auto">
          <a:xfrm>
            <a:off x="1476375" y="2492375"/>
            <a:ext cx="865188" cy="1092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3431"/>
              </a:avLst>
            </a:prstTxWarp>
          </a:bodyPr>
          <a:lstStyle/>
          <a:p>
            <a:pPr algn="ctr"/>
            <a:r>
              <a:rPr lang="he-IL" sz="36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shem"/>
              </a:rPr>
              <a:t>פסח</a:t>
            </a:r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395536" y="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חמץ שעבר</a:t>
            </a:r>
            <a:r>
              <a:rPr kumimoji="0" lang="he-IL" sz="8000" b="0" i="0" u="none" strike="noStrike" kern="1200" cap="none" spc="-100" normalizeH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 עליו הפסח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פרצוף מחייך 1"/>
          <p:cNvSpPr/>
          <p:nvPr/>
        </p:nvSpPr>
        <p:spPr>
          <a:xfrm>
            <a:off x="3059832" y="1556792"/>
            <a:ext cx="2952328" cy="252028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" name="חץ מעוקל ימינה 2"/>
          <p:cNvSpPr/>
          <p:nvPr/>
        </p:nvSpPr>
        <p:spPr>
          <a:xfrm>
            <a:off x="1115616" y="2708920"/>
            <a:ext cx="1440160" cy="288032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4" name="חץ מעוקל ימינה 3"/>
          <p:cNvSpPr/>
          <p:nvPr/>
        </p:nvSpPr>
        <p:spPr>
          <a:xfrm rot="10624742">
            <a:off x="6444652" y="2527719"/>
            <a:ext cx="1440160" cy="288032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395536" y="0"/>
            <a:ext cx="8534400" cy="14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8000" b="0" i="0" u="none" strike="noStrike" kern="1200" cap="none" spc="-100" normalizeH="0" baseline="0" noProof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כבולעו כך פולטו</a:t>
            </a:r>
            <a:endParaRPr kumimoji="0" lang="he-IL" sz="8000" b="0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9" name="Picture 5" descr="C:\Users\גיא ומור חרבי\AppData\Local\Microsoft\Windows\Temporary Internet Files\Content.IE5\XVJDWYHR\MC90044174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4114800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893 0.06959 C 0.3316 0.05895 0.34063 0.05294 0.3507 0.03791 C 0.35452 0.03213 0.35643 0.02473 0.36024 0.01895 C 0.36754 0.00762 0.38177 -0.01064 0.39202 -0.01712 C 0.40382 -0.02452 0.4191 -0.02891 0.43177 -0.034 C 0.43594 -0.03747 0.44028 -0.04093 0.44445 -0.0444 C 0.44601 -0.04579 0.44913 -0.04879 0.44913 -0.04879 C 0.45399 -0.05851 0.45538 -0.07122 0.45712 -0.08255 C 0.45816 -0.08949 0.46024 -0.10359 0.46024 -0.10359 C 0.4592 -0.13989 0.46406 -0.18475 0.43802 -0.20718 C 0.43316 -0.21712 0.43195 -0.22267 0.42379 -0.22637 C 0.41111 -0.24694 0.3974 -0.2659 0.38247 -0.28348 C 0.37969 -0.28671 0.37761 -0.29111 0.37448 -0.29388 C 0.37292 -0.29527 0.37118 -0.29666 0.36979 -0.29827 C 0.36702 -0.30151 0.36545 -0.30845 0.36181 -0.30868 C 0.3533 -0.30937 0.34497 -0.31007 0.33646 -0.31076 C 0.28299 -0.30891 0.28889 -0.31007 0.25556 -0.30244 C 0.2408 -0.29897 0.21111 -0.29388 0.21111 -0.29388 C 0.20122 -0.28879 0.18611 -0.28186 0.17622 -0.27492 C 0.16129 -0.26429 0.16649 -0.26382 0.1507 -0.25804 C 0.14132 -0.25457 0.13143 -0.25342 0.12222 -0.24949 C 0.09844 -0.23908 0.12396 -0.24995 0.10625 -0.24325 C 0.10469 -0.24255 0.1 -0.24116 0.10156 -0.24116 C 0.10434 -0.24116 0.10695 -0.24255 0.10955 -0.24325 C 0.09896 -0.25342 0.09531 -0.25735 0.08247 -0.26012 C 0.07656 -0.26405 0.07136 -0.26637 0.06511 -0.26868 C 0.03872 -0.26799 -0.01666 -0.25966 -0.05087 -0.27076 C -0.06198 -0.2807 -0.07309 -0.27562 -0.08576 -0.27284 C -0.09479 -0.26498 -0.10694 -0.2622 -0.11753 -0.25804 C -0.1217 -0.25642 -0.13021 -0.25388 -0.13021 -0.25388 C -0.14462 -0.24047 -0.15781 -0.23168 -0.17465 -0.22429 C -0.18298 -0.21642 -0.1934 -0.20556 -0.2033 -0.20093 C -0.21892 -0.19353 -0.23698 -0.19192 -0.2493 -0.1755 C -0.24809 -0.12463 -0.25607 -0.08486 -0.21753 -0.06775 C -0.21597 -0.06567 -0.21458 -0.06313 -0.21267 -0.06151 C -0.21128 -0.06036 -0.2092 -0.06082 -0.20798 -0.0592 C -0.2 -0.04833 -0.21406 -0.05619 -0.20156 -0.05088 C -0.19028 -0.03585 -0.18941 -0.03492 -0.17778 -0.02544 C -0.17014 -0.0192 -0.16597 -0.01018 -0.15712 -0.00648 C -0.14809 0.00138 -0.15694 -0.00556 -0.14288 0.00207 C -0.13628 0.00554 -0.13107 0.01109 -0.12552 0.01687 C -0.11857 0.04161 -0.1033 0.04901 -0.08576 0.05687 C -0.0816 0.06103 -0.07587 0.06358 -0.07309 0.06959 C -0.06944 0.07722 -0.06528 0.08554 -0.05885 0.08878 C -0.04722 0.0867 -0.03732 0.08392 -0.02552 0.0823 C -0.00798 0.0749 0.01354 0.07398 0.03177 0.07167 C 0.05122 0.07398 0.0507 0.06566 0.0507 0.07606 C 0.0349 0.07051 0.0191 0.0645 0.00313 0.05918 C -0.00173 0.05756 0.01736 0.06544 0.01736 0.06544 C 0.02031 0.06936 0.0224 0.07167 0.02691 0.07167 L 0.04913 0.06544 L 0.06337 0.06334 L -4.44444E-6 -6.47399E-6 " pathEditMode="relative" ptsTypes="fffffffffffffffffffffffffffffffffffffffffffffffffAAAA">
                                      <p:cBhvr>
                                        <p:cTn id="2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theme1.xml><?xml version="1.0" encoding="utf-8"?>
<a:theme xmlns:a="http://schemas.openxmlformats.org/drawingml/2006/main" name="אוסטין">
  <a:themeElements>
    <a:clrScheme name="אוסטין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אוסטין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אזרחי">
  <a:themeElements>
    <a:clrScheme name="אזרחי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אזרחי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אזרחי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שפע">
  <a:themeElements>
    <a:clrScheme name="שפע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שפע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שפע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נייר">
  <a:themeElements>
    <a:clrScheme name="נייר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נייר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נייר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חלון">
  <a:themeElements>
    <a:clrScheme name="חלון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חלון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חלון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מפנה השמש">
  <a:themeElements>
    <a:clrScheme name="מפנה השמש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מפנה השמש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מפנה השמש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</TotalTime>
  <Words>1186</Words>
  <Application>Microsoft Office PowerPoint</Application>
  <PresentationFormat>‫הצגה על המסך (4:3)</PresentationFormat>
  <Paragraphs>193</Paragraphs>
  <Slides>55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7</vt:i4>
      </vt:variant>
      <vt:variant>
        <vt:lpstr>כותרות שקופיות</vt:lpstr>
      </vt:variant>
      <vt:variant>
        <vt:i4>55</vt:i4>
      </vt:variant>
    </vt:vector>
  </HeadingPairs>
  <TitlesOfParts>
    <vt:vector size="62" baseType="lpstr">
      <vt:lpstr>אוסטין</vt:lpstr>
      <vt:lpstr>אזרחי</vt:lpstr>
      <vt:lpstr>שפע</vt:lpstr>
      <vt:lpstr>נייר</vt:lpstr>
      <vt:lpstr>זרימה</vt:lpstr>
      <vt:lpstr>חלון</vt:lpstr>
      <vt:lpstr>מפנה השמש</vt:lpstr>
      <vt:lpstr>חידון פסח</vt:lpstr>
      <vt:lpstr>שקופית 2</vt:lpstr>
      <vt:lpstr>האוכל כזית עובר על איסור תורה,  ומי שאוכל במזיד חייב כרת</vt:lpstr>
      <vt:lpstr>ממתי עד מתי אסור לאכול חמץ? (תאריך)</vt:lpstr>
      <vt:lpstr>באיזה תאריך, באיזו שעה צריך לבדוק אתה החמץ? מדוע?</vt:lpstr>
      <vt:lpstr>האם מותר לציבור, ללמוד תורה חצי שעה לפני ליל י"ד בניסן?</vt:lpstr>
      <vt:lpstr>מהי הברכה שמברכים על בדיקת חמץ, מדוע דווקא במילים הללו?</vt:lpstr>
      <vt:lpstr>מה היא ההשבתה האמורה בתורה "תשביתו שאור מבתיכם"?</vt:lpstr>
      <vt:lpstr>מה כוונת המילים " כל חמירא דאיכא ברשותי, דלא חזיתיה ודלא ביערתיה, לבטיל ולהוי בעפרא דארעא?</vt:lpstr>
      <vt:lpstr>מה יעשה אדם שלא מבין את נוסח הביטול בארמית?</vt:lpstr>
      <vt:lpstr>האם מותר להשתמש במשחת נעליים שמעורב בה חמץ? נמק.</vt:lpstr>
      <vt:lpstr>האם דבש וסוכר המיוצר בזמנינו  חייב הכשר מיוחד לפסח? מדוע?</vt:lpstr>
      <vt:lpstr>מי מבין הפירות היבשים, חייב כשרות מוסמכת המאשרת את כשרותו, מדוע?</vt:lpstr>
      <vt:lpstr>מה שכרו של הנזהר מכל שהוא חמץ בפסח?</vt:lpstr>
      <vt:lpstr>מה משמעות הביטוי:  "כבולעו כך פולטו"</vt:lpstr>
      <vt:lpstr>מה משמעות הביטוי  "כלי בן יומו"</vt:lpstr>
      <vt:lpstr>מהם שלבי "ההגעלה"?</vt:lpstr>
      <vt:lpstr>מהם שלבי ליבון?</vt:lpstr>
      <vt:lpstr>כבולעו כך פולטו</vt:lpstr>
      <vt:lpstr>מדוע מותר להשתמש במשחת נעליים המעורבת עם חמץ?</vt:lpstr>
      <vt:lpstr>כיצד מכשירים מקרר?</vt:lpstr>
      <vt:lpstr>כיצד מכשירים פלטה חשמלית?</vt:lpstr>
      <vt:lpstr>כיצד מגעילים כלי גדול, שאי אפשר להכניסו לכלי עם מים רותחים?</vt:lpstr>
      <vt:lpstr>כיצד מכשירים חצובה או כיריים?</vt:lpstr>
      <vt:lpstr>כיצד מכשירים שיפודים?</vt:lpstr>
      <vt:lpstr>איזו מצה מותר לאכול בערב פסח, מדוע?</vt:lpstr>
      <vt:lpstr>כיצד מכשירים תנור חשמלי?</vt:lpstr>
      <vt:lpstr>חמץ שעבר עליו הפסח</vt:lpstr>
      <vt:lpstr>שקופית 29</vt:lpstr>
      <vt:lpstr>לא נכון</vt:lpstr>
      <vt:lpstr>נכון</vt:lpstr>
      <vt:lpstr>נכון</vt:lpstr>
      <vt:lpstr>לא נכון</vt:lpstr>
      <vt:lpstr>נכון</vt:lpstr>
      <vt:lpstr>נכון</vt:lpstr>
      <vt:lpstr>נכון</vt:lpstr>
      <vt:lpstr>לא נכון</vt:lpstr>
      <vt:lpstr>לא נכון</vt:lpstr>
      <vt:lpstr>לא נכון</vt:lpstr>
      <vt:lpstr>לא נכון</vt:lpstr>
      <vt:lpstr>נכון.</vt:lpstr>
      <vt:lpstr>נכון</vt:lpstr>
      <vt:lpstr>נכון</vt:lpstr>
      <vt:lpstr>לא נכון</vt:lpstr>
      <vt:lpstr>נכון</vt:lpstr>
      <vt:lpstr>הגעלת כלים</vt:lpstr>
      <vt:lpstr>שקופית 47</vt:lpstr>
      <vt:lpstr>שקופית 48</vt:lpstr>
      <vt:lpstr>שקופית 49</vt:lpstr>
      <vt:lpstr>שקופית 50</vt:lpstr>
      <vt:lpstr>שקופית 51</vt:lpstr>
      <vt:lpstr>שקופית 52</vt:lpstr>
      <vt:lpstr>שקופית 53</vt:lpstr>
      <vt:lpstr>שקופית 54</vt:lpstr>
      <vt:lpstr>שקופית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גיא ומור חרבי</cp:lastModifiedBy>
  <cp:revision>56</cp:revision>
  <dcterms:created xsi:type="dcterms:W3CDTF">2011-11-14T15:35:37Z</dcterms:created>
  <dcterms:modified xsi:type="dcterms:W3CDTF">2013-03-13T21:56:49Z</dcterms:modified>
</cp:coreProperties>
</file>