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60" r:id="rId2"/>
    <p:sldId id="259" r:id="rId3"/>
    <p:sldId id="269" r:id="rId4"/>
    <p:sldId id="272" r:id="rId5"/>
    <p:sldId id="273" r:id="rId6"/>
    <p:sldId id="261" r:id="rId7"/>
    <p:sldId id="265" r:id="rId8"/>
    <p:sldId id="267" r:id="rId9"/>
    <p:sldId id="262" r:id="rId10"/>
    <p:sldId id="263" r:id="rId11"/>
    <p:sldId id="25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סגנון בהיר 3 - הדגשה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4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3200" dirty="0" smtClean="0"/>
              <a:t>אחוזי הצבעה</a:t>
            </a:r>
            <a:endParaRPr lang="he-IL" sz="32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מכירות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DE3-453B-83C3-A7FBE44DF44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DE3-453B-83C3-A7FBE44DF44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DE3-453B-83C3-A7FBE44DF44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DE3-453B-83C3-A7FBE44DF44B}"/>
              </c:ext>
            </c:extLst>
          </c:dPt>
          <c:cat>
            <c:strRef>
              <c:f>גיליון1!$A$2:$A$5</c:f>
              <c:strCache>
                <c:ptCount val="4"/>
                <c:pt idx="0">
                  <c:v>מבוגרים</c:v>
                </c:pt>
                <c:pt idx="1">
                  <c:v>ילדים</c:v>
                </c:pt>
                <c:pt idx="2">
                  <c:v>זיופים</c:v>
                </c:pt>
                <c:pt idx="3">
                  <c:v>מעטפות כפולות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1A5-4B6D-BE60-E0DCFF56B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97403102389979"/>
          <c:y val="0.86827322194251955"/>
          <c:w val="0.58410550533035221"/>
          <c:h val="0.113729025650812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2852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0670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9241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5647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261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1482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1139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7907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2885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4700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08772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7703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67907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4613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4251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4712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4444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B8467-B33E-41F7-8B1D-70A1922FCEF6}" type="datetimeFigureOut">
              <a:rPr lang="he-IL" smtClean="0"/>
              <a:t>י"ח/כסלו/תשפ"ג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E1AB5-9EC1-4CA2-A58B-1AF5B5CAEB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0254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1.wav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3791" y="573858"/>
            <a:ext cx="10353761" cy="1326321"/>
          </a:xfrm>
        </p:spPr>
        <p:txBody>
          <a:bodyPr>
            <a:noAutofit/>
          </a:bodyPr>
          <a:lstStyle/>
          <a:p>
            <a:r>
              <a:rPr lang="he-IL" sz="11500" dirty="0" smtClean="0">
                <a:cs typeface="Ashcnz" pitchFamily="2" charset="-79"/>
              </a:rPr>
              <a:t>ברוכים הבאים</a:t>
            </a:r>
            <a:endParaRPr lang="he-IL" sz="11500" dirty="0">
              <a:cs typeface="Ashcnz" pitchFamily="2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000250" y="2064463"/>
            <a:ext cx="8215313" cy="2140690"/>
          </a:xfrm>
          <a:prstGeom prst="rect">
            <a:avLst/>
          </a:prstGeom>
        </p:spPr>
        <p:txBody>
          <a:bodyPr vert="horz" lIns="91440" tIns="45720" rIns="91440" bIns="45720" rtlCol="0" anchor="ctr">
            <a:prstTxWarp prst="textChevron">
              <a:avLst/>
            </a:prstTxWarp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e-IL" sz="11500" dirty="0" smtClean="0"/>
              <a:t>למסיבת חנוכה </a:t>
            </a:r>
            <a:endParaRPr lang="he-IL" sz="11500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682343" y="4601729"/>
            <a:ext cx="10816655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e-IL" sz="13800" dirty="0" smtClean="0"/>
              <a:t>משפחת </a:t>
            </a:r>
            <a:endParaRPr lang="he-IL" sz="13800" dirty="0"/>
          </a:p>
        </p:txBody>
      </p:sp>
      <p:pic>
        <p:nvPicPr>
          <p:cNvPr id="8" name="01יוסף משה כהנא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0" end="100663.687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64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">
        <p14:switch dir="l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4472462" y="1772030"/>
            <a:ext cx="3479007" cy="3898728"/>
            <a:chOff x="2786062" y="365746"/>
            <a:chExt cx="5186363" cy="6300787"/>
          </a:xfrm>
        </p:grpSpPr>
        <p:pic>
          <p:nvPicPr>
            <p:cNvPr id="7" name="תמונה 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74" t="762" r="9441"/>
            <a:stretch/>
          </p:blipFill>
          <p:spPr>
            <a:xfrm>
              <a:off x="2786062" y="365746"/>
              <a:ext cx="5186363" cy="6300787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3986213" y="4786313"/>
              <a:ext cx="275390" cy="1044544"/>
            </a:xfrm>
            <a:prstGeom prst="rect">
              <a:avLst/>
            </a:prstGeom>
            <a:noFill/>
          </p:spPr>
          <p:txBody>
            <a:bodyPr wrap="none" rtlCol="1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endParaRPr lang="he-IL" sz="3600" b="1" dirty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804369" y="5521159"/>
            <a:ext cx="2815194" cy="769441"/>
          </a:xfrm>
          <a:prstGeom prst="rect">
            <a:avLst/>
          </a:prstGeom>
          <a:noFill/>
        </p:spPr>
        <p:txBody>
          <a:bodyPr wrap="none" rtlCol="1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he-IL" sz="4400" b="1" dirty="0" smtClean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rPr>
              <a:t>חנוכה תש"פ</a:t>
            </a:r>
            <a:endParaRPr lang="he-IL" sz="3600" b="1" dirty="0">
              <a:gradFill flip="none" rotWithShape="1">
                <a:gsLst>
                  <a:gs pos="24000">
                    <a:srgbClr val="EFB021">
                      <a:alpha val="68000"/>
                    </a:srgbClr>
                  </a:gs>
                  <a:gs pos="0">
                    <a:srgbClr val="FFC000"/>
                  </a:gs>
                  <a:gs pos="72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cs typeface="Ashcnz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7748" y="462948"/>
            <a:ext cx="4185763" cy="1309082"/>
          </a:xfrm>
          <a:prstGeom prst="rect">
            <a:avLst/>
          </a:prstGeom>
          <a:noFill/>
        </p:spPr>
        <p:txBody>
          <a:bodyPr wrap="none" rtlCol="1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he-IL" sz="8800" b="1" dirty="0" smtClean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>
                    <a:schemeClr val="tx2">
                      <a:lumMod val="10000"/>
                      <a:alpha val="75000"/>
                    </a:schemeClr>
                  </a:glow>
                </a:effectLst>
                <a:cs typeface="Ashcnz" pitchFamily="2" charset="-79"/>
              </a:rPr>
              <a:t>בחירות</a:t>
            </a:r>
            <a:endParaRPr lang="he-IL" sz="7200" b="1" dirty="0">
              <a:gradFill flip="none" rotWithShape="1">
                <a:gsLst>
                  <a:gs pos="24000">
                    <a:srgbClr val="EFB021">
                      <a:alpha val="68000"/>
                    </a:srgbClr>
                  </a:gs>
                  <a:gs pos="0">
                    <a:srgbClr val="FFC000"/>
                  </a:gs>
                  <a:gs pos="72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effectLst>
                <a:glow>
                  <a:schemeClr val="tx2">
                    <a:lumMod val="10000"/>
                    <a:alpha val="75000"/>
                  </a:schemeClr>
                </a:glow>
              </a:effectLst>
              <a:cs typeface="Ashcnz" pitchFamily="2" charset="-79"/>
            </a:endParaRPr>
          </a:p>
        </p:txBody>
      </p:sp>
      <p:pic>
        <p:nvPicPr>
          <p:cNvPr id="12" name="Track  0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4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2109" y="6759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43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0">
        <p15:prstTrans prst="curtains"/>
        <p:sndAc>
          <p:stSnd>
            <p:snd r:embed="rId4" name="applause.wav"/>
          </p:stSnd>
        </p:sndAc>
      </p:transition>
    </mc:Choice>
    <mc:Fallback xmlns="">
      <p:transition spd="slow" advClick="0" advTm="0">
        <p:fade/>
        <p:sndAc>
          <p:stSnd>
            <p:snd r:embed="rId7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804369" y="5521159"/>
            <a:ext cx="2815194" cy="769441"/>
          </a:xfrm>
          <a:prstGeom prst="rect">
            <a:avLst/>
          </a:prstGeom>
          <a:noFill/>
        </p:spPr>
        <p:txBody>
          <a:bodyPr wrap="none" rtlCol="1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he-IL" sz="4400" b="1" dirty="0" smtClean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rPr>
              <a:t>חנוכה תש"פ</a:t>
            </a:r>
            <a:endParaRPr lang="he-IL" sz="3600" b="1" dirty="0">
              <a:gradFill flip="none" rotWithShape="1">
                <a:gsLst>
                  <a:gs pos="24000">
                    <a:srgbClr val="EFB021">
                      <a:alpha val="68000"/>
                    </a:srgbClr>
                  </a:gs>
                  <a:gs pos="0">
                    <a:srgbClr val="FFC000"/>
                  </a:gs>
                  <a:gs pos="72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cs typeface="Ashcnz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65714" y="462948"/>
            <a:ext cx="6204857" cy="1309082"/>
          </a:xfrm>
          <a:prstGeom prst="rect">
            <a:avLst/>
          </a:prstGeom>
          <a:noFill/>
        </p:spPr>
        <p:txBody>
          <a:bodyPr wrap="none" rtlCol="1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he-IL" sz="8800" b="1" dirty="0" smtClean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>
                    <a:schemeClr val="tx2">
                      <a:lumMod val="10000"/>
                      <a:alpha val="75000"/>
                    </a:schemeClr>
                  </a:glow>
                </a:effectLst>
                <a:cs typeface="Ashcnz" pitchFamily="2" charset="-79"/>
              </a:rPr>
              <a:t>מצע בחירות</a:t>
            </a:r>
            <a:endParaRPr lang="he-IL" sz="7200" b="1" dirty="0">
              <a:gradFill flip="none" rotWithShape="1">
                <a:gsLst>
                  <a:gs pos="24000">
                    <a:srgbClr val="EFB021">
                      <a:alpha val="68000"/>
                    </a:srgbClr>
                  </a:gs>
                  <a:gs pos="0">
                    <a:srgbClr val="FFC000"/>
                  </a:gs>
                  <a:gs pos="72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effectLst>
                <a:glow>
                  <a:schemeClr val="tx2">
                    <a:lumMod val="10000"/>
                    <a:alpha val="75000"/>
                  </a:schemeClr>
                </a:glow>
              </a:effectLst>
              <a:cs typeface="Ashcnz" pitchFamily="2" charset="-79"/>
            </a:endParaRPr>
          </a:p>
        </p:txBody>
      </p:sp>
      <p:grpSp>
        <p:nvGrpSpPr>
          <p:cNvPr id="11" name="קבוצה 10"/>
          <p:cNvGrpSpPr/>
          <p:nvPr/>
        </p:nvGrpSpPr>
        <p:grpSpPr>
          <a:xfrm>
            <a:off x="4472462" y="1772030"/>
            <a:ext cx="3479007" cy="3898728"/>
            <a:chOff x="2786062" y="365746"/>
            <a:chExt cx="5186363" cy="6300787"/>
          </a:xfrm>
        </p:grpSpPr>
        <p:pic>
          <p:nvPicPr>
            <p:cNvPr id="12" name="תמונה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74" t="762" r="9441"/>
            <a:stretch/>
          </p:blipFill>
          <p:spPr>
            <a:xfrm>
              <a:off x="2786062" y="365746"/>
              <a:ext cx="5186363" cy="6300787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3986213" y="4786313"/>
              <a:ext cx="275390" cy="1044544"/>
            </a:xfrm>
            <a:prstGeom prst="rect">
              <a:avLst/>
            </a:prstGeom>
            <a:noFill/>
          </p:spPr>
          <p:txBody>
            <a:bodyPr wrap="none" rtlCol="1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endParaRPr lang="he-IL" sz="3600" b="1" dirty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817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0">
        <p15:prstTrans prst="curtains"/>
        <p:sndAc>
          <p:stSnd>
            <p:snd r:embed="rId2" name="applause.wav"/>
          </p:stSnd>
        </p:sndAc>
      </p:transition>
    </mc:Choice>
    <mc:Fallback xmlns="">
      <p:transition spd="slow" advClick="0" advTm="0">
        <p:fade/>
        <p:sndAc>
          <p:stSnd>
            <p:snd r:embed="rId4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699364" y="1292225"/>
            <a:ext cx="10875671" cy="5284450"/>
          </a:xfrm>
        </p:spPr>
        <p:txBody>
          <a:bodyPr>
            <a:noAutofit/>
          </a:bodyPr>
          <a:lstStyle/>
          <a:p>
            <a:r>
              <a:rPr lang="he-IL" dirty="0" smtClean="0">
                <a:effectLst/>
              </a:rPr>
              <a:t>כבישים </a:t>
            </a:r>
            <a:r>
              <a:rPr lang="he-IL" dirty="0">
                <a:effectLst/>
              </a:rPr>
              <a:t>נפרדים לנשים ולנהגים מבוגרים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הארכת גנים ומעונות עד השעה 7 בערב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 smtClean="0">
                <a:effectLst/>
              </a:rPr>
              <a:t> </a:t>
            </a:r>
            <a:r>
              <a:rPr lang="he-IL" dirty="0">
                <a:effectLst/>
              </a:rPr>
              <a:t>ביטול החופש הגדול וחופש חנוכה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קיצור כל המי שברך בשבת לאחד בסוף לכולם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 smtClean="0">
                <a:effectLst/>
              </a:rPr>
              <a:t>הכתרת </a:t>
            </a:r>
            <a:r>
              <a:rPr lang="he-IL" dirty="0">
                <a:effectLst/>
              </a:rPr>
              <a:t>ביבי לרוה"מ עד 2222 או עד ביאת משיח המוקדם מבניהם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עד 3 שנות מאסר לכל מתרים </a:t>
            </a:r>
            <a:r>
              <a:rPr lang="he-IL" dirty="0" err="1">
                <a:effectLst/>
              </a:rPr>
              <a:t>למצ'ינג</a:t>
            </a:r>
            <a:r>
              <a:rPr lang="he-IL" dirty="0">
                <a:effectLst/>
              </a:rPr>
              <a:t> כלשהוא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חיוב כל המניינים בכותל בשחרית להתחיל יחד ולא לצעוק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העברת ציון </a:t>
            </a:r>
            <a:r>
              <a:rPr lang="he-IL" dirty="0" err="1">
                <a:effectLst/>
              </a:rPr>
              <a:t>הרשב"י</a:t>
            </a:r>
            <a:r>
              <a:rPr lang="he-IL" dirty="0">
                <a:effectLst/>
              </a:rPr>
              <a:t> למרכז הארץ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חיוב חברת אחווה על כל הטחינה גולמית שנדבקת בתחתית ואין לנו איך להוציא אותה</a:t>
            </a:r>
            <a:r>
              <a:rPr lang="he-IL" dirty="0" smtClean="0">
                <a:effectLst/>
              </a:rPr>
              <a:t>.</a:t>
            </a:r>
          </a:p>
          <a:p>
            <a:r>
              <a:rPr lang="he-IL" dirty="0">
                <a:effectLst/>
              </a:rPr>
              <a:t>מחיר לקרחון/שלגון בחוף הים/שמורת טבע/שטח קק"ל, לא יעלה מעל 5 ש"ח</a:t>
            </a:r>
            <a:r>
              <a:rPr lang="he-IL" dirty="0" smtClean="0">
                <a:effectLst/>
              </a:rPr>
              <a:t>.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2463079" y="450166"/>
            <a:ext cx="7348240" cy="842059"/>
          </a:xfrm>
          <a:prstGeom prst="rect">
            <a:avLst/>
          </a:prstGeom>
          <a:noFill/>
        </p:spPr>
        <p:txBody>
          <a:bodyPr wrap="none" rtlCol="1">
            <a:prstTxWarp prst="textPlain">
              <a:avLst/>
            </a:prstTxWarp>
            <a:spAutoFit/>
          </a:bodyPr>
          <a:lstStyle/>
          <a:p>
            <a:r>
              <a:rPr lang="he-IL" dirty="0" smtClean="0">
                <a:cs typeface="BokertovBlack" pitchFamily="2" charset="-79"/>
              </a:rPr>
              <a:t>להלן מצע הבחירות לממשלת </a:t>
            </a:r>
            <a:r>
              <a:rPr lang="he-IL" dirty="0" smtClean="0">
                <a:cs typeface="BokertovBlack" pitchFamily="2" charset="-79"/>
              </a:rPr>
              <a:t>ר</a:t>
            </a:r>
            <a:endParaRPr lang="he-IL" dirty="0">
              <a:cs typeface="BokertovBlack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3654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Click="0" advTm="0">
        <p15:prstTrans prst="airplane"/>
        <p:sndAc>
          <p:stSnd>
            <p:snd r:embed="rId2" name="whoosh.wav"/>
          </p:stSnd>
        </p:sndAc>
      </p:transition>
    </mc:Choice>
    <mc:Fallback xmlns="">
      <p:transition spd="slow" advClick="0" advTm="0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1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40404" y="829971"/>
            <a:ext cx="10353762" cy="4783038"/>
          </a:xfrm>
        </p:spPr>
        <p:txBody>
          <a:bodyPr>
            <a:noAutofit/>
          </a:bodyPr>
          <a:lstStyle/>
          <a:p>
            <a:r>
              <a:rPr lang="he-IL" sz="2400" dirty="0">
                <a:effectLst/>
              </a:rPr>
              <a:t>חצי שנת מאסר בפועל עם עבודות פרך למי שיפעיל קו </a:t>
            </a:r>
            <a:r>
              <a:rPr lang="he-IL" sz="2400" dirty="0" err="1">
                <a:effectLst/>
              </a:rPr>
              <a:t>צינתוקים</a:t>
            </a:r>
            <a:r>
              <a:rPr lang="he-IL" sz="2400" dirty="0" smtClean="0">
                <a:effectLst/>
              </a:rPr>
              <a:t>.</a:t>
            </a:r>
          </a:p>
          <a:p>
            <a:r>
              <a:rPr lang="he-IL" sz="2400" dirty="0" smtClean="0">
                <a:effectLst/>
              </a:rPr>
              <a:t>כל </a:t>
            </a:r>
            <a:r>
              <a:rPr lang="he-IL" sz="2400" dirty="0">
                <a:effectLst/>
              </a:rPr>
              <a:t>קופות העיר/החסד/השכונה/הצדקה יועברו לניהול בלעדי של הביטוח הלאומי</a:t>
            </a:r>
            <a:r>
              <a:rPr lang="he-IL" sz="2400" dirty="0" smtClean="0">
                <a:effectLst/>
              </a:rPr>
              <a:t>.</a:t>
            </a:r>
          </a:p>
          <a:p>
            <a:r>
              <a:rPr lang="he-IL" sz="2400" dirty="0">
                <a:effectLst/>
              </a:rPr>
              <a:t>יוכשר לאלתר שטח בגודל 10 דונם שישמש בין היתר לחתונות של </a:t>
            </a:r>
            <a:r>
              <a:rPr lang="he-IL" sz="2400" dirty="0" err="1">
                <a:effectLst/>
              </a:rPr>
              <a:t>אדמורים</a:t>
            </a:r>
            <a:r>
              <a:rPr lang="he-IL" sz="2400" dirty="0">
                <a:effectLst/>
              </a:rPr>
              <a:t>, להפגנות של הפלג והסיקריקים, לעצרות בחירות של </a:t>
            </a:r>
            <a:r>
              <a:rPr lang="he-IL" sz="2400" dirty="0" err="1">
                <a:effectLst/>
              </a:rPr>
              <a:t>שס</a:t>
            </a:r>
            <a:r>
              <a:rPr lang="he-IL" sz="2400" dirty="0">
                <a:effectLst/>
              </a:rPr>
              <a:t> ודגל, סיומי </a:t>
            </a:r>
            <a:r>
              <a:rPr lang="he-IL" sz="2400" dirty="0" err="1">
                <a:effectLst/>
              </a:rPr>
              <a:t>השס</a:t>
            </a:r>
            <a:r>
              <a:rPr lang="he-IL" sz="2400" dirty="0">
                <a:effectLst/>
              </a:rPr>
              <a:t>, הרמב"ם והדף היומי, הקבלת פני רבו וכדומה</a:t>
            </a:r>
            <a:r>
              <a:rPr lang="he-IL" sz="2400" dirty="0" smtClean="0">
                <a:effectLst/>
              </a:rPr>
              <a:t>.</a:t>
            </a:r>
          </a:p>
          <a:p>
            <a:r>
              <a:rPr lang="he-IL" sz="2400" dirty="0" smtClean="0">
                <a:effectLst/>
              </a:rPr>
              <a:t>עריכת </a:t>
            </a:r>
            <a:r>
              <a:rPr lang="he-IL" sz="2400" dirty="0">
                <a:effectLst/>
              </a:rPr>
              <a:t>שאלון עד 10 שאלות לשדכנים, בפיקוח משרד החינוך</a:t>
            </a:r>
            <a:r>
              <a:rPr lang="he-IL" sz="2400" dirty="0" smtClean="0">
                <a:effectLst/>
              </a:rPr>
              <a:t>.</a:t>
            </a:r>
          </a:p>
          <a:p>
            <a:r>
              <a:rPr lang="he-IL" sz="2400" dirty="0">
                <a:effectLst/>
              </a:rPr>
              <a:t>חקיקת חוק יסוד, יום שבתון בימי ראשון למי שישן שנ"צ בשבת</a:t>
            </a:r>
            <a:r>
              <a:rPr lang="he-IL" sz="2400" dirty="0" smtClean="0">
                <a:effectLst/>
              </a:rPr>
              <a:t>.</a:t>
            </a:r>
          </a:p>
          <a:p>
            <a:r>
              <a:rPr lang="he-IL" sz="2400" dirty="0" smtClean="0">
                <a:effectLst/>
              </a:rPr>
              <a:t>הקמת </a:t>
            </a:r>
            <a:r>
              <a:rPr lang="he-IL" sz="2400" dirty="0">
                <a:effectLst/>
              </a:rPr>
              <a:t>"דיוטי פרי "בכניסה לבית קברות  "</a:t>
            </a:r>
            <a:r>
              <a:rPr lang="he-IL" sz="2400" dirty="0" err="1">
                <a:effectLst/>
              </a:rPr>
              <a:t>פונוביז</a:t>
            </a:r>
            <a:r>
              <a:rPr lang="he-IL" sz="2400" dirty="0">
                <a:effectLst/>
              </a:rPr>
              <a:t>" כדי שלא נצטרך לנסוע כל שנה עד "</a:t>
            </a:r>
            <a:r>
              <a:rPr lang="he-IL" sz="2400" dirty="0" err="1">
                <a:effectLst/>
              </a:rPr>
              <a:t>קרסטיערר</a:t>
            </a:r>
            <a:r>
              <a:rPr lang="he-IL" sz="2400" dirty="0">
                <a:effectLst/>
              </a:rPr>
              <a:t>" ואומן</a:t>
            </a:r>
            <a:endParaRPr lang="he-IL" sz="2400" dirty="0" smtClean="0">
              <a:effectLst/>
            </a:endParaRPr>
          </a:p>
          <a:p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90719493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5258" y="467133"/>
            <a:ext cx="10353761" cy="1326321"/>
          </a:xfrm>
        </p:spPr>
        <p:txBody>
          <a:bodyPr>
            <a:normAutofit/>
          </a:bodyPr>
          <a:lstStyle/>
          <a:p>
            <a:r>
              <a:rPr lang="he-IL" sz="8800" dirty="0" smtClean="0"/>
              <a:t>הוראות הצבעה</a:t>
            </a:r>
            <a:endParaRPr lang="he-IL" sz="8800" dirty="0"/>
          </a:p>
        </p:txBody>
      </p:sp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4029075" y="2096064"/>
            <a:ext cx="7238481" cy="3695136"/>
          </a:xfrm>
        </p:spPr>
        <p:txBody>
          <a:bodyPr/>
          <a:lstStyle/>
          <a:p>
            <a:r>
              <a:rPr lang="he-IL" dirty="0" smtClean="0"/>
              <a:t>הבחירה מגיל 7.</a:t>
            </a:r>
            <a:endParaRPr lang="he-IL" dirty="0"/>
          </a:p>
          <a:p>
            <a:r>
              <a:rPr lang="he-IL" dirty="0" smtClean="0"/>
              <a:t>כל מצביע מקבל פתקי הצבעה עם שמות המעומדים.</a:t>
            </a:r>
          </a:p>
          <a:p>
            <a:r>
              <a:rPr lang="he-IL" dirty="0"/>
              <a:t>על כל </a:t>
            </a:r>
            <a:r>
              <a:rPr lang="he-IL" dirty="0" smtClean="0"/>
              <a:t>מצביע לכתוב את התפקיד (ניתן להיעזר בשמות המופעים על המודעות).</a:t>
            </a:r>
          </a:p>
          <a:p>
            <a:r>
              <a:rPr lang="he-IL" dirty="0" smtClean="0"/>
              <a:t>חובה על כל מצביע לציין את הסיבה מדוע המועמד ראוי לתפקיד זה.</a:t>
            </a:r>
          </a:p>
          <a:p>
            <a:r>
              <a:rPr lang="he-IL" dirty="0" smtClean="0"/>
              <a:t>יש להכניס את הפתקים למעטפה ולהכניס לקלפי.</a:t>
            </a:r>
          </a:p>
          <a:p>
            <a:r>
              <a:rPr lang="he-IL" dirty="0" smtClean="0"/>
              <a:t>כמובן שחובה לציית לגדולי התורה מרנן ורבנן שליט"א ולצאת להצביע. </a:t>
            </a:r>
          </a:p>
          <a:p>
            <a:endParaRPr lang="he-IL" dirty="0" smtClean="0"/>
          </a:p>
        </p:txBody>
      </p:sp>
      <p:grpSp>
        <p:nvGrpSpPr>
          <p:cNvPr id="19" name="קבוצה 18"/>
          <p:cNvGrpSpPr/>
          <p:nvPr/>
        </p:nvGrpSpPr>
        <p:grpSpPr>
          <a:xfrm>
            <a:off x="713767" y="1503721"/>
            <a:ext cx="2686352" cy="3411336"/>
            <a:chOff x="713767" y="1503721"/>
            <a:chExt cx="2686352" cy="3411336"/>
          </a:xfrm>
        </p:grpSpPr>
        <p:grpSp>
          <p:nvGrpSpPr>
            <p:cNvPr id="20" name="קבוצה 19"/>
            <p:cNvGrpSpPr/>
            <p:nvPr/>
          </p:nvGrpSpPr>
          <p:grpSpPr>
            <a:xfrm>
              <a:off x="713767" y="1503721"/>
              <a:ext cx="2471743" cy="3411336"/>
              <a:chOff x="713767" y="1503721"/>
              <a:chExt cx="2471743" cy="3411336"/>
            </a:xfrm>
          </p:grpSpPr>
          <p:grpSp>
            <p:nvGrpSpPr>
              <p:cNvPr id="23" name="קבוצה 22"/>
              <p:cNvGrpSpPr/>
              <p:nvPr/>
            </p:nvGrpSpPr>
            <p:grpSpPr>
              <a:xfrm>
                <a:off x="713767" y="1657195"/>
                <a:ext cx="2471743" cy="3257862"/>
                <a:chOff x="713767" y="1657195"/>
                <a:chExt cx="2471743" cy="3257862"/>
              </a:xfrm>
            </p:grpSpPr>
            <p:sp>
              <p:nvSpPr>
                <p:cNvPr id="25" name="מלבן 24"/>
                <p:cNvSpPr/>
                <p:nvPr/>
              </p:nvSpPr>
              <p:spPr>
                <a:xfrm>
                  <a:off x="713767" y="1657195"/>
                  <a:ext cx="2386013" cy="3257862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913794" y="2096064"/>
                  <a:ext cx="1985961" cy="119006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he-IL" sz="2000" dirty="0" smtClean="0">
                      <a:solidFill>
                        <a:schemeClr val="bg1"/>
                      </a:solidFill>
                      <a:cs typeface="+mj-cs"/>
                    </a:rPr>
                    <a:t>אמא</a:t>
                  </a:r>
                  <a:endParaRPr lang="he-IL" sz="2000" dirty="0">
                    <a:solidFill>
                      <a:schemeClr val="bg1"/>
                    </a:solidFill>
                    <a:cs typeface="+mj-cs"/>
                  </a:endParaRPr>
                </a:p>
              </p:txBody>
            </p:sp>
            <p:sp>
              <p:nvSpPr>
                <p:cNvPr id="27" name="TextBox 26"/>
                <p:cNvSpPr txBox="1"/>
                <p:nvPr/>
              </p:nvSpPr>
              <p:spPr>
                <a:xfrm>
                  <a:off x="999522" y="3714755"/>
                  <a:ext cx="1985961" cy="40011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he-IL" sz="2000" dirty="0" smtClean="0">
                      <a:solidFill>
                        <a:schemeClr val="bg1"/>
                      </a:solidFill>
                      <a:cs typeface="+mj-cs"/>
                    </a:rPr>
                    <a:t>תפקיד: ________</a:t>
                  </a:r>
                </a:p>
              </p:txBody>
            </p:sp>
            <p:sp>
              <p:nvSpPr>
                <p:cNvPr id="28" name="TextBox 27"/>
                <p:cNvSpPr txBox="1"/>
                <p:nvPr/>
              </p:nvSpPr>
              <p:spPr>
                <a:xfrm>
                  <a:off x="999522" y="4275008"/>
                  <a:ext cx="2185988" cy="40011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he-IL" sz="2000" dirty="0" smtClean="0">
                      <a:solidFill>
                        <a:schemeClr val="bg1"/>
                      </a:solidFill>
                      <a:cs typeface="+mj-cs"/>
                    </a:rPr>
                    <a:t>מדוע</a:t>
                  </a:r>
                  <a:r>
                    <a:rPr lang="he-IL" sz="2000" dirty="0" smtClean="0">
                      <a:solidFill>
                        <a:schemeClr val="bg1"/>
                      </a:solidFill>
                      <a:cs typeface="+mj-cs"/>
                      <a:sym typeface="Wingdings" panose="05000000000000000000" pitchFamily="2" charset="2"/>
                    </a:rPr>
                    <a:t>: _________</a:t>
                  </a:r>
                  <a:endParaRPr lang="he-IL" sz="2000" dirty="0" smtClean="0">
                    <a:solidFill>
                      <a:schemeClr val="bg1"/>
                    </a:solidFill>
                    <a:cs typeface="+mj-cs"/>
                  </a:endParaRPr>
                </a:p>
              </p:txBody>
            </p:sp>
          </p:grpSp>
          <p:sp>
            <p:nvSpPr>
              <p:cNvPr id="24" name="TextBox 23"/>
              <p:cNvSpPr txBox="1"/>
              <p:nvPr/>
            </p:nvSpPr>
            <p:spPr>
              <a:xfrm>
                <a:off x="1273412" y="1503721"/>
                <a:ext cx="1393994" cy="58929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he-IL" sz="3200" dirty="0" smtClean="0">
                    <a:solidFill>
                      <a:srgbClr val="C00000"/>
                    </a:solidFill>
                  </a:rPr>
                  <a:t>דוגמה</a:t>
                </a:r>
                <a:endParaRPr lang="he-IL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1" name="חץ שמאלה 20"/>
            <p:cNvSpPr/>
            <p:nvPr/>
          </p:nvSpPr>
          <p:spPr>
            <a:xfrm>
              <a:off x="2913738" y="3724995"/>
              <a:ext cx="486381" cy="400110"/>
            </a:xfrm>
            <a:prstGeom prst="left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חץ שמאלה 21"/>
            <p:cNvSpPr/>
            <p:nvPr/>
          </p:nvSpPr>
          <p:spPr>
            <a:xfrm>
              <a:off x="2812820" y="4278053"/>
              <a:ext cx="486381" cy="400110"/>
            </a:xfrm>
            <a:prstGeom prst="left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  <p:extLst>
      <p:ext uri="{BB962C8B-B14F-4D97-AF65-F5344CB8AC3E}">
        <p14:creationId xmlns:p14="http://schemas.microsoft.com/office/powerpoint/2010/main" val="131550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0">
        <p15:prstTrans prst="fallOver" invX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8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3795" y="600076"/>
            <a:ext cx="10353761" cy="900112"/>
          </a:xfrm>
        </p:spPr>
        <p:txBody>
          <a:bodyPr>
            <a:normAutofit/>
          </a:bodyPr>
          <a:lstStyle/>
          <a:p>
            <a:r>
              <a:rPr lang="he-IL" sz="4800" dirty="0" smtClean="0"/>
              <a:t>שמות תפקידים</a:t>
            </a:r>
            <a:endParaRPr lang="he-IL" sz="4800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637546"/>
              </p:ext>
            </p:extLst>
          </p:nvPr>
        </p:nvGraphicFramePr>
        <p:xfrm>
          <a:off x="914400" y="1628776"/>
          <a:ext cx="10624015" cy="4930668"/>
        </p:xfrm>
        <a:graphic>
          <a:graphicData uri="http://schemas.openxmlformats.org/drawingml/2006/table">
            <a:tbl>
              <a:tblPr rtl="1" firstRow="1" bandRow="1">
                <a:tableStyleId>{8799B23B-EC83-4686-B30A-512413B5E67A}</a:tableStyleId>
              </a:tblPr>
              <a:tblGrid>
                <a:gridCol w="2124924">
                  <a:extLst>
                    <a:ext uri="{9D8B030D-6E8A-4147-A177-3AD203B41FA5}">
                      <a16:colId xmlns:a16="http://schemas.microsoft.com/office/drawing/2014/main" val="2159012363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1911036424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3148618399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2697330143"/>
                    </a:ext>
                  </a:extLst>
                </a:gridCol>
                <a:gridCol w="2124319">
                  <a:extLst>
                    <a:ext uri="{9D8B030D-6E8A-4147-A177-3AD203B41FA5}">
                      <a16:colId xmlns:a16="http://schemas.microsoft.com/office/drawing/2014/main" val="2634640622"/>
                    </a:ext>
                  </a:extLst>
                </a:gridCol>
              </a:tblGrid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ראש הממשלה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ההסברה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המשפטים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התפוצות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לנושאים אסטרטגיים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99446055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האוצר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החוץ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הרווחה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התקשורת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לפיתוח הנגב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והגליל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4069455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האנרגיה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החינוך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העלייה והקליטה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התרבות והספורט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השרה לשוויון חברתי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2612481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הביטחון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הכלכלה והתעשייה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הפנים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לביטחון פנים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לשירותי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דת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3656362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הבינוי והשיכון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המדע והטכנולוגיה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התחבורה והבטיחות בדרכים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להגנת הסביבה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לשיתוף פעולה אזורי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302639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הבריאות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המודיעין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התיירות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לירושלים ומורשת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chemeClr val="tx1"/>
                          </a:solidFill>
                        </a:rPr>
                        <a:t>שר בלי תיק</a:t>
                      </a:r>
                      <a:endParaRPr lang="he-IL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077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04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push dir="u"/>
      </p:transition>
    </mc:Choice>
    <mc:Fallback xmlns="">
      <p:transition spd="slow" advClick="0" advTm="2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3795" y="600076"/>
            <a:ext cx="10353761" cy="900112"/>
          </a:xfrm>
        </p:spPr>
        <p:txBody>
          <a:bodyPr>
            <a:normAutofit/>
          </a:bodyPr>
          <a:lstStyle/>
          <a:p>
            <a:r>
              <a:rPr lang="he-IL" sz="4800" dirty="0" smtClean="0"/>
              <a:t>שמות תפקידים</a:t>
            </a:r>
            <a:endParaRPr lang="he-IL" sz="4800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637546"/>
              </p:ext>
            </p:extLst>
          </p:nvPr>
        </p:nvGraphicFramePr>
        <p:xfrm>
          <a:off x="914400" y="1628776"/>
          <a:ext cx="10624015" cy="4930668"/>
        </p:xfrm>
        <a:graphic>
          <a:graphicData uri="http://schemas.openxmlformats.org/drawingml/2006/table">
            <a:tbl>
              <a:tblPr rtl="1" firstRow="1" bandRow="1">
                <a:tableStyleId>{8799B23B-EC83-4686-B30A-512413B5E67A}</a:tableStyleId>
              </a:tblPr>
              <a:tblGrid>
                <a:gridCol w="2124924">
                  <a:extLst>
                    <a:ext uri="{9D8B030D-6E8A-4147-A177-3AD203B41FA5}">
                      <a16:colId xmlns:a16="http://schemas.microsoft.com/office/drawing/2014/main" val="2159012363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1911036424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3148618399"/>
                    </a:ext>
                  </a:extLst>
                </a:gridCol>
                <a:gridCol w="2124924">
                  <a:extLst>
                    <a:ext uri="{9D8B030D-6E8A-4147-A177-3AD203B41FA5}">
                      <a16:colId xmlns:a16="http://schemas.microsoft.com/office/drawing/2014/main" val="2697330143"/>
                    </a:ext>
                  </a:extLst>
                </a:gridCol>
                <a:gridCol w="2124319">
                  <a:extLst>
                    <a:ext uri="{9D8B030D-6E8A-4147-A177-3AD203B41FA5}">
                      <a16:colId xmlns:a16="http://schemas.microsoft.com/office/drawing/2014/main" val="2634640622"/>
                    </a:ext>
                  </a:extLst>
                </a:gridCol>
              </a:tblGrid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ראש הממשלה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ההסברה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המשפטים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התפוצות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לנושאים אסטרטגיים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99446055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האוצר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החוץ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הרווחה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התקשורת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לפיתוח הנגב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והגליל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4069455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האנרגיה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החינוך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העלייה והקליטה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התרבות והספורט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השרה לשוויון חברתי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2612481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הביטחון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הכלכלה והתעשייה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הפנים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לביטחון פנים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לשירותי </a:t>
                      </a:r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דת</a:t>
                      </a:r>
                      <a:endParaRPr lang="he-IL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3656362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</a:t>
                      </a:r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הבינוי והשיכון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המדע והטכנולוגיה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התחבורה והבטיחות בדרכים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להגנת הסביבה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לשיתוף פעולה אזורי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302639"/>
                  </a:ext>
                </a:extLst>
              </a:tr>
              <a:tr h="82177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הבריאות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המודיעין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שר התיירות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השר לירושלים ומורשת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solidFill>
                            <a:schemeClr val="tx1"/>
                          </a:solidFill>
                        </a:rPr>
                        <a:t>שר בלי תיק</a:t>
                      </a:r>
                      <a:endParaRPr lang="he-IL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077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707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3795" y="1109662"/>
            <a:ext cx="10353761" cy="1326321"/>
          </a:xfrm>
        </p:spPr>
        <p:txBody>
          <a:bodyPr>
            <a:noAutofit/>
          </a:bodyPr>
          <a:lstStyle/>
          <a:p>
            <a:r>
              <a:rPr lang="he-IL" sz="11500" dirty="0" smtClean="0">
                <a:cs typeface="Ashcnz" pitchFamily="2" charset="-79"/>
              </a:rPr>
              <a:t>תוצאות המדגם </a:t>
            </a:r>
            <a:endParaRPr lang="he-IL" sz="11500" dirty="0">
              <a:cs typeface="Ashcnz" pitchFamily="2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56620" y="2986088"/>
            <a:ext cx="10353762" cy="2133600"/>
          </a:xfrm>
        </p:spPr>
        <p:txBody>
          <a:bodyPr/>
          <a:lstStyle/>
          <a:p>
            <a:r>
              <a:rPr lang="he-IL" dirty="0" smtClean="0"/>
              <a:t>שימו לב כי תוצאות מדגם הינן מדגמיות ואינן משקפות את האמת.</a:t>
            </a:r>
          </a:p>
          <a:p>
            <a:r>
              <a:rPr lang="he-IL" dirty="0" smtClean="0"/>
              <a:t>התמונות הינן להמחשה בלבד.</a:t>
            </a:r>
          </a:p>
          <a:p>
            <a:r>
              <a:rPr lang="he-IL" dirty="0" smtClean="0"/>
              <a:t>בסוף תוצאות המדגם "ישודר בלייב" תוצאות אמת -אנא </a:t>
            </a:r>
            <a:r>
              <a:rPr lang="he-IL" dirty="0" err="1" smtClean="0"/>
              <a:t>העזרו</a:t>
            </a:r>
            <a:r>
              <a:rPr lang="he-IL" dirty="0" smtClean="0"/>
              <a:t> בסבלנות.</a:t>
            </a:r>
            <a:endParaRPr lang="he-IL" dirty="0"/>
          </a:p>
        </p:txBody>
      </p:sp>
      <p:pic>
        <p:nvPicPr>
          <p:cNvPr id="4" name="Track 0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940" end="0.1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56793" y="11327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53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">
        <p15:prstTrans prst="crush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מציין מיקום תוכן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0958389"/>
              </p:ext>
            </p:extLst>
          </p:nvPr>
        </p:nvGraphicFramePr>
        <p:xfrm>
          <a:off x="914400" y="1557338"/>
          <a:ext cx="10801350" cy="4233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2" name="קבוצה 11"/>
          <p:cNvGrpSpPr/>
          <p:nvPr/>
        </p:nvGrpSpPr>
        <p:grpSpPr>
          <a:xfrm>
            <a:off x="1" y="114680"/>
            <a:ext cx="2757488" cy="3114295"/>
            <a:chOff x="2786062" y="365746"/>
            <a:chExt cx="5186363" cy="6300787"/>
          </a:xfrm>
        </p:grpSpPr>
        <p:pic>
          <p:nvPicPr>
            <p:cNvPr id="13" name="תמונה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74" t="762" r="9441"/>
            <a:stretch/>
          </p:blipFill>
          <p:spPr>
            <a:xfrm>
              <a:off x="2786062" y="365746"/>
              <a:ext cx="5186363" cy="6300787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86213" y="4786313"/>
              <a:ext cx="2071891" cy="1183107"/>
            </a:xfrm>
            <a:prstGeom prst="rect">
              <a:avLst/>
            </a:prstGeom>
            <a:noFill/>
          </p:spPr>
          <p:txBody>
            <a:bodyPr wrap="none" rtlCol="1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r>
                <a:rPr lang="he-IL" sz="3200" b="1" dirty="0" smtClean="0">
                  <a:gradFill flip="none" rotWithShape="1">
                    <a:gsLst>
                      <a:gs pos="24000">
                        <a:srgbClr val="EFB021">
                          <a:alpha val="68000"/>
                        </a:srgbClr>
                      </a:gs>
                      <a:gs pos="0">
                        <a:srgbClr val="FFC000"/>
                      </a:gs>
                      <a:gs pos="72000">
                        <a:schemeClr val="accent6">
                          <a:lumMod val="97000"/>
                          <a:lumOff val="3000"/>
                        </a:schemeClr>
                      </a:gs>
                      <a:gs pos="100000">
                        <a:schemeClr val="accent6">
                          <a:lumMod val="60000"/>
                          <a:lumOff val="40000"/>
                        </a:schemeClr>
                      </a:gs>
                    </a:gsLst>
                    <a:lin ang="16200000" scaled="1"/>
                    <a:tileRect/>
                  </a:gradFill>
                  <a:cs typeface="Ashcnz" pitchFamily="2" charset="-79"/>
                </a:rPr>
                <a:t>חנוכה</a:t>
              </a:r>
              <a:endParaRPr lang="he-IL" sz="2400" b="1" dirty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1342567"/>
      </p:ext>
    </p:extLst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57589" y="322509"/>
            <a:ext cx="5900866" cy="849086"/>
          </a:xfrm>
          <a:prstGeom prst="rect">
            <a:avLst/>
          </a:prstGeom>
          <a:noFill/>
        </p:spPr>
        <p:txBody>
          <a:bodyPr wrap="none" rtlCol="1">
            <a:prstTxWarp prst="textPlain">
              <a:avLst/>
            </a:prstTxWarp>
            <a:spAutoFit/>
          </a:bodyPr>
          <a:lstStyle/>
          <a:p>
            <a:r>
              <a:rPr lang="he-IL" sz="3600" dirty="0" smtClean="0">
                <a:cs typeface="AmadeusB" pitchFamily="2" charset="-79"/>
              </a:rPr>
              <a:t>ראש הממשלה</a:t>
            </a:r>
            <a:endParaRPr lang="he-IL" sz="3600" dirty="0">
              <a:cs typeface="AmadeusB" pitchFamily="2" charset="-79"/>
            </a:endParaRPr>
          </a:p>
        </p:txBody>
      </p:sp>
      <p:sp>
        <p:nvSpPr>
          <p:cNvPr id="9" name="תרשים זרימה: תהליך חלופי 8"/>
          <p:cNvSpPr/>
          <p:nvPr/>
        </p:nvSpPr>
        <p:spPr>
          <a:xfrm rot="10800000">
            <a:off x="528637" y="5144109"/>
            <a:ext cx="11158537" cy="1379005"/>
          </a:xfrm>
          <a:prstGeom prst="flowChartAlternateProcess">
            <a:avLst/>
          </a:prstGeom>
          <a:solidFill>
            <a:schemeClr val="tx2">
              <a:lumMod val="10000"/>
            </a:schemeClr>
          </a:solidFill>
          <a:ln>
            <a:noFill/>
          </a:ln>
          <a:effectLst>
            <a:glow rad="177800">
              <a:schemeClr val="tx1">
                <a:alpha val="25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638098" y="5541224"/>
            <a:ext cx="109076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/>
              <a:t>הסיבה: כי אין על סבתא בעולם</a:t>
            </a:r>
            <a:endParaRPr lang="he-IL" sz="3200" b="1" dirty="0"/>
          </a:p>
        </p:txBody>
      </p:sp>
      <p:grpSp>
        <p:nvGrpSpPr>
          <p:cNvPr id="14" name="קבוצה 13"/>
          <p:cNvGrpSpPr/>
          <p:nvPr/>
        </p:nvGrpSpPr>
        <p:grpSpPr>
          <a:xfrm>
            <a:off x="165464" y="152692"/>
            <a:ext cx="2757488" cy="3114295"/>
            <a:chOff x="2786062" y="365746"/>
            <a:chExt cx="5186363" cy="6300787"/>
          </a:xfrm>
        </p:grpSpPr>
        <p:pic>
          <p:nvPicPr>
            <p:cNvPr id="15" name="תמונה 1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74" t="762" r="9441"/>
            <a:stretch/>
          </p:blipFill>
          <p:spPr>
            <a:xfrm>
              <a:off x="2786062" y="365746"/>
              <a:ext cx="5186363" cy="630078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986213" y="4786313"/>
              <a:ext cx="347447" cy="934033"/>
            </a:xfrm>
            <a:prstGeom prst="rect">
              <a:avLst/>
            </a:prstGeom>
            <a:noFill/>
          </p:spPr>
          <p:txBody>
            <a:bodyPr wrap="none" rtlCol="1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endParaRPr lang="he-IL" sz="2400" b="1" dirty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76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14:switch dir="l"/>
        <p:sndAc>
          <p:stSnd>
            <p:snd r:embed="rId2" name="applause.wav"/>
          </p:stSnd>
        </p:sndAc>
      </p:transition>
    </mc:Choice>
    <mc:Fallback xmlns="">
      <p:transition spd="slow" advClick="0" advTm="25000">
        <p:fade/>
        <p:sndAc>
          <p:stSnd>
            <p:snd r:embed="rId5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7524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57589" y="322509"/>
            <a:ext cx="5900866" cy="849086"/>
          </a:xfrm>
          <a:prstGeom prst="rect">
            <a:avLst/>
          </a:prstGeom>
          <a:noFill/>
        </p:spPr>
        <p:txBody>
          <a:bodyPr wrap="none" rtlCol="1">
            <a:prstTxWarp prst="textPlain">
              <a:avLst/>
            </a:prstTxWarp>
            <a:spAutoFit/>
          </a:bodyPr>
          <a:lstStyle/>
          <a:p>
            <a:r>
              <a:rPr lang="he-IL" sz="3600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AmadeusB" pitchFamily="2" charset="-79"/>
              </a:rPr>
              <a:t>שרת האוצר</a:t>
            </a:r>
            <a:endParaRPr lang="he-IL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cs typeface="AmadeusB" pitchFamily="2" charset="-79"/>
            </a:endParaRPr>
          </a:p>
        </p:txBody>
      </p:sp>
      <p:sp>
        <p:nvSpPr>
          <p:cNvPr id="9" name="תרשים זרימה: תהליך חלופי 8"/>
          <p:cNvSpPr/>
          <p:nvPr/>
        </p:nvSpPr>
        <p:spPr>
          <a:xfrm rot="10800000">
            <a:off x="528637" y="5144109"/>
            <a:ext cx="11158537" cy="1379005"/>
          </a:xfrm>
          <a:prstGeom prst="flowChartAlternateProcess">
            <a:avLst/>
          </a:prstGeom>
          <a:solidFill>
            <a:schemeClr val="tx2">
              <a:lumMod val="10000"/>
            </a:schemeClr>
          </a:solidFill>
          <a:ln>
            <a:noFill/>
          </a:ln>
          <a:effectLst>
            <a:glow rad="177800">
              <a:schemeClr val="tx1">
                <a:alpha val="25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3198548" y="5310430"/>
            <a:ext cx="83471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2800" b="1" dirty="0" smtClean="0"/>
              <a:t>הסיבה: תכלס' כשצריך מזומן – למי פונים?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1" y="114680"/>
            <a:ext cx="2757488" cy="3114295"/>
            <a:chOff x="2786062" y="365746"/>
            <a:chExt cx="5186363" cy="6300787"/>
          </a:xfrm>
        </p:grpSpPr>
        <p:pic>
          <p:nvPicPr>
            <p:cNvPr id="11" name="תמונה 10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74" t="762" r="9441"/>
            <a:stretch/>
          </p:blipFill>
          <p:spPr>
            <a:xfrm>
              <a:off x="2786062" y="365746"/>
              <a:ext cx="5186363" cy="6300787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3986213" y="4786313"/>
              <a:ext cx="347447" cy="934033"/>
            </a:xfrm>
            <a:prstGeom prst="rect">
              <a:avLst/>
            </a:prstGeom>
            <a:noFill/>
          </p:spPr>
          <p:txBody>
            <a:bodyPr wrap="none" rtlCol="1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endParaRPr lang="he-IL" sz="2400" b="1" dirty="0">
                <a:gradFill flip="none" rotWithShape="1">
                  <a:gsLst>
                    <a:gs pos="24000">
                      <a:srgbClr val="EFB021">
                        <a:alpha val="68000"/>
                      </a:srgbClr>
                    </a:gs>
                    <a:gs pos="0">
                      <a:srgbClr val="FFC000"/>
                    </a:gs>
                    <a:gs pos="72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cs typeface="Ashcnz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518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switch dir="l"/>
        <p:sndAc>
          <p:stSnd>
            <p:snd r:embed="rId2" name="applause.wav"/>
          </p:stSnd>
        </p:sndAc>
      </p:transition>
    </mc:Choice>
    <mc:Fallback xmlns="">
      <p:transition spd="slow" advClick="0" advTm="5000">
        <p:fade/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TM04033921[[fn=אריג דמשק]]</Template>
  <TotalTime>592</TotalTime>
  <Words>505</Words>
  <Application>Microsoft Office PowerPoint</Application>
  <PresentationFormat>מסך רחב</PresentationFormat>
  <Paragraphs>107</Paragraphs>
  <Slides>12</Slides>
  <Notes>0</Notes>
  <HiddenSlides>0</HiddenSlides>
  <MMClips>3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21" baseType="lpstr">
      <vt:lpstr>AmadeusB</vt:lpstr>
      <vt:lpstr>Arial</vt:lpstr>
      <vt:lpstr>Ashcnz</vt:lpstr>
      <vt:lpstr>BokertovBlack</vt:lpstr>
      <vt:lpstr>Bookman Old Style</vt:lpstr>
      <vt:lpstr>Rockwell</vt:lpstr>
      <vt:lpstr>Times New Roman</vt:lpstr>
      <vt:lpstr>Wingdings</vt:lpstr>
      <vt:lpstr>Damask</vt:lpstr>
      <vt:lpstr>ברוכים הבאים</vt:lpstr>
      <vt:lpstr>מצגת של PowerPoint‏</vt:lpstr>
      <vt:lpstr>מצגת של PowerPoint‏</vt:lpstr>
      <vt:lpstr>מצגת של PowerPoint‏</vt:lpstr>
      <vt:lpstr>מצגת של PowerPoint‏</vt:lpstr>
      <vt:lpstr>הוראות הצבעה</vt:lpstr>
      <vt:lpstr>שמות תפקידים</vt:lpstr>
      <vt:lpstr>שמות תפקידים</vt:lpstr>
      <vt:lpstr>תוצאות המדגם 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‏‏משתמש Windows</dc:creator>
  <cp:lastModifiedBy>‏‏משתמש Windows</cp:lastModifiedBy>
  <cp:revision>66</cp:revision>
  <dcterms:created xsi:type="dcterms:W3CDTF">2019-12-18T08:58:31Z</dcterms:created>
  <dcterms:modified xsi:type="dcterms:W3CDTF">2022-12-12T19:16:52Z</dcterms:modified>
</cp:coreProperties>
</file>