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109" d="100"/>
          <a:sy n="109" d="100"/>
        </p:scale>
        <p:origin x="-177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23743A9-C90C-4ACE-B602-C459CA009F7C}" type="slidenum">
              <a:rPr lang="he-IL" smtClean="0"/>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E9BEF-7C8F-4309-9710-0480E3F95B7D}" type="datetimeFigureOut">
              <a:rPr lang="he-IL" smtClean="0"/>
              <a:t>י"א/שבט/תשע"ה</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23743A9-C90C-4ACE-B602-C459CA009F7C}" type="slidenum">
              <a:rPr lang="he-IL" smtClean="0"/>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5929322" y="142852"/>
            <a:ext cx="3071834" cy="6572272"/>
          </a:xfrm>
        </p:spPr>
        <p:style>
          <a:lnRef idx="2">
            <a:schemeClr val="accent6"/>
          </a:lnRef>
          <a:fillRef idx="1">
            <a:schemeClr val="lt1"/>
          </a:fillRef>
          <a:effectRef idx="0">
            <a:schemeClr val="accent6"/>
          </a:effectRef>
          <a:fontRef idx="minor">
            <a:schemeClr val="dk1"/>
          </a:fontRef>
        </p:style>
        <p:txBody>
          <a:bodyPr>
            <a:noAutofit/>
          </a:bodyPr>
          <a:lstStyle/>
          <a:p>
            <a:r>
              <a:rPr lang="he-IL" sz="1100" b="1" i="1" dirty="0" smtClean="0"/>
              <a:t>בס"ד</a:t>
            </a:r>
            <a:r>
              <a:rPr lang="he-IL" sz="2400" b="1" i="1" u="sng" dirty="0" smtClean="0"/>
              <a:t/>
            </a:r>
            <a:br>
              <a:rPr lang="he-IL" sz="2400" b="1" i="1" u="sng" dirty="0" smtClean="0"/>
            </a:br>
            <a:r>
              <a:rPr lang="he-IL" sz="1600" b="1" i="1" u="sng" dirty="0" smtClean="0"/>
              <a:t>ט"ו בשבט הגיע חג לאילנות!</a:t>
            </a:r>
            <a:r>
              <a:rPr lang="he-IL" sz="2400" b="1" i="1" u="sng" dirty="0" smtClean="0"/>
              <a:t/>
            </a:r>
            <a:br>
              <a:rPr lang="he-IL" sz="2400" b="1" i="1" u="sng" dirty="0" smtClean="0"/>
            </a:br>
            <a:r>
              <a:rPr lang="he-IL" sz="1600" b="1" i="1" dirty="0" smtClean="0">
                <a:latin typeface="Guttman Hatzvi" pitchFamily="2" charset="-79"/>
                <a:cs typeface="Guttman Hatzvi" pitchFamily="2" charset="-79"/>
              </a:rPr>
              <a:t>יום הדין של האילן מתקרב,</a:t>
            </a:r>
            <a:br>
              <a:rPr lang="he-IL" sz="1600" b="1" i="1" dirty="0" smtClean="0">
                <a:latin typeface="Guttman Hatzvi" pitchFamily="2" charset="-79"/>
                <a:cs typeface="Guttman Hatzvi" pitchFamily="2" charset="-79"/>
              </a:rPr>
            </a:br>
            <a:r>
              <a:rPr lang="he-IL" sz="1600" b="1" i="1" dirty="0" smtClean="0">
                <a:latin typeface="Guttman Hatzvi" pitchFamily="2" charset="-79"/>
                <a:cs typeface="Guttman Hatzvi" pitchFamily="2" charset="-79"/>
              </a:rPr>
              <a:t>ולך תלמידה חביבה, יש משימה שאת ליבך ליום זה תקרב..</a:t>
            </a:r>
            <a:r>
              <a:rPr lang="he-IL" sz="1800" dirty="0" smtClean="0"/>
              <a:t/>
            </a:r>
            <a:br>
              <a:rPr lang="he-IL" sz="1800" dirty="0" smtClean="0"/>
            </a:br>
            <a:r>
              <a:rPr lang="he-IL" sz="1600" dirty="0" smtClean="0"/>
              <a:t>הפרי הנבחר עבורך: </a:t>
            </a:r>
            <a:r>
              <a:rPr lang="he-IL" sz="1600" dirty="0" err="1" smtClean="0"/>
              <a:t>______________</a:t>
            </a:r>
            <a:r>
              <a:rPr lang="he-IL" sz="1600" dirty="0" smtClean="0"/>
              <a:t/>
            </a:r>
            <a:br>
              <a:rPr lang="he-IL" sz="1600" dirty="0" smtClean="0"/>
            </a:br>
            <a:r>
              <a:rPr lang="he-IL" sz="1600" b="1" u="sng" dirty="0" smtClean="0"/>
              <a:t>המשימה:</a:t>
            </a:r>
            <a:r>
              <a:rPr lang="he-IL" sz="1600" dirty="0" smtClean="0"/>
              <a:t/>
            </a:r>
            <a:br>
              <a:rPr lang="he-IL" sz="1600" dirty="0" smtClean="0"/>
            </a:br>
            <a:r>
              <a:rPr lang="he-IL" sz="1600" dirty="0" smtClean="0"/>
              <a:t>1. חברי שלוש חידות (לפחות) על פרי זה. (חידה אחת לגילוי הפרי, והשאר על מאפייני הפרי, היכן גדל הפרי, באיזה עונה גדל ועוד רעיונות..)</a:t>
            </a:r>
            <a:br>
              <a:rPr lang="he-IL" sz="1600" dirty="0" smtClean="0"/>
            </a:br>
            <a:r>
              <a:rPr lang="he-IL" sz="1600" dirty="0" smtClean="0"/>
              <a:t>2. </a:t>
            </a:r>
            <a:r>
              <a:rPr lang="he-IL" sz="1600" b="1" dirty="0" smtClean="0"/>
              <a:t>חשבי:</a:t>
            </a:r>
            <a:r>
              <a:rPr lang="he-IL" sz="1600" dirty="0" smtClean="0"/>
              <a:t> מדוע נמשלו עם ישראל לפרי זה?? (זו שאלה קשה, אפשר להיעזר בהורים)</a:t>
            </a:r>
            <a:br>
              <a:rPr lang="he-IL" sz="1600" dirty="0" smtClean="0"/>
            </a:br>
            <a:r>
              <a:rPr lang="he-IL" sz="1600" dirty="0" smtClean="0"/>
              <a:t>3. </a:t>
            </a:r>
            <a:r>
              <a:rPr lang="he-IL" sz="2000" b="1" dirty="0" smtClean="0"/>
              <a:t>הביאי לנו ליום רביעי, ט"ו בשבט, את הפרי הזה לכיתה, בכמות מספקת לכל הבנות.</a:t>
            </a:r>
            <a:r>
              <a:rPr lang="he-IL" sz="1600" dirty="0" smtClean="0"/>
              <a:t/>
            </a:r>
            <a:br>
              <a:rPr lang="he-IL" sz="1600" dirty="0" smtClean="0"/>
            </a:br>
            <a:r>
              <a:rPr lang="he-IL" sz="1600" dirty="0" smtClean="0"/>
              <a:t>בהצלחה ובהנאה! המורה.</a:t>
            </a:r>
            <a:br>
              <a:rPr lang="he-IL" sz="1600" dirty="0" smtClean="0"/>
            </a:br>
            <a:r>
              <a:rPr lang="he-IL" sz="1200" dirty="0" smtClean="0"/>
              <a:t>(בפירות שאין להשיג יש להביא משהו אחר במקום, אך לא פרי משבעת המינים)</a:t>
            </a:r>
            <a:endParaRPr lang="he-IL" sz="1600" dirty="0"/>
          </a:p>
        </p:txBody>
      </p:sp>
      <p:sp>
        <p:nvSpPr>
          <p:cNvPr id="4" name="כותרת 1"/>
          <p:cNvSpPr txBox="1">
            <a:spLocks/>
          </p:cNvSpPr>
          <p:nvPr/>
        </p:nvSpPr>
        <p:spPr>
          <a:xfrm>
            <a:off x="3143240" y="142852"/>
            <a:ext cx="2643206" cy="6572272"/>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1" anchor="ctr">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he-IL" sz="1100" b="1" i="1" u="none" strike="noStrike" kern="1200" cap="none" spc="0" normalizeH="0" baseline="0" noProof="0" dirty="0" smtClean="0">
                <a:ln>
                  <a:noFill/>
                </a:ln>
                <a:solidFill>
                  <a:schemeClr val="dk1"/>
                </a:solidFill>
                <a:effectLst/>
                <a:uLnTx/>
                <a:uFillTx/>
                <a:latin typeface="+mn-lt"/>
                <a:ea typeface="+mn-ea"/>
                <a:cs typeface="+mn-cs"/>
              </a:rPr>
              <a:t>בס"ד</a:t>
            </a:r>
            <a:r>
              <a:rPr kumimoji="0" lang="he-IL" sz="2400" b="1" i="1" u="sng" strike="noStrike" kern="1200" cap="none" spc="0" normalizeH="0" baseline="0" noProof="0" dirty="0" smtClean="0">
                <a:ln>
                  <a:noFill/>
                </a:ln>
                <a:solidFill>
                  <a:schemeClr val="dk1"/>
                </a:solidFill>
                <a:effectLst/>
                <a:uLnTx/>
                <a:uFillTx/>
                <a:latin typeface="+mn-lt"/>
                <a:ea typeface="+mn-ea"/>
                <a:cs typeface="+mn-cs"/>
              </a:rPr>
              <a:t/>
            </a:r>
            <a:br>
              <a:rPr kumimoji="0" lang="he-IL" sz="2400" b="1" i="1" u="sng" strike="noStrike" kern="1200" cap="none" spc="0" normalizeH="0" baseline="0" noProof="0" dirty="0" smtClean="0">
                <a:ln>
                  <a:noFill/>
                </a:ln>
                <a:solidFill>
                  <a:schemeClr val="dk1"/>
                </a:solidFill>
                <a:effectLst/>
                <a:uLnTx/>
                <a:uFillTx/>
                <a:latin typeface="+mn-lt"/>
                <a:ea typeface="+mn-ea"/>
                <a:cs typeface="+mn-cs"/>
              </a:rPr>
            </a:br>
            <a:r>
              <a:rPr kumimoji="0" lang="he-IL" sz="1600" b="1" i="1" u="sng" strike="noStrike" kern="1200" cap="none" spc="0" normalizeH="0" baseline="0" noProof="0" dirty="0" smtClean="0">
                <a:ln>
                  <a:noFill/>
                </a:ln>
                <a:solidFill>
                  <a:schemeClr val="dk1"/>
                </a:solidFill>
                <a:effectLst/>
                <a:uLnTx/>
                <a:uFillTx/>
                <a:latin typeface="+mn-lt"/>
                <a:ea typeface="+mn-ea"/>
                <a:cs typeface="+mn-cs"/>
              </a:rPr>
              <a:t>ט"ו בשבט הגיע חג לאילנות!</a:t>
            </a:r>
            <a:r>
              <a:rPr kumimoji="0" lang="he-IL" sz="2400" b="1" i="1" u="sng" strike="noStrike" kern="1200" cap="none" spc="0" normalizeH="0" baseline="0" noProof="0" dirty="0" smtClean="0">
                <a:ln>
                  <a:noFill/>
                </a:ln>
                <a:solidFill>
                  <a:schemeClr val="dk1"/>
                </a:solidFill>
                <a:effectLst/>
                <a:uLnTx/>
                <a:uFillTx/>
                <a:latin typeface="+mn-lt"/>
                <a:ea typeface="+mn-ea"/>
                <a:cs typeface="+mn-cs"/>
              </a:rPr>
              <a:t/>
            </a:r>
            <a:br>
              <a:rPr kumimoji="0" lang="he-IL" sz="2400" b="1" i="1" u="sng" strike="noStrike" kern="1200" cap="none" spc="0" normalizeH="0" baseline="0" noProof="0" dirty="0" smtClean="0">
                <a:ln>
                  <a:noFill/>
                </a:ln>
                <a:solidFill>
                  <a:schemeClr val="dk1"/>
                </a:solidFill>
                <a:effectLst/>
                <a:uLnTx/>
                <a:uFillTx/>
                <a:latin typeface="+mn-lt"/>
                <a:ea typeface="+mn-ea"/>
                <a:cs typeface="+mn-cs"/>
              </a:rPr>
            </a:br>
            <a: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t>יום הדין של האילן מתקרב,</a:t>
            </a:r>
            <a:b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br>
            <a: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t>ולך תלמידה חביבה, יש משימה שאת ליבך ליום זה תקרב..</a:t>
            </a:r>
            <a:r>
              <a:rPr kumimoji="0" lang="he-IL" sz="1800" b="0" i="0" u="none" strike="noStrike" kern="1200" cap="none" spc="0" normalizeH="0" baseline="0" noProof="0" dirty="0" smtClean="0">
                <a:ln>
                  <a:noFill/>
                </a:ln>
                <a:solidFill>
                  <a:schemeClr val="dk1"/>
                </a:solidFill>
                <a:effectLst/>
                <a:uLnTx/>
                <a:uFillTx/>
                <a:latin typeface="+mn-lt"/>
                <a:ea typeface="+mn-ea"/>
                <a:cs typeface="+mn-cs"/>
              </a:rPr>
              <a:t/>
            </a:r>
            <a:br>
              <a:rPr kumimoji="0" lang="he-IL" sz="18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הפרי הנבחר עבורך: </a:t>
            </a:r>
            <a:r>
              <a:rPr kumimoji="0" lang="he-IL" sz="1600" b="0" i="0" u="none" strike="noStrike" kern="1200" cap="none" spc="0" normalizeH="0" baseline="0" noProof="0" dirty="0" err="1" smtClean="0">
                <a:ln>
                  <a:noFill/>
                </a:ln>
                <a:solidFill>
                  <a:schemeClr val="dk1"/>
                </a:solidFill>
                <a:effectLst/>
                <a:uLnTx/>
                <a:uFillTx/>
                <a:latin typeface="+mn-lt"/>
                <a:ea typeface="+mn-ea"/>
                <a:cs typeface="+mn-cs"/>
              </a:rPr>
              <a:t>______________</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1" i="0" u="sng" strike="noStrike" kern="1200" cap="none" spc="0" normalizeH="0" baseline="0" noProof="0" dirty="0" smtClean="0">
                <a:ln>
                  <a:noFill/>
                </a:ln>
                <a:solidFill>
                  <a:schemeClr val="dk1"/>
                </a:solidFill>
                <a:effectLst/>
                <a:uLnTx/>
                <a:uFillTx/>
                <a:latin typeface="+mn-lt"/>
                <a:ea typeface="+mn-ea"/>
                <a:cs typeface="+mn-cs"/>
              </a:rPr>
              <a:t>המשימה:</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1. חברי שלוש חידות (לפחות) על פרי זה. (חידה אחת לגילוי הפרי, והשאר על מאפייני הפרי, היכן גדל הפרי, באיזה עונה גדל ועוד רעיונות..)</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2. </a:t>
            </a:r>
            <a:r>
              <a:rPr kumimoji="0" lang="he-IL" sz="1600" b="1" i="0" u="none" strike="noStrike" kern="1200" cap="none" spc="0" normalizeH="0" baseline="0" noProof="0" dirty="0" smtClean="0">
                <a:ln>
                  <a:noFill/>
                </a:ln>
                <a:solidFill>
                  <a:schemeClr val="dk1"/>
                </a:solidFill>
                <a:effectLst/>
                <a:uLnTx/>
                <a:uFillTx/>
                <a:latin typeface="+mn-lt"/>
                <a:ea typeface="+mn-ea"/>
                <a:cs typeface="+mn-cs"/>
              </a:rPr>
              <a:t>חשבי:</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מדוע נמשלו עם ישראל לפרי זה?? (זו שאלה קשה, אפשר להיעזר בהורים)</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3. </a:t>
            </a:r>
            <a:r>
              <a:rPr kumimoji="0" lang="he-IL" sz="2000" b="1" i="0" u="none" strike="noStrike" kern="1200" cap="none" spc="0" normalizeH="0" baseline="0" noProof="0" dirty="0" smtClean="0">
                <a:ln>
                  <a:noFill/>
                </a:ln>
                <a:solidFill>
                  <a:schemeClr val="dk1"/>
                </a:solidFill>
                <a:effectLst/>
                <a:uLnTx/>
                <a:uFillTx/>
                <a:latin typeface="+mn-lt"/>
                <a:ea typeface="+mn-ea"/>
                <a:cs typeface="+mn-cs"/>
              </a:rPr>
              <a:t>הביאי לנו ליום רביעי, ט"ו בשבט, את הפרי הזה לכיתה, בכמות מספקת לכל הבנות.</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בהצלחה ובהנאה! המורה.</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200" b="0" i="0" u="none" strike="noStrike" kern="1200" cap="none" spc="0" normalizeH="0" baseline="0" noProof="0" dirty="0" smtClean="0">
                <a:ln>
                  <a:noFill/>
                </a:ln>
                <a:solidFill>
                  <a:schemeClr val="dk1"/>
                </a:solidFill>
                <a:effectLst/>
                <a:uLnTx/>
                <a:uFillTx/>
                <a:latin typeface="+mn-lt"/>
                <a:ea typeface="+mn-ea"/>
                <a:cs typeface="+mn-cs"/>
              </a:rPr>
              <a:t>(בפירות שאין להשיג יש להביא משהו אחר במקום, אך לא פרי משבעת המינים)</a:t>
            </a:r>
          </a:p>
        </p:txBody>
      </p:sp>
      <p:sp>
        <p:nvSpPr>
          <p:cNvPr id="5" name="כותרת 1"/>
          <p:cNvSpPr txBox="1">
            <a:spLocks/>
          </p:cNvSpPr>
          <p:nvPr/>
        </p:nvSpPr>
        <p:spPr>
          <a:xfrm>
            <a:off x="285720" y="142852"/>
            <a:ext cx="2714644" cy="6572272"/>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1" anchor="ctr">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he-IL" sz="1100" b="1" i="1" u="none" strike="noStrike" kern="1200" cap="none" spc="0" normalizeH="0" baseline="0" noProof="0" dirty="0" smtClean="0">
                <a:ln>
                  <a:noFill/>
                </a:ln>
                <a:solidFill>
                  <a:schemeClr val="dk1"/>
                </a:solidFill>
                <a:effectLst/>
                <a:uLnTx/>
                <a:uFillTx/>
                <a:latin typeface="+mn-lt"/>
                <a:ea typeface="+mn-ea"/>
                <a:cs typeface="+mn-cs"/>
              </a:rPr>
              <a:t>בס"ד</a:t>
            </a:r>
            <a:r>
              <a:rPr kumimoji="0" lang="he-IL" sz="2400" b="1" i="1" u="sng" strike="noStrike" kern="1200" cap="none" spc="0" normalizeH="0" baseline="0" noProof="0" dirty="0" smtClean="0">
                <a:ln>
                  <a:noFill/>
                </a:ln>
                <a:solidFill>
                  <a:schemeClr val="dk1"/>
                </a:solidFill>
                <a:effectLst/>
                <a:uLnTx/>
                <a:uFillTx/>
                <a:latin typeface="+mn-lt"/>
                <a:ea typeface="+mn-ea"/>
                <a:cs typeface="+mn-cs"/>
              </a:rPr>
              <a:t/>
            </a:r>
            <a:br>
              <a:rPr kumimoji="0" lang="he-IL" sz="2400" b="1" i="1" u="sng" strike="noStrike" kern="1200" cap="none" spc="0" normalizeH="0" baseline="0" noProof="0" dirty="0" smtClean="0">
                <a:ln>
                  <a:noFill/>
                </a:ln>
                <a:solidFill>
                  <a:schemeClr val="dk1"/>
                </a:solidFill>
                <a:effectLst/>
                <a:uLnTx/>
                <a:uFillTx/>
                <a:latin typeface="+mn-lt"/>
                <a:ea typeface="+mn-ea"/>
                <a:cs typeface="+mn-cs"/>
              </a:rPr>
            </a:br>
            <a:r>
              <a:rPr kumimoji="0" lang="he-IL" sz="1600" b="1" i="1" u="sng" strike="noStrike" kern="1200" cap="none" spc="0" normalizeH="0" baseline="0" noProof="0" dirty="0" smtClean="0">
                <a:ln>
                  <a:noFill/>
                </a:ln>
                <a:solidFill>
                  <a:schemeClr val="dk1"/>
                </a:solidFill>
                <a:effectLst/>
                <a:uLnTx/>
                <a:uFillTx/>
                <a:latin typeface="+mn-lt"/>
                <a:ea typeface="+mn-ea"/>
                <a:cs typeface="+mn-cs"/>
              </a:rPr>
              <a:t>ט"ו בשבט הגיע חג לאילנות!</a:t>
            </a:r>
            <a:r>
              <a:rPr kumimoji="0" lang="he-IL" sz="2400" b="1" i="1" u="sng" strike="noStrike" kern="1200" cap="none" spc="0" normalizeH="0" baseline="0" noProof="0" dirty="0" smtClean="0">
                <a:ln>
                  <a:noFill/>
                </a:ln>
                <a:solidFill>
                  <a:schemeClr val="dk1"/>
                </a:solidFill>
                <a:effectLst/>
                <a:uLnTx/>
                <a:uFillTx/>
                <a:latin typeface="+mn-lt"/>
                <a:ea typeface="+mn-ea"/>
                <a:cs typeface="+mn-cs"/>
              </a:rPr>
              <a:t/>
            </a:r>
            <a:br>
              <a:rPr kumimoji="0" lang="he-IL" sz="2400" b="1" i="1" u="sng" strike="noStrike" kern="1200" cap="none" spc="0" normalizeH="0" baseline="0" noProof="0" dirty="0" smtClean="0">
                <a:ln>
                  <a:noFill/>
                </a:ln>
                <a:solidFill>
                  <a:schemeClr val="dk1"/>
                </a:solidFill>
                <a:effectLst/>
                <a:uLnTx/>
                <a:uFillTx/>
                <a:latin typeface="+mn-lt"/>
                <a:ea typeface="+mn-ea"/>
                <a:cs typeface="+mn-cs"/>
              </a:rPr>
            </a:br>
            <a: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t>יום הדין של האילן מתקרב,</a:t>
            </a:r>
            <a:b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br>
            <a:r>
              <a:rPr kumimoji="0" lang="he-IL" sz="1600" b="1" i="1" u="none" strike="noStrike" kern="1200" cap="none" spc="0" normalizeH="0" baseline="0" noProof="0" dirty="0" smtClean="0">
                <a:ln>
                  <a:noFill/>
                </a:ln>
                <a:solidFill>
                  <a:schemeClr val="dk1"/>
                </a:solidFill>
                <a:effectLst/>
                <a:uLnTx/>
                <a:uFillTx/>
                <a:latin typeface="Guttman Hatzvi" pitchFamily="2" charset="-79"/>
                <a:ea typeface="+mn-ea"/>
                <a:cs typeface="Guttman Hatzvi" pitchFamily="2" charset="-79"/>
              </a:rPr>
              <a:t>ולך תלמידה חביבה, יש משימה שאת ליבך ליום זה תקרב..</a:t>
            </a:r>
            <a:r>
              <a:rPr kumimoji="0" lang="he-IL" sz="1800" b="0" i="0" u="none" strike="noStrike" kern="1200" cap="none" spc="0" normalizeH="0" baseline="0" noProof="0" dirty="0" smtClean="0">
                <a:ln>
                  <a:noFill/>
                </a:ln>
                <a:solidFill>
                  <a:schemeClr val="dk1"/>
                </a:solidFill>
                <a:effectLst/>
                <a:uLnTx/>
                <a:uFillTx/>
                <a:latin typeface="+mn-lt"/>
                <a:ea typeface="+mn-ea"/>
                <a:cs typeface="+mn-cs"/>
              </a:rPr>
              <a:t/>
            </a:r>
            <a:br>
              <a:rPr kumimoji="0" lang="he-IL" sz="18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הפרי הנבחר עבורך: </a:t>
            </a:r>
            <a:r>
              <a:rPr kumimoji="0" lang="he-IL" sz="1600" b="0" i="0" u="none" strike="noStrike" kern="1200" cap="none" spc="0" normalizeH="0" baseline="0" noProof="0" dirty="0" err="1" smtClean="0">
                <a:ln>
                  <a:noFill/>
                </a:ln>
                <a:solidFill>
                  <a:schemeClr val="dk1"/>
                </a:solidFill>
                <a:effectLst/>
                <a:uLnTx/>
                <a:uFillTx/>
                <a:latin typeface="+mn-lt"/>
                <a:ea typeface="+mn-ea"/>
                <a:cs typeface="+mn-cs"/>
              </a:rPr>
              <a:t>______________</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1" i="0" u="sng" strike="noStrike" kern="1200" cap="none" spc="0" normalizeH="0" baseline="0" noProof="0" dirty="0" smtClean="0">
                <a:ln>
                  <a:noFill/>
                </a:ln>
                <a:solidFill>
                  <a:schemeClr val="dk1"/>
                </a:solidFill>
                <a:effectLst/>
                <a:uLnTx/>
                <a:uFillTx/>
                <a:latin typeface="+mn-lt"/>
                <a:ea typeface="+mn-ea"/>
                <a:cs typeface="+mn-cs"/>
              </a:rPr>
              <a:t>המשימה:</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1. חברי שלוש חידות (לפחות) על פרי זה. (חידה אחת לגילוי הפרי, והשאר על מאפייני הפרי, היכן גדל הפרי, באיזה עונה גדל ועוד רעיונות..)</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2. </a:t>
            </a:r>
            <a:r>
              <a:rPr kumimoji="0" lang="he-IL" sz="1600" b="1" i="0" u="none" strike="noStrike" kern="1200" cap="none" spc="0" normalizeH="0" baseline="0" noProof="0" dirty="0" smtClean="0">
                <a:ln>
                  <a:noFill/>
                </a:ln>
                <a:solidFill>
                  <a:schemeClr val="dk1"/>
                </a:solidFill>
                <a:effectLst/>
                <a:uLnTx/>
                <a:uFillTx/>
                <a:latin typeface="+mn-lt"/>
                <a:ea typeface="+mn-ea"/>
                <a:cs typeface="+mn-cs"/>
              </a:rPr>
              <a:t>חשבי:</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מדוע נמשלו עם ישראל לפרי זה?? (זו שאלה קשה, אפשר להיעזר בהורים)</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3. </a:t>
            </a:r>
            <a:r>
              <a:rPr kumimoji="0" lang="he-IL" sz="2000" b="1" i="0" u="none" strike="noStrike" kern="1200" cap="none" spc="0" normalizeH="0" baseline="0" noProof="0" dirty="0" smtClean="0">
                <a:ln>
                  <a:noFill/>
                </a:ln>
                <a:solidFill>
                  <a:schemeClr val="dk1"/>
                </a:solidFill>
                <a:effectLst/>
                <a:uLnTx/>
                <a:uFillTx/>
                <a:latin typeface="+mn-lt"/>
                <a:ea typeface="+mn-ea"/>
                <a:cs typeface="+mn-cs"/>
              </a:rPr>
              <a:t>הביאי לנו ליום רביעי, ט"ו בשבט, את הפרי הזה לכיתה, בכמות מספקת לכל הבנות.</a:t>
            </a:r>
            <a:r>
              <a:rPr kumimoji="0" lang="he-IL" sz="1600" b="0" i="0" u="none" strike="noStrike" kern="1200" cap="none" spc="0" normalizeH="0" baseline="0" noProof="0" dirty="0" smtClean="0">
                <a:ln>
                  <a:noFill/>
                </a:ln>
                <a:solidFill>
                  <a:schemeClr val="dk1"/>
                </a:solidFill>
                <a:effectLst/>
                <a:uLnTx/>
                <a:uFillTx/>
                <a:latin typeface="+mn-lt"/>
                <a:ea typeface="+mn-ea"/>
                <a:cs typeface="+mn-cs"/>
              </a:rPr>
              <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600" b="0" i="0" u="none" strike="noStrike" kern="1200" cap="none" spc="0" normalizeH="0" baseline="0" noProof="0" dirty="0" smtClean="0">
                <a:ln>
                  <a:noFill/>
                </a:ln>
                <a:solidFill>
                  <a:schemeClr val="dk1"/>
                </a:solidFill>
                <a:effectLst/>
                <a:uLnTx/>
                <a:uFillTx/>
                <a:latin typeface="+mn-lt"/>
                <a:ea typeface="+mn-ea"/>
                <a:cs typeface="+mn-cs"/>
              </a:rPr>
              <a:t>בהצלחה ובהנאה! המורה.</a:t>
            </a:r>
            <a:br>
              <a:rPr kumimoji="0" lang="he-IL" sz="1600" b="0" i="0" u="none" strike="noStrike" kern="1200" cap="none" spc="0" normalizeH="0" baseline="0" noProof="0" dirty="0" smtClean="0">
                <a:ln>
                  <a:noFill/>
                </a:ln>
                <a:solidFill>
                  <a:schemeClr val="dk1"/>
                </a:solidFill>
                <a:effectLst/>
                <a:uLnTx/>
                <a:uFillTx/>
                <a:latin typeface="+mn-lt"/>
                <a:ea typeface="+mn-ea"/>
                <a:cs typeface="+mn-cs"/>
              </a:rPr>
            </a:br>
            <a:r>
              <a:rPr kumimoji="0" lang="he-IL" sz="1200" b="0" i="0" u="none" strike="noStrike" kern="1200" cap="none" spc="0" normalizeH="0" baseline="0" noProof="0" dirty="0" smtClean="0">
                <a:ln>
                  <a:noFill/>
                </a:ln>
                <a:solidFill>
                  <a:schemeClr val="dk1"/>
                </a:solidFill>
                <a:effectLst/>
                <a:uLnTx/>
                <a:uFillTx/>
                <a:latin typeface="+mn-lt"/>
                <a:ea typeface="+mn-ea"/>
                <a:cs typeface="+mn-cs"/>
              </a:rPr>
              <a:t>(בפירות שאין להשיג יש להביא משהו אחר במקום, אך לא פרי משבעת המינים)</a:t>
            </a:r>
            <a:endParaRPr kumimoji="0" lang="he-IL" sz="1600" b="0" i="0" u="none" strike="noStrike" kern="1200" cap="none" spc="0" normalizeH="0" baseline="0" noProof="0" dirty="0" smtClean="0">
              <a:ln>
                <a:noFill/>
              </a:ln>
              <a:solidFill>
                <a:schemeClr val="dk1"/>
              </a:solidFill>
              <a:effectLst/>
              <a:uLnTx/>
              <a:uFillTx/>
              <a:latin typeface="+mn-lt"/>
              <a:ea typeface="+mn-ea"/>
              <a:cs typeface="+mn-cs"/>
            </a:endParaRPr>
          </a:p>
        </p:txBody>
      </p:sp>
    </p:spTree>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3</Words>
  <Application>Microsoft Office PowerPoint</Application>
  <PresentationFormat>‫הצגה על המסך (4:3)</PresentationFormat>
  <Paragraphs>3</Paragraphs>
  <Slides>1</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vt:i4>
      </vt:variant>
    </vt:vector>
  </HeadingPairs>
  <TitlesOfParts>
    <vt:vector size="2" baseType="lpstr">
      <vt:lpstr>ערכת נושא Office</vt:lpstr>
      <vt:lpstr>בס"ד ט"ו בשבט הגיע חג לאילנות! יום הדין של האילן מתקרב, ולך תלמידה חביבה, יש משימה שאת ליבך ליום זה תקרב.. הפרי הנבחר עבורך: ______________ המשימה: 1. חברי שלוש חידות (לפחות) על פרי זה. (חידה אחת לגילוי הפרי, והשאר על מאפייני הפרי, היכן גדל הפרי, באיזה עונה גדל ועוד רעיונות..) 2. חשבי: מדוע נמשלו עם ישראל לפרי זה?? (זו שאלה קשה, אפשר להיעזר בהורים) 3. הביאי לנו ליום רביעי, ט"ו בשבט, את הפרי הזה לכיתה, בכמות מספקת לכל הבנות. בהצלחה ובהנאה! המורה. (בפירות שאין להשיג יש להביא משהו אחר במקום, אך לא פרי משבעת המינים)</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ט"ו בשבט הגיע חג לאילנות! יום הדין של האילן מתקרב, ולך תלמידה חביבה, יש משימה שאת ליבך ליום זה תקרב.. הפרי הנבחר עבורך: ______________ המשימה: 1. חברי שלוש חידות (לפחות) על פרי זה. (חידה אחת לגילוי הפרי, והשאר על מאפייני הפרי, היכן גדל הפרי, באיזה עונה גדל ועוד רעיונות..) 2. חשבי: מדוע נמשלו עם ישראל לפרי זה?? (זו שאלה קשה, אפשר להיעזר בהורים) 3. הביאי לנו ליום רביעי, ט"ו בשבט, את הפרי הזה לכיתה, בכמות מספקת לכל הבנות. בהצלחה ובהנאה! המורה. (בפירות שאין להשיג יש להביא משהו אחר</dc:title>
  <dc:creator>yoswin</dc:creator>
  <cp:lastModifiedBy>yoswin</cp:lastModifiedBy>
  <cp:revision>2</cp:revision>
  <dcterms:created xsi:type="dcterms:W3CDTF">2015-01-31T21:16:34Z</dcterms:created>
  <dcterms:modified xsi:type="dcterms:W3CDTF">2015-01-31T21:29:51Z</dcterms:modified>
</cp:coreProperties>
</file>