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Lst>
  <p:sldSz cy="5143500" cx="9144000"/>
  <p:notesSz cx="6858000" cy="9144000"/>
  <p:embeddedFontLst>
    <p:embeddedFont>
      <p:font typeface="Alef"/>
      <p:regular r:id="rId34"/>
      <p:bold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E61D65A4-C313-4E96-9CF5-90B4E3068F43}">
  <a:tblStyle styleId="{E61D65A4-C313-4E96-9CF5-90B4E3068F43}"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Alef-bold.fntdata"/><Relationship Id="rId12" Type="http://schemas.openxmlformats.org/officeDocument/2006/relationships/slide" Target="slides/slide6.xml"/><Relationship Id="rId34" Type="http://schemas.openxmlformats.org/officeDocument/2006/relationships/font" Target="fonts/Alef-regular.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g5d1d22f9e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1d22f9e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7" name="Shape 57"/>
        <p:cNvGrpSpPr/>
        <p:nvPr/>
      </p:nvGrpSpPr>
      <p:grpSpPr>
        <a:xfrm>
          <a:off x="0" y="0"/>
          <a:ext cx="0" cy="0"/>
          <a:chOff x="0" y="0"/>
          <a:chExt cx="0" cy="0"/>
        </a:xfrm>
      </p:grpSpPr>
      <p:sp>
        <p:nvSpPr>
          <p:cNvPr id="58" name="Google Shape;58;g5d1d22f9eb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5d1d22f9eb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 name="Shape 63"/>
        <p:cNvGrpSpPr/>
        <p:nvPr/>
      </p:nvGrpSpPr>
      <p:grpSpPr>
        <a:xfrm>
          <a:off x="0" y="0"/>
          <a:ext cx="0" cy="0"/>
          <a:chOff x="0" y="0"/>
          <a:chExt cx="0" cy="0"/>
        </a:xfrm>
      </p:grpSpPr>
      <p:sp>
        <p:nvSpPr>
          <p:cNvPr id="64" name="Google Shape;64;g5bb525ea82_1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5bb525ea82_1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9" name="Shape 69"/>
        <p:cNvGrpSpPr/>
        <p:nvPr/>
      </p:nvGrpSpPr>
      <p:grpSpPr>
        <a:xfrm>
          <a:off x="0" y="0"/>
          <a:ext cx="0" cy="0"/>
          <a:chOff x="0" y="0"/>
          <a:chExt cx="0" cy="0"/>
        </a:xfrm>
      </p:grpSpPr>
      <p:sp>
        <p:nvSpPr>
          <p:cNvPr id="70" name="Google Shape;70;g5d1d22f9eb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5d1d22f9eb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6" name="Shape 76"/>
        <p:cNvGrpSpPr/>
        <p:nvPr/>
      </p:nvGrpSpPr>
      <p:grpSpPr>
        <a:xfrm>
          <a:off x="0" y="0"/>
          <a:ext cx="0" cy="0"/>
          <a:chOff x="0" y="0"/>
          <a:chExt cx="0" cy="0"/>
        </a:xfrm>
      </p:grpSpPr>
      <p:sp>
        <p:nvSpPr>
          <p:cNvPr id="77" name="Google Shape;77;g5d1d22f9eb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5d1d22f9eb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2" name="Shape 82"/>
        <p:cNvGrpSpPr/>
        <p:nvPr/>
      </p:nvGrpSpPr>
      <p:grpSpPr>
        <a:xfrm>
          <a:off x="0" y="0"/>
          <a:ext cx="0" cy="0"/>
          <a:chOff x="0" y="0"/>
          <a:chExt cx="0" cy="0"/>
        </a:xfrm>
      </p:grpSpPr>
      <p:sp>
        <p:nvSpPr>
          <p:cNvPr id="83" name="Google Shape;83;g5d1d22f9eb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5d1d22f9eb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8" name="Shape 88"/>
        <p:cNvGrpSpPr/>
        <p:nvPr/>
      </p:nvGrpSpPr>
      <p:grpSpPr>
        <a:xfrm>
          <a:off x="0" y="0"/>
          <a:ext cx="0" cy="0"/>
          <a:chOff x="0" y="0"/>
          <a:chExt cx="0" cy="0"/>
        </a:xfrm>
      </p:grpSpPr>
      <p:sp>
        <p:nvSpPr>
          <p:cNvPr id="89" name="Google Shape;89;g5d1d22f9eb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5d1d22f9eb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4" name="Shape 94"/>
        <p:cNvGrpSpPr/>
        <p:nvPr/>
      </p:nvGrpSpPr>
      <p:grpSpPr>
        <a:xfrm>
          <a:off x="0" y="0"/>
          <a:ext cx="0" cy="0"/>
          <a:chOff x="0" y="0"/>
          <a:chExt cx="0" cy="0"/>
        </a:xfrm>
      </p:grpSpPr>
      <p:sp>
        <p:nvSpPr>
          <p:cNvPr id="95" name="Google Shape;95;g5d1d22f9eb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5d1d22f9eb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 name="Shape 100"/>
        <p:cNvGrpSpPr/>
        <p:nvPr/>
      </p:nvGrpSpPr>
      <p:grpSpPr>
        <a:xfrm>
          <a:off x="0" y="0"/>
          <a:ext cx="0" cy="0"/>
          <a:chOff x="0" y="0"/>
          <a:chExt cx="0" cy="0"/>
        </a:xfrm>
      </p:grpSpPr>
      <p:sp>
        <p:nvSpPr>
          <p:cNvPr id="101" name="Google Shape;101;g5d1d22f9eb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5d1d22f9eb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6" name="Shape 106"/>
        <p:cNvGrpSpPr/>
        <p:nvPr/>
      </p:nvGrpSpPr>
      <p:grpSpPr>
        <a:xfrm>
          <a:off x="0" y="0"/>
          <a:ext cx="0" cy="0"/>
          <a:chOff x="0" y="0"/>
          <a:chExt cx="0" cy="0"/>
        </a:xfrm>
      </p:grpSpPr>
      <p:sp>
        <p:nvSpPr>
          <p:cNvPr id="107" name="Google Shape;107;g5d1d22f9eb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5d1d22f9eb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g5bb525ea82_2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5bb525ea82_2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2" name="Shape 122"/>
        <p:cNvGrpSpPr/>
        <p:nvPr/>
      </p:nvGrpSpPr>
      <p:grpSpPr>
        <a:xfrm>
          <a:off x="0" y="0"/>
          <a:ext cx="0" cy="0"/>
          <a:chOff x="0" y="0"/>
          <a:chExt cx="0" cy="0"/>
        </a:xfrm>
      </p:grpSpPr>
      <p:sp>
        <p:nvSpPr>
          <p:cNvPr id="123" name="Google Shape;123;g5bb525ea82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5bb525ea82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g5d1d22f9eb_0_1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5d1d22f9eb_0_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g5d1d22f9eb_0_1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5d1d22f9eb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Google Shape;141;g5d1d22f9eb_0_1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5d1d22f9eb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g5d1d22f9eb_0_1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5d1d22f9eb_0_1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g5d1046b8c9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5d1046b8c9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g5bb525ea82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5bb525ea82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5bb525ea82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5bb525ea82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5bb525ea82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5bb525ea82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g5bb525ea82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5bb525ea82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7" name="Shape 197"/>
        <p:cNvGrpSpPr/>
        <p:nvPr/>
      </p:nvGrpSpPr>
      <p:grpSpPr>
        <a:xfrm>
          <a:off x="0" y="0"/>
          <a:ext cx="0" cy="0"/>
          <a:chOff x="0" y="0"/>
          <a:chExt cx="0" cy="0"/>
        </a:xfrm>
      </p:grpSpPr>
      <p:sp>
        <p:nvSpPr>
          <p:cNvPr id="198" name="Google Shape;198;g5bb525ea82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5bb525ea82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4" name="Shape 204"/>
        <p:cNvGrpSpPr/>
        <p:nvPr/>
      </p:nvGrpSpPr>
      <p:grpSpPr>
        <a:xfrm>
          <a:off x="0" y="0"/>
          <a:ext cx="0" cy="0"/>
          <a:chOff x="0" y="0"/>
          <a:chExt cx="0" cy="0"/>
        </a:xfrm>
      </p:grpSpPr>
      <p:sp>
        <p:nvSpPr>
          <p:cNvPr id="205" name="Google Shape;205;g5bb525ea82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5bb525ea82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5bb525ea82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5bb525ea82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5" name="Shape 215"/>
        <p:cNvGrpSpPr/>
        <p:nvPr/>
      </p:nvGrpSpPr>
      <p:grpSpPr>
        <a:xfrm>
          <a:off x="0" y="0"/>
          <a:ext cx="0" cy="0"/>
          <a:chOff x="0" y="0"/>
          <a:chExt cx="0" cy="0"/>
        </a:xfrm>
      </p:grpSpPr>
      <p:sp>
        <p:nvSpPr>
          <p:cNvPr id="216" name="Google Shape;216;g5bb525ea8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5bb525ea8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Google Shape;223;g5bb525ea82_0_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5bb525ea82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g5bb525ea82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5bb525ea82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6.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4.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4625" y="0"/>
            <a:ext cx="9144000" cy="5143501"/>
          </a:xfrm>
          <a:prstGeom prst="rect">
            <a:avLst/>
          </a:prstGeom>
          <a:noFill/>
          <a:ln>
            <a:noFill/>
          </a:ln>
        </p:spPr>
      </p:pic>
      <p:sp>
        <p:nvSpPr>
          <p:cNvPr id="55" name="Google Shape;55;p13"/>
          <p:cNvSpPr txBox="1"/>
          <p:nvPr>
            <p:ph type="ctrTitle"/>
          </p:nvPr>
        </p:nvSpPr>
        <p:spPr>
          <a:xfrm>
            <a:off x="0" y="235975"/>
            <a:ext cx="8908800" cy="4907400"/>
          </a:xfrm>
          <a:prstGeom prst="rect">
            <a:avLst/>
          </a:prstGeom>
          <a:ln cap="flat" cmpd="sng" w="9525">
            <a:solidFill>
              <a:srgbClr val="FFFFFF"/>
            </a:solidFill>
            <a:prstDash val="solid"/>
            <a:round/>
            <a:headEnd len="sm" w="sm" type="none"/>
            <a:tailEnd len="sm" w="sm" type="none"/>
          </a:ln>
        </p:spPr>
        <p:txBody>
          <a:bodyPr anchorCtr="0" anchor="b" bIns="91425" lIns="91425" spcFirstLastPara="1" rIns="91425" wrap="square" tIns="91425">
            <a:noAutofit/>
          </a:bodyPr>
          <a:lstStyle/>
          <a:p>
            <a:pPr indent="0" lvl="0" marL="0" rtl="1" algn="r">
              <a:lnSpc>
                <a:spcPct val="115000"/>
              </a:lnSpc>
              <a:spcBef>
                <a:spcPts val="0"/>
              </a:spcBef>
              <a:spcAft>
                <a:spcPts val="0"/>
              </a:spcAft>
              <a:buNone/>
            </a:pPr>
            <a:br>
              <a:rPr b="1" lang="en" sz="3200">
                <a:solidFill>
                  <a:srgbClr val="FFFFFF"/>
                </a:solidFill>
              </a:rPr>
            </a:br>
            <a:r>
              <a:rPr b="1" lang="en" sz="4000">
                <a:solidFill>
                  <a:srgbClr val="FFFFFF"/>
                </a:solidFill>
              </a:rPr>
              <a:t>מפגש זוכים ראשון</a:t>
            </a:r>
            <a:br>
              <a:rPr b="1" lang="en" sz="4000">
                <a:solidFill>
                  <a:srgbClr val="FFFFFF"/>
                </a:solidFill>
              </a:rPr>
            </a:br>
            <a:r>
              <a:rPr b="1" lang="en" sz="4000">
                <a:solidFill>
                  <a:srgbClr val="FFFFFF"/>
                </a:solidFill>
              </a:rPr>
              <a:t>בני ברק - הגרלות 1100-1104</a:t>
            </a:r>
            <a:endParaRPr b="1" sz="4000">
              <a:solidFill>
                <a:srgbClr val="FFFFFF"/>
              </a:solidFill>
            </a:endParaRPr>
          </a:p>
        </p:txBody>
      </p:sp>
      <p:sp>
        <p:nvSpPr>
          <p:cNvPr id="56" name="Google Shape;56;p13"/>
          <p:cNvSpPr/>
          <p:nvPr/>
        </p:nvSpPr>
        <p:spPr>
          <a:xfrm>
            <a:off x="-14625" y="-225"/>
            <a:ext cx="9144000" cy="5143500"/>
          </a:xfrm>
          <a:prstGeom prst="frame">
            <a:avLst>
              <a:gd fmla="val 1772" name="adj1"/>
            </a:avLst>
          </a:prstGeom>
          <a:solidFill>
            <a:srgbClr val="66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0" name="Shape 60"/>
        <p:cNvGrpSpPr/>
        <p:nvPr/>
      </p:nvGrpSpPr>
      <p:grpSpPr>
        <a:xfrm>
          <a:off x="0" y="0"/>
          <a:ext cx="0" cy="0"/>
          <a:chOff x="0" y="0"/>
          <a:chExt cx="0" cy="0"/>
        </a:xfrm>
      </p:grpSpPr>
      <p:sp>
        <p:nvSpPr>
          <p:cNvPr id="61" name="Google Shape;61;p14"/>
          <p:cNvSpPr txBox="1"/>
          <p:nvPr>
            <p:ph type="ctrTitle"/>
          </p:nvPr>
        </p:nvSpPr>
        <p:spPr>
          <a:xfrm>
            <a:off x="311700" y="194125"/>
            <a:ext cx="8520600" cy="847200"/>
          </a:xfrm>
          <a:prstGeom prst="rect">
            <a:avLst/>
          </a:prstGeom>
        </p:spPr>
        <p:txBody>
          <a:bodyPr anchorCtr="0" anchor="b" bIns="91425" lIns="91425" spcFirstLastPara="1" rIns="91425" wrap="square" tIns="91425">
            <a:noAutofit/>
          </a:bodyPr>
          <a:lstStyle/>
          <a:p>
            <a:pPr indent="0" lvl="0" marL="0" rtl="1" algn="r">
              <a:spcBef>
                <a:spcPts val="0"/>
              </a:spcBef>
              <a:spcAft>
                <a:spcPts val="0"/>
              </a:spcAft>
              <a:buNone/>
            </a:pPr>
            <a:r>
              <a:rPr lang="en" sz="3200"/>
              <a:t>מטרת המפגש - התנעה</a:t>
            </a:r>
            <a:endParaRPr sz="3200"/>
          </a:p>
        </p:txBody>
      </p:sp>
      <p:sp>
        <p:nvSpPr>
          <p:cNvPr id="62" name="Google Shape;62;p14"/>
          <p:cNvSpPr txBox="1"/>
          <p:nvPr/>
        </p:nvSpPr>
        <p:spPr>
          <a:xfrm>
            <a:off x="1171250" y="1134000"/>
            <a:ext cx="7589400" cy="2875500"/>
          </a:xfrm>
          <a:prstGeom prst="rect">
            <a:avLst/>
          </a:prstGeom>
          <a:noFill/>
          <a:ln>
            <a:noFill/>
          </a:ln>
        </p:spPr>
        <p:txBody>
          <a:bodyPr anchorCtr="0" anchor="t" bIns="91425" lIns="91425" spcFirstLastPara="1" rIns="91425" wrap="square" tIns="91425">
            <a:noAutofit/>
          </a:bodyPr>
          <a:lstStyle/>
          <a:p>
            <a:pPr indent="-381000" lvl="0" marL="457200" rtl="1" algn="r">
              <a:lnSpc>
                <a:spcPct val="150000"/>
              </a:lnSpc>
              <a:spcBef>
                <a:spcPts val="0"/>
              </a:spcBef>
              <a:spcAft>
                <a:spcPts val="0"/>
              </a:spcAft>
              <a:buSzPts val="2400"/>
              <a:buAutoNum type="arabicPeriod"/>
            </a:pPr>
            <a:r>
              <a:rPr lang="en" sz="2400"/>
              <a:t>להכיר</a:t>
            </a:r>
            <a:endParaRPr sz="2400"/>
          </a:p>
          <a:p>
            <a:pPr indent="-381000" lvl="0" marL="457200" rtl="1" algn="r">
              <a:lnSpc>
                <a:spcPct val="150000"/>
              </a:lnSpc>
              <a:spcBef>
                <a:spcPts val="0"/>
              </a:spcBef>
              <a:spcAft>
                <a:spcPts val="0"/>
              </a:spcAft>
              <a:buSzPts val="2400"/>
              <a:buAutoNum type="arabicPeriod"/>
            </a:pPr>
            <a:r>
              <a:rPr lang="en" sz="2400"/>
              <a:t>לקבל מידע (ראשוני בלבד)</a:t>
            </a:r>
            <a:endParaRPr sz="2400"/>
          </a:p>
          <a:p>
            <a:pPr indent="-381000" lvl="0" marL="457200" rtl="1" algn="r">
              <a:lnSpc>
                <a:spcPct val="150000"/>
              </a:lnSpc>
              <a:spcBef>
                <a:spcPts val="0"/>
              </a:spcBef>
              <a:spcAft>
                <a:spcPts val="0"/>
              </a:spcAft>
              <a:buSzPts val="2400"/>
              <a:buAutoNum type="arabicPeriod"/>
            </a:pPr>
            <a:r>
              <a:rPr lang="en" sz="2400"/>
              <a:t>להגדיר את מטרות ההתאגדות שלנו, למה אנחנו כאן.</a:t>
            </a:r>
            <a:endParaRPr sz="2400"/>
          </a:p>
          <a:p>
            <a:pPr indent="-381000" lvl="0" marL="457200" rtl="1" algn="r">
              <a:lnSpc>
                <a:spcPct val="150000"/>
              </a:lnSpc>
              <a:spcBef>
                <a:spcPts val="0"/>
              </a:spcBef>
              <a:spcAft>
                <a:spcPts val="0"/>
              </a:spcAft>
              <a:buSzPts val="2400"/>
              <a:buAutoNum type="arabicPeriod"/>
            </a:pPr>
            <a:r>
              <a:rPr lang="en" sz="2400"/>
              <a:t>לפרוט מה רוצים להשיג בשלב הראשוני ואיך מקדמים זאת</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248700"/>
            <a:ext cx="8520600" cy="9486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תוכנית המפגש</a:t>
            </a:r>
            <a:endParaRPr sz="3200"/>
          </a:p>
        </p:txBody>
      </p:sp>
      <p:sp>
        <p:nvSpPr>
          <p:cNvPr id="68" name="Google Shape;68;p15"/>
          <p:cNvSpPr txBox="1"/>
          <p:nvPr>
            <p:ph idx="1" type="body"/>
          </p:nvPr>
        </p:nvSpPr>
        <p:spPr>
          <a:xfrm>
            <a:off x="311700" y="936800"/>
            <a:ext cx="8520600" cy="37845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2200"/>
              <a:t>19:00-19:15  - התמקמות + מטרת המפגש + סבב הכרות</a:t>
            </a:r>
            <a:endParaRPr sz="2200"/>
          </a:p>
          <a:p>
            <a:pPr indent="0" lvl="0" marL="0" rtl="1" algn="r">
              <a:spcBef>
                <a:spcPts val="1600"/>
              </a:spcBef>
              <a:spcAft>
                <a:spcPts val="0"/>
              </a:spcAft>
              <a:buNone/>
            </a:pPr>
            <a:r>
              <a:rPr lang="en" sz="2200"/>
              <a:t>19:15-19:30  - סטטוס כללי ו</a:t>
            </a:r>
            <a:r>
              <a:rPr lang="en" sz="2200"/>
              <a:t>סקירת מחירים קצרה</a:t>
            </a:r>
            <a:br>
              <a:rPr lang="en" sz="2200"/>
            </a:br>
            <a:br>
              <a:rPr lang="en" sz="2200"/>
            </a:br>
            <a:r>
              <a:rPr lang="en" sz="2200"/>
              <a:t>19:30-20:00  - </a:t>
            </a:r>
            <a:r>
              <a:rPr lang="en" sz="2200"/>
              <a:t>סקירה כללית של היבטי התכנון בשכונה</a:t>
            </a:r>
            <a:br>
              <a:rPr lang="en" sz="2200"/>
            </a:br>
            <a:r>
              <a:rPr lang="en" sz="2200"/>
              <a:t>				רם גפן מנהל מח' המחקר במדלן</a:t>
            </a:r>
            <a:endParaRPr sz="2200"/>
          </a:p>
          <a:p>
            <a:pPr indent="0" lvl="0" marL="0" rtl="1" algn="r">
              <a:spcBef>
                <a:spcPts val="1600"/>
              </a:spcBef>
              <a:spcAft>
                <a:spcPts val="0"/>
              </a:spcAft>
              <a:buNone/>
            </a:pPr>
            <a:r>
              <a:rPr lang="en" sz="2200"/>
              <a:t>20:00-20:30  - שיחה עם זוכים במתחם גליל ים הרצליה - </a:t>
            </a:r>
            <a:r>
              <a:rPr b="1" lang="en" sz="2200"/>
              <a:t>לא התקיים</a:t>
            </a:r>
            <a:endParaRPr b="1" sz="2200"/>
          </a:p>
          <a:p>
            <a:pPr indent="0" lvl="0" marL="0" rtl="1" algn="r">
              <a:spcBef>
                <a:spcPts val="1600"/>
              </a:spcBef>
              <a:spcAft>
                <a:spcPts val="1600"/>
              </a:spcAft>
              <a:buNone/>
            </a:pPr>
            <a:r>
              <a:rPr lang="en" sz="2200"/>
              <a:t>20:30-21:15  - דיון. מה הנקודות שחשוב לנו לקדם ואיך עושים זאת</a:t>
            </a:r>
            <a:endParaRPr sz="22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2" name="Shape 72"/>
        <p:cNvGrpSpPr/>
        <p:nvPr/>
      </p:nvGrpSpPr>
      <p:grpSpPr>
        <a:xfrm>
          <a:off x="0" y="0"/>
          <a:ext cx="0" cy="0"/>
          <a:chOff x="0" y="0"/>
          <a:chExt cx="0" cy="0"/>
        </a:xfrm>
      </p:grpSpPr>
      <p:pic>
        <p:nvPicPr>
          <p:cNvPr id="73" name="Google Shape;73;p16"/>
          <p:cNvPicPr preferRelativeResize="0"/>
          <p:nvPr/>
        </p:nvPicPr>
        <p:blipFill>
          <a:blip r:embed="rId3">
            <a:alphaModFix/>
          </a:blip>
          <a:stretch>
            <a:fillRect/>
          </a:stretch>
        </p:blipFill>
        <p:spPr>
          <a:xfrm>
            <a:off x="-14625" y="0"/>
            <a:ext cx="9144000" cy="5143501"/>
          </a:xfrm>
          <a:prstGeom prst="rect">
            <a:avLst/>
          </a:prstGeom>
          <a:noFill/>
          <a:ln>
            <a:noFill/>
          </a:ln>
        </p:spPr>
      </p:pic>
      <p:sp>
        <p:nvSpPr>
          <p:cNvPr id="74" name="Google Shape;74;p16"/>
          <p:cNvSpPr txBox="1"/>
          <p:nvPr>
            <p:ph type="ctrTitle"/>
          </p:nvPr>
        </p:nvSpPr>
        <p:spPr>
          <a:xfrm>
            <a:off x="0" y="235975"/>
            <a:ext cx="8908800" cy="4907400"/>
          </a:xfrm>
          <a:prstGeom prst="rect">
            <a:avLst/>
          </a:prstGeom>
          <a:ln cap="flat" cmpd="sng" w="9525">
            <a:solidFill>
              <a:srgbClr val="FFFFFF"/>
            </a:solidFill>
            <a:prstDash val="solid"/>
            <a:round/>
            <a:headEnd len="sm" w="sm" type="none"/>
            <a:tailEnd len="sm" w="sm" type="none"/>
          </a:ln>
        </p:spPr>
        <p:txBody>
          <a:bodyPr anchorCtr="0" anchor="b" bIns="91425" lIns="91425" spcFirstLastPara="1" rIns="91425" wrap="square" tIns="91425">
            <a:noAutofit/>
          </a:bodyPr>
          <a:lstStyle/>
          <a:p>
            <a:pPr indent="0" lvl="0" marL="0" rtl="1" algn="r">
              <a:lnSpc>
                <a:spcPct val="115000"/>
              </a:lnSpc>
              <a:spcBef>
                <a:spcPts val="0"/>
              </a:spcBef>
              <a:spcAft>
                <a:spcPts val="0"/>
              </a:spcAft>
              <a:buNone/>
            </a:pPr>
            <a:r>
              <a:rPr b="1" lang="en" sz="3200">
                <a:solidFill>
                  <a:srgbClr val="FFFFFF"/>
                </a:solidFill>
              </a:rPr>
              <a:t>מטרות ההתאגדות</a:t>
            </a:r>
            <a:br>
              <a:rPr b="1" lang="en" sz="3200">
                <a:solidFill>
                  <a:srgbClr val="FFFFFF"/>
                </a:solidFill>
              </a:rPr>
            </a:br>
            <a:r>
              <a:rPr b="1" lang="en" sz="3200">
                <a:solidFill>
                  <a:srgbClr val="FFFFFF"/>
                </a:solidFill>
              </a:rPr>
              <a:t>מה רוצים להשיג בשלב ראשון ואיך מקדמים זאת </a:t>
            </a:r>
            <a:endParaRPr b="1" sz="4000">
              <a:solidFill>
                <a:srgbClr val="FFFFFF"/>
              </a:solidFill>
            </a:endParaRPr>
          </a:p>
        </p:txBody>
      </p:sp>
      <p:sp>
        <p:nvSpPr>
          <p:cNvPr id="75" name="Google Shape;75;p16"/>
          <p:cNvSpPr/>
          <p:nvPr/>
        </p:nvSpPr>
        <p:spPr>
          <a:xfrm>
            <a:off x="-14625" y="-225"/>
            <a:ext cx="9144000" cy="5143500"/>
          </a:xfrm>
          <a:prstGeom prst="frame">
            <a:avLst>
              <a:gd fmla="val 1772" name="adj1"/>
            </a:avLst>
          </a:prstGeom>
          <a:solidFill>
            <a:srgbClr val="66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9" name="Shape 79"/>
        <p:cNvGrpSpPr/>
        <p:nvPr/>
      </p:nvGrpSpPr>
      <p:grpSpPr>
        <a:xfrm>
          <a:off x="0" y="0"/>
          <a:ext cx="0" cy="0"/>
          <a:chOff x="0" y="0"/>
          <a:chExt cx="0" cy="0"/>
        </a:xfrm>
      </p:grpSpPr>
      <p:sp>
        <p:nvSpPr>
          <p:cNvPr id="80" name="Google Shape;80;p17"/>
          <p:cNvSpPr txBox="1"/>
          <p:nvPr>
            <p:ph type="title"/>
          </p:nvPr>
        </p:nvSpPr>
        <p:spPr>
          <a:xfrm>
            <a:off x="311700" y="96300"/>
            <a:ext cx="8520600" cy="7560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מטרת ההתאגדות שלנו</a:t>
            </a:r>
            <a:endParaRPr sz="3200"/>
          </a:p>
        </p:txBody>
      </p:sp>
      <p:sp>
        <p:nvSpPr>
          <p:cNvPr id="81" name="Google Shape;81;p17"/>
          <p:cNvSpPr txBox="1"/>
          <p:nvPr>
            <p:ph idx="1" type="body"/>
          </p:nvPr>
        </p:nvSpPr>
        <p:spPr>
          <a:xfrm>
            <a:off x="0" y="666200"/>
            <a:ext cx="8937000" cy="42990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a:t>הוחלט שלא להגדיר את הנושא של תמהיל חרדים-חילונים, כאחת ממטרות ההתאגדות מתוך הבנה שזה נושא שיהיה בו ריבוי דעות ואנחנו מעדיפים להתמקד כרגע באינטרסים המשותפים לכלל הזוכים.</a:t>
            </a:r>
            <a:endParaRPr/>
          </a:p>
          <a:p>
            <a:pPr indent="-342900" lvl="0" marL="457200" rtl="1" algn="r">
              <a:spcBef>
                <a:spcPts val="1600"/>
              </a:spcBef>
              <a:spcAft>
                <a:spcPts val="0"/>
              </a:spcAft>
              <a:buSzPts val="1800"/>
              <a:buAutoNum type="arabicPeriod"/>
            </a:pPr>
            <a:r>
              <a:rPr b="1" lang="en"/>
              <a:t>תכנון ופיתוח השכונה</a:t>
            </a:r>
            <a:endParaRPr b="1"/>
          </a:p>
          <a:p>
            <a:pPr indent="-342900" lvl="1" marL="914400" rtl="1" algn="r">
              <a:spcBef>
                <a:spcPts val="0"/>
              </a:spcBef>
              <a:spcAft>
                <a:spcPts val="0"/>
              </a:spcAft>
              <a:buSzPts val="1800"/>
              <a:buChar char="○"/>
            </a:pPr>
            <a:r>
              <a:rPr lang="en" sz="1800"/>
              <a:t>לקדם תכנון איכותי של מבני ציבור, שטחים ציבוריים ותחבורה</a:t>
            </a:r>
            <a:endParaRPr sz="1800"/>
          </a:p>
          <a:p>
            <a:pPr indent="-342900" lvl="1" marL="914400" rtl="1" algn="r">
              <a:spcBef>
                <a:spcPts val="0"/>
              </a:spcBef>
              <a:spcAft>
                <a:spcPts val="0"/>
              </a:spcAft>
              <a:buSzPts val="1800"/>
              <a:buChar char="○"/>
            </a:pPr>
            <a:r>
              <a:rPr lang="en" sz="1800"/>
              <a:t>לצמצם ככל שניתן פגיעה בתושבי השכונה ממפגעי קרינה זיהום ורעש</a:t>
            </a:r>
            <a:endParaRPr sz="1800"/>
          </a:p>
          <a:p>
            <a:pPr indent="-342900" lvl="1" marL="914400" rtl="1" algn="r">
              <a:spcBef>
                <a:spcPts val="0"/>
              </a:spcBef>
              <a:spcAft>
                <a:spcPts val="0"/>
              </a:spcAft>
              <a:buSzPts val="1800"/>
              <a:buChar char="○"/>
            </a:pPr>
            <a:r>
              <a:rPr lang="en" sz="1800"/>
              <a:t>לוודא שהתכנון המחויב בתוכנית מיושם במלואו </a:t>
            </a:r>
            <a:endParaRPr sz="1800"/>
          </a:p>
          <a:p>
            <a:pPr indent="-342900" lvl="0" marL="457200" rtl="1" algn="r">
              <a:spcBef>
                <a:spcPts val="0"/>
              </a:spcBef>
              <a:spcAft>
                <a:spcPts val="0"/>
              </a:spcAft>
              <a:buSzPts val="1800"/>
              <a:buAutoNum type="arabicPeriod"/>
            </a:pPr>
            <a:r>
              <a:rPr b="1" lang="en"/>
              <a:t>מול הקבלן</a:t>
            </a:r>
            <a:endParaRPr b="1"/>
          </a:p>
          <a:p>
            <a:pPr indent="-342900" lvl="1" marL="914400" rtl="1" algn="r">
              <a:spcBef>
                <a:spcPts val="0"/>
              </a:spcBef>
              <a:spcAft>
                <a:spcPts val="0"/>
              </a:spcAft>
              <a:buSzPts val="1800"/>
              <a:buChar char="○"/>
            </a:pPr>
            <a:r>
              <a:rPr lang="en" sz="1800"/>
              <a:t>לקדם ככל שניתן תכנון טוב של הפרויקטים </a:t>
            </a:r>
            <a:endParaRPr sz="1800"/>
          </a:p>
          <a:p>
            <a:pPr indent="-342900" lvl="1" marL="914400" rtl="1" algn="r">
              <a:spcBef>
                <a:spcPts val="0"/>
              </a:spcBef>
              <a:spcAft>
                <a:spcPts val="0"/>
              </a:spcAft>
              <a:buSzPts val="1800"/>
              <a:buChar char="○"/>
            </a:pPr>
            <a:r>
              <a:rPr lang="en" sz="1800"/>
              <a:t>לוודא שהקבלן עומד בהתחייבויותיו מבחינת תכנון, ומפרט.</a:t>
            </a:r>
            <a:endParaRPr sz="1800"/>
          </a:p>
          <a:p>
            <a:pPr indent="-342900" lvl="1" marL="914400" rtl="1" algn="r">
              <a:spcBef>
                <a:spcPts val="0"/>
              </a:spcBef>
              <a:spcAft>
                <a:spcPts val="0"/>
              </a:spcAft>
              <a:buSzPts val="1800"/>
              <a:buChar char="○"/>
            </a:pPr>
            <a:r>
              <a:rPr lang="en" sz="1800"/>
              <a:t>לוודא שההסכם עומד בכל הכללים ולשאוף לבצע בו שיפורים </a:t>
            </a:r>
            <a:endParaRPr sz="1800"/>
          </a:p>
          <a:p>
            <a:pPr indent="0" lvl="0" marL="0" rtl="1" algn="r">
              <a:spcBef>
                <a:spcPts val="1600"/>
              </a:spcBef>
              <a:spcAft>
                <a:spcPts val="1600"/>
              </a:spcAft>
              <a:buNone/>
            </a:pPr>
            <a:r>
              <a:rPr lang="en" u="sng"/>
              <a:t>מה צריך לעשות כרגע כדי לסייע לנו במימוש המטרות הגדולות:</a:t>
            </a:r>
            <a:br>
              <a:rPr lang="en"/>
            </a:br>
            <a:r>
              <a:rPr lang="en"/>
              <a:t>(1) הרחבת מעגל הזוכים המאוגדים    (2) יצירת שיח פורה עם הקבלן והעירייה</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5" name="Shape 85"/>
        <p:cNvGrpSpPr/>
        <p:nvPr/>
      </p:nvGrpSpPr>
      <p:grpSpPr>
        <a:xfrm>
          <a:off x="0" y="0"/>
          <a:ext cx="0" cy="0"/>
          <a:chOff x="0" y="0"/>
          <a:chExt cx="0" cy="0"/>
        </a:xfrm>
      </p:grpSpPr>
      <p:sp>
        <p:nvSpPr>
          <p:cNvPr id="86" name="Google Shape;86;p18"/>
          <p:cNvSpPr txBox="1"/>
          <p:nvPr>
            <p:ph type="title"/>
          </p:nvPr>
        </p:nvSpPr>
        <p:spPr>
          <a:xfrm>
            <a:off x="311700" y="20100"/>
            <a:ext cx="8520600" cy="9486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נקודות שעלו לדיון לאור המטרות שהוגדרו:</a:t>
            </a:r>
            <a:endParaRPr sz="3200"/>
          </a:p>
        </p:txBody>
      </p:sp>
      <p:sp>
        <p:nvSpPr>
          <p:cNvPr id="87" name="Google Shape;87;p18"/>
          <p:cNvSpPr txBox="1"/>
          <p:nvPr>
            <p:ph idx="1" type="body"/>
          </p:nvPr>
        </p:nvSpPr>
        <p:spPr>
          <a:xfrm>
            <a:off x="258900" y="528725"/>
            <a:ext cx="8802000" cy="4587300"/>
          </a:xfrm>
          <a:prstGeom prst="rect">
            <a:avLst/>
          </a:prstGeom>
        </p:spPr>
        <p:txBody>
          <a:bodyPr anchorCtr="0" anchor="t" bIns="91425" lIns="91425" spcFirstLastPara="1" rIns="91425" wrap="square" tIns="91425">
            <a:noAutofit/>
          </a:bodyPr>
          <a:lstStyle/>
          <a:p>
            <a:pPr indent="-342900" lvl="0" marL="457200" rtl="1" algn="r">
              <a:spcBef>
                <a:spcPts val="0"/>
              </a:spcBef>
              <a:spcAft>
                <a:spcPts val="0"/>
              </a:spcAft>
              <a:buSzPts val="1800"/>
              <a:buChar char="●"/>
            </a:pPr>
            <a:r>
              <a:rPr b="1" lang="en"/>
              <a:t>הרחבה של מעגל הזוכים המאוגדים וחיזוק ההתאגדות</a:t>
            </a:r>
            <a:endParaRPr b="1"/>
          </a:p>
          <a:p>
            <a:pPr indent="-342900" lvl="1" marL="914400" rtl="1" algn="r">
              <a:spcBef>
                <a:spcPts val="0"/>
              </a:spcBef>
              <a:spcAft>
                <a:spcPts val="0"/>
              </a:spcAft>
              <a:buSzPts val="1800"/>
              <a:buChar char="○"/>
            </a:pPr>
            <a:r>
              <a:rPr lang="en" sz="1800"/>
              <a:t>הוחלט להקים אתר אינטרנט יעודי למתחמים שלנו כדי שיעלה לראש התוצאות האורגניות בגוגל כך שמי שיחפש משהו שקשור להגרלה מיד יגיע לאתר שיכלול הפניה לקבוצה.</a:t>
            </a:r>
            <a:br>
              <a:rPr lang="en" sz="1800"/>
            </a:br>
            <a:r>
              <a:rPr lang="en" sz="1800"/>
              <a:t>אמנם אף אחד לא התנדב אבל יום אחרי המפגש </a:t>
            </a:r>
            <a:r>
              <a:rPr b="1" lang="en" sz="1800"/>
              <a:t>לב הרים את הכפפה וביצע (אלוף!).</a:t>
            </a:r>
            <a:endParaRPr b="1" sz="1800"/>
          </a:p>
          <a:p>
            <a:pPr indent="-342900" lvl="1" marL="914400" rtl="1" algn="r">
              <a:spcBef>
                <a:spcPts val="0"/>
              </a:spcBef>
              <a:spcAft>
                <a:spcPts val="0"/>
              </a:spcAft>
              <a:buSzPts val="1800"/>
              <a:buChar char="○"/>
            </a:pPr>
            <a:r>
              <a:rPr lang="en" sz="1800"/>
              <a:t>יצירת קשר עם עיריית בני ברק ובניית קשר המבוסס על אינטרסים משותפים ולהסתייע בערוצי ההפצה שלהם כדי להגיע לזוכי העיר. הבנו שיש מספר דרכים להגיע ללשכת ראש העיר, </a:t>
            </a:r>
            <a:r>
              <a:rPr b="1" lang="en" sz="1800"/>
              <a:t>סוכם שאיתי צוברי יבדוק עם אחד הזוכים שמאוד מקושר. במידה וזה לא יעבוד ננסה דרך קשרים אחרים לעירייה.</a:t>
            </a:r>
            <a:endParaRPr b="1" sz="1800"/>
          </a:p>
          <a:p>
            <a:pPr indent="-342900" lvl="1" marL="914400" rtl="1" algn="r">
              <a:spcBef>
                <a:spcPts val="0"/>
              </a:spcBef>
              <a:spcAft>
                <a:spcPts val="0"/>
              </a:spcAft>
              <a:buSzPts val="1800"/>
              <a:buChar char="○"/>
            </a:pPr>
            <a:r>
              <a:rPr lang="en" sz="1800"/>
              <a:t>מספר זוכים אמרו כי יפיצו את הקבוצה בפורום פרוג ובקבוצות פייסבוק ווטסאפ רלוונטיות.</a:t>
            </a:r>
            <a:endParaRPr sz="1800"/>
          </a:p>
          <a:p>
            <a:pPr indent="-342900" lvl="1" marL="914400" rtl="1" algn="r">
              <a:spcBef>
                <a:spcPts val="0"/>
              </a:spcBef>
              <a:spcAft>
                <a:spcPts val="0"/>
              </a:spcAft>
              <a:buSzPts val="1800"/>
              <a:buChar char="○"/>
            </a:pPr>
            <a:r>
              <a:rPr lang="en" sz="1800"/>
              <a:t>יצירת מסמך עם פרטי כלל הזוכים. </a:t>
            </a:r>
            <a:r>
              <a:rPr b="1" lang="en" sz="1800"/>
              <a:t>רוה ישלח קישור בימים הקרובים.</a:t>
            </a:r>
            <a:endParaRPr b="1" sz="1800"/>
          </a:p>
          <a:p>
            <a:pPr indent="-342900" lvl="1" marL="914400" rtl="1" algn="r">
              <a:spcBef>
                <a:spcPts val="0"/>
              </a:spcBef>
              <a:spcAft>
                <a:spcPts val="0"/>
              </a:spcAft>
              <a:buSzPts val="1800"/>
              <a:buChar char="○"/>
            </a:pPr>
            <a:r>
              <a:rPr lang="en" sz="1800"/>
              <a:t>הייתה הבנה שלאור העובדה שכשני שליש מהזוכים הם חרדים צריך לייצר ערוץ תקשורת נוסף מלבד ווטסאפ (שלרובם אין), אפשר במייל.</a:t>
            </a:r>
            <a:r>
              <a:rPr b="1" lang="en" sz="1800"/>
              <a:t> לא הוחלט משהו קונקרטי, צריך לקדם.</a:t>
            </a:r>
            <a:endParaRPr b="1" sz="1800"/>
          </a:p>
          <a:p>
            <a:pPr indent="-342900" lvl="1" marL="914400" rtl="1" algn="r">
              <a:spcBef>
                <a:spcPts val="0"/>
              </a:spcBef>
              <a:spcAft>
                <a:spcPts val="0"/>
              </a:spcAft>
              <a:buSzPts val="1800"/>
              <a:buChar char="○"/>
            </a:pPr>
            <a:r>
              <a:rPr lang="en" sz="1800"/>
              <a:t>בשיחה הראשונה המסודרת שנקיים עם ארזי הנגב נעביר את המסר שכדאי להם להפנות אלינו את כל מי שפונה אליהם ישירות כדי שיישגעו אותם כמה שפחות. </a:t>
            </a:r>
            <a:endParaRPr sz="1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1" name="Shape 91"/>
        <p:cNvGrpSpPr/>
        <p:nvPr/>
      </p:nvGrpSpPr>
      <p:grpSpPr>
        <a:xfrm>
          <a:off x="0" y="0"/>
          <a:ext cx="0" cy="0"/>
          <a:chOff x="0" y="0"/>
          <a:chExt cx="0" cy="0"/>
        </a:xfrm>
      </p:grpSpPr>
      <p:sp>
        <p:nvSpPr>
          <p:cNvPr id="92" name="Google Shape;92;p19"/>
          <p:cNvSpPr txBox="1"/>
          <p:nvPr>
            <p:ph type="title"/>
          </p:nvPr>
        </p:nvSpPr>
        <p:spPr>
          <a:xfrm>
            <a:off x="311700" y="248700"/>
            <a:ext cx="8520600" cy="9486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נקודות שעלו לדיון לאור המטרות שהוגדרו:</a:t>
            </a:r>
            <a:endParaRPr sz="3200"/>
          </a:p>
        </p:txBody>
      </p:sp>
      <p:sp>
        <p:nvSpPr>
          <p:cNvPr id="93" name="Google Shape;93;p19"/>
          <p:cNvSpPr txBox="1"/>
          <p:nvPr>
            <p:ph idx="1" type="body"/>
          </p:nvPr>
        </p:nvSpPr>
        <p:spPr>
          <a:xfrm>
            <a:off x="311700" y="936800"/>
            <a:ext cx="8520600" cy="3629700"/>
          </a:xfrm>
          <a:prstGeom prst="rect">
            <a:avLst/>
          </a:prstGeom>
        </p:spPr>
        <p:txBody>
          <a:bodyPr anchorCtr="0" anchor="t" bIns="91425" lIns="91425" spcFirstLastPara="1" rIns="91425" wrap="square" tIns="91425">
            <a:noAutofit/>
          </a:bodyPr>
          <a:lstStyle/>
          <a:p>
            <a:pPr indent="-342900" lvl="0" marL="457200" rtl="1" algn="r">
              <a:spcBef>
                <a:spcPts val="0"/>
              </a:spcBef>
              <a:spcAft>
                <a:spcPts val="0"/>
              </a:spcAft>
              <a:buSzPts val="1800"/>
              <a:buChar char="●"/>
            </a:pPr>
            <a:r>
              <a:rPr b="1" lang="en"/>
              <a:t>שכירת שירותי עורך דין במרוכז</a:t>
            </a:r>
            <a:endParaRPr b="1"/>
          </a:p>
          <a:p>
            <a:pPr indent="-342900" lvl="1" marL="914400" rtl="1" algn="r">
              <a:spcBef>
                <a:spcPts val="0"/>
              </a:spcBef>
              <a:spcAft>
                <a:spcPts val="0"/>
              </a:spcAft>
              <a:buSzPts val="1800"/>
              <a:buChar char="○"/>
            </a:pPr>
            <a:r>
              <a:rPr lang="en" sz="1800"/>
              <a:t>בחלק גדול ממתחמי מחיר למשתכן הזוכים התאגדו לקחת עו"ד מטעמם. יתרונות: </a:t>
            </a:r>
            <a:br>
              <a:rPr lang="en" sz="1800"/>
            </a:br>
            <a:r>
              <a:rPr lang="en" sz="1800"/>
              <a:t>(1) יכול לתת ערך מנסיונו במחיר למשתכן גם בשלבים המוקדמים </a:t>
            </a:r>
            <a:br>
              <a:rPr lang="en" sz="1800"/>
            </a:br>
            <a:r>
              <a:rPr lang="en" sz="1800"/>
              <a:t>(2) עלות מוזלת יחסית, תשלום פרטני של מי שמעוניין בגובה של כ-2,000-2,500 ש"ח לרוכש (סדר גודל). </a:t>
            </a:r>
            <a:br>
              <a:rPr lang="en" sz="1800"/>
            </a:br>
            <a:r>
              <a:rPr lang="en" sz="1800"/>
              <a:t>(3) רמת מחוייבות גבוהה ביחס לכך שכל זוכה ייקח עורך דין אחר, כיוון שמקבל סה"כ סכום גבוה (מעל 100 זוכים שיקחו את שירותיו זה מעל 200,000 ש"ח עבורו).</a:t>
            </a:r>
            <a:endParaRPr sz="1800"/>
          </a:p>
          <a:p>
            <a:pPr indent="-342900" lvl="1" marL="914400" rtl="1" algn="r">
              <a:spcBef>
                <a:spcPts val="0"/>
              </a:spcBef>
              <a:spcAft>
                <a:spcPts val="0"/>
              </a:spcAft>
              <a:buSzPts val="1800"/>
              <a:buChar char="○"/>
            </a:pPr>
            <a:r>
              <a:rPr b="1" lang="en" sz="1800"/>
              <a:t>החלטה:</a:t>
            </a:r>
            <a:r>
              <a:rPr lang="en" sz="1800"/>
              <a:t> נראה כמהלך חיובי. כרגע לא מקדמים, הנושא ייבחן ויקודם בהמשך.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7" name="Shape 97"/>
        <p:cNvGrpSpPr/>
        <p:nvPr/>
      </p:nvGrpSpPr>
      <p:grpSpPr>
        <a:xfrm>
          <a:off x="0" y="0"/>
          <a:ext cx="0" cy="0"/>
          <a:chOff x="0" y="0"/>
          <a:chExt cx="0" cy="0"/>
        </a:xfrm>
      </p:grpSpPr>
      <p:sp>
        <p:nvSpPr>
          <p:cNvPr id="98" name="Google Shape;98;p20"/>
          <p:cNvSpPr txBox="1"/>
          <p:nvPr>
            <p:ph type="title"/>
          </p:nvPr>
        </p:nvSpPr>
        <p:spPr>
          <a:xfrm>
            <a:off x="311700" y="248700"/>
            <a:ext cx="8520600" cy="9486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נקודות שעלו לדיון לאור המטרות שהוגדרו:</a:t>
            </a:r>
            <a:endParaRPr sz="3200"/>
          </a:p>
        </p:txBody>
      </p:sp>
      <p:sp>
        <p:nvSpPr>
          <p:cNvPr id="99" name="Google Shape;99;p20"/>
          <p:cNvSpPr txBox="1"/>
          <p:nvPr>
            <p:ph idx="1" type="body"/>
          </p:nvPr>
        </p:nvSpPr>
        <p:spPr>
          <a:xfrm>
            <a:off x="311700" y="936800"/>
            <a:ext cx="8520600" cy="4274400"/>
          </a:xfrm>
          <a:prstGeom prst="rect">
            <a:avLst/>
          </a:prstGeom>
        </p:spPr>
        <p:txBody>
          <a:bodyPr anchorCtr="0" anchor="t" bIns="91425" lIns="91425" spcFirstLastPara="1" rIns="91425" wrap="square" tIns="91425">
            <a:noAutofit/>
          </a:bodyPr>
          <a:lstStyle/>
          <a:p>
            <a:pPr indent="-342900" lvl="0" marL="457200" rtl="1" algn="r">
              <a:spcBef>
                <a:spcPts val="0"/>
              </a:spcBef>
              <a:spcAft>
                <a:spcPts val="0"/>
              </a:spcAft>
              <a:buSzPts val="1800"/>
              <a:buChar char="●"/>
            </a:pPr>
            <a:r>
              <a:rPr b="1" lang="en"/>
              <a:t>יצירת ערוץ קשר מול היזם</a:t>
            </a:r>
            <a:endParaRPr b="1"/>
          </a:p>
          <a:p>
            <a:pPr indent="-342900" lvl="1" marL="914400" rtl="1" algn="r">
              <a:spcBef>
                <a:spcPts val="0"/>
              </a:spcBef>
              <a:spcAft>
                <a:spcPts val="0"/>
              </a:spcAft>
              <a:buSzPts val="1800"/>
              <a:buChar char="○"/>
            </a:pPr>
            <a:r>
              <a:rPr lang="en" sz="1800"/>
              <a:t>אחד הזוכים בעל ניסיון בתחום הנדלן הדגיש את חשיבות הקשר הטוב מול היזם, לא להיכנס איתו ראש בראש אלא לבוא איתו באופן חיובי ולחזק את ההבנה של האינטרסים המשותפים.</a:t>
            </a:r>
            <a:endParaRPr sz="1800"/>
          </a:p>
          <a:p>
            <a:pPr indent="-342900" lvl="1" marL="914400" rtl="1" algn="r">
              <a:spcBef>
                <a:spcPts val="0"/>
              </a:spcBef>
              <a:spcAft>
                <a:spcPts val="0"/>
              </a:spcAft>
              <a:buSzPts val="1800"/>
              <a:buChar char="○"/>
            </a:pPr>
            <a:r>
              <a:rPr lang="en" sz="1800"/>
              <a:t>רוה יבדוק אפשרות להגיע לשריקי דרך יזמים אחרים שהוא מיודד איתם.</a:t>
            </a:r>
            <a:endParaRPr sz="1800"/>
          </a:p>
          <a:p>
            <a:pPr indent="-342900" lvl="1" marL="914400" rtl="1" algn="r">
              <a:spcBef>
                <a:spcPts val="0"/>
              </a:spcBef>
              <a:spcAft>
                <a:spcPts val="0"/>
              </a:spcAft>
              <a:buSzPts val="1800"/>
              <a:buChar char="○"/>
            </a:pPr>
            <a:r>
              <a:rPr lang="en" sz="1800"/>
              <a:t>אחד הזוכים כנראה מכיר את שריקי דרך חבר משותף, ייבחן זאת ויעדכן. </a:t>
            </a:r>
            <a:endParaRPr sz="1800"/>
          </a:p>
          <a:p>
            <a:pPr indent="-342900" lvl="1" marL="914400" rtl="1" algn="r">
              <a:spcBef>
                <a:spcPts val="0"/>
              </a:spcBef>
              <a:spcAft>
                <a:spcPts val="0"/>
              </a:spcAft>
              <a:buSzPts val="1800"/>
              <a:buChar char="○"/>
            </a:pPr>
            <a:r>
              <a:rPr lang="en" sz="1800"/>
              <a:t> נקדם את הפגישה בעיריה ובמידה ויש להם קשר טוב איתו נסתייע בהם לחיבור</a:t>
            </a:r>
            <a:br>
              <a:rPr lang="en" sz="1800"/>
            </a:br>
            <a:endParaRPr sz="1800"/>
          </a:p>
          <a:p>
            <a:pPr indent="-342900" lvl="0" marL="457200" rtl="1" algn="r">
              <a:spcBef>
                <a:spcPts val="0"/>
              </a:spcBef>
              <a:spcAft>
                <a:spcPts val="0"/>
              </a:spcAft>
              <a:buSzPts val="1800"/>
              <a:buChar char="●"/>
            </a:pPr>
            <a:r>
              <a:rPr b="1" lang="en"/>
              <a:t>יצירת ערוץ קשר מול העיריה</a:t>
            </a:r>
            <a:endParaRPr b="1"/>
          </a:p>
          <a:p>
            <a:pPr indent="-342900" lvl="1" marL="914400" rtl="1" algn="r">
              <a:spcBef>
                <a:spcPts val="0"/>
              </a:spcBef>
              <a:spcAft>
                <a:spcPts val="0"/>
              </a:spcAft>
              <a:buSzPts val="1800"/>
              <a:buChar char="○"/>
            </a:pPr>
            <a:r>
              <a:rPr lang="en" sz="1800"/>
              <a:t>בניית קשר המבוסס על אינטרסים משותפים. יש לנו מספר דרכים להגיע ללשכת ראש העיר, איתי צוברי יבדוק עם אחד הזוכים שמאוד מקושר לעיריה ויעדכן. במידה וזה לא יעבוד ננסה דרך קשרים אחרים לעירייה שיש בקבוצה..</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3" name="Shape 103"/>
        <p:cNvGrpSpPr/>
        <p:nvPr/>
      </p:nvGrpSpPr>
      <p:grpSpPr>
        <a:xfrm>
          <a:off x="0" y="0"/>
          <a:ext cx="0" cy="0"/>
          <a:chOff x="0" y="0"/>
          <a:chExt cx="0" cy="0"/>
        </a:xfrm>
      </p:grpSpPr>
      <p:sp>
        <p:nvSpPr>
          <p:cNvPr id="104" name="Google Shape;104;p21"/>
          <p:cNvSpPr txBox="1"/>
          <p:nvPr>
            <p:ph type="title"/>
          </p:nvPr>
        </p:nvSpPr>
        <p:spPr>
          <a:xfrm>
            <a:off x="311700" y="248700"/>
            <a:ext cx="8520600" cy="9486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נקודות שעלו לדיון לאור המטרות שהוגדרו:</a:t>
            </a:r>
            <a:endParaRPr sz="3200"/>
          </a:p>
        </p:txBody>
      </p:sp>
      <p:sp>
        <p:nvSpPr>
          <p:cNvPr id="105" name="Google Shape;105;p21"/>
          <p:cNvSpPr txBox="1"/>
          <p:nvPr>
            <p:ph idx="1" type="body"/>
          </p:nvPr>
        </p:nvSpPr>
        <p:spPr>
          <a:xfrm>
            <a:off x="311700" y="773325"/>
            <a:ext cx="8520600" cy="4219800"/>
          </a:xfrm>
          <a:prstGeom prst="rect">
            <a:avLst/>
          </a:prstGeom>
        </p:spPr>
        <p:txBody>
          <a:bodyPr anchorCtr="0" anchor="t" bIns="91425" lIns="91425" spcFirstLastPara="1" rIns="91425" wrap="square" tIns="91425">
            <a:noAutofit/>
          </a:bodyPr>
          <a:lstStyle/>
          <a:p>
            <a:pPr indent="-342900" lvl="0" marL="457200" rtl="1" algn="r">
              <a:spcBef>
                <a:spcPts val="0"/>
              </a:spcBef>
              <a:spcAft>
                <a:spcPts val="0"/>
              </a:spcAft>
              <a:buSzPts val="1800"/>
              <a:buChar char="●"/>
            </a:pPr>
            <a:r>
              <a:rPr b="1" lang="en"/>
              <a:t>שכירת שירותי ייעוץ של אדריכל סביבתי</a:t>
            </a:r>
            <a:endParaRPr b="1"/>
          </a:p>
          <a:p>
            <a:pPr indent="-342900" lvl="1" marL="914400" rtl="1" algn="r">
              <a:spcBef>
                <a:spcPts val="0"/>
              </a:spcBef>
              <a:spcAft>
                <a:spcPts val="0"/>
              </a:spcAft>
              <a:buSzPts val="1800"/>
              <a:buChar char="○"/>
            </a:pPr>
            <a:r>
              <a:rPr lang="en" sz="1800"/>
              <a:t>צעד חשוב במידה ורוצים להיות מעורבים ולקדם אינטרסים שלנו שקשורים לתכנון השכונה: היבטי תחבורה, קרינת חשמל, פתרונות למפגעי אקוסטיקה וכדומה. </a:t>
            </a:r>
            <a:br>
              <a:rPr lang="en" sz="1800"/>
            </a:br>
            <a:r>
              <a:rPr lang="en" sz="1800"/>
              <a:t>לוודא שהפתרונות שהוגדרו בתוכנית נותנים מענה מלא, ושמבוצעים על ידי העירייה וגורמים אחרים שאחראיים לפיתוח.</a:t>
            </a:r>
            <a:endParaRPr sz="1800"/>
          </a:p>
          <a:p>
            <a:pPr indent="-342900" lvl="1" marL="914400" rtl="1" algn="r">
              <a:spcBef>
                <a:spcPts val="0"/>
              </a:spcBef>
              <a:spcAft>
                <a:spcPts val="0"/>
              </a:spcAft>
              <a:buSzPts val="1800"/>
              <a:buChar char="○"/>
            </a:pPr>
            <a:r>
              <a:rPr lang="en" sz="1800"/>
              <a:t>סדר גודל של עלות עשרות אלפי שקלים</a:t>
            </a:r>
            <a:endParaRPr sz="1800"/>
          </a:p>
          <a:p>
            <a:pPr indent="-342900" lvl="1" marL="914400" rtl="1" algn="r">
              <a:spcBef>
                <a:spcPts val="0"/>
              </a:spcBef>
              <a:spcAft>
                <a:spcPts val="0"/>
              </a:spcAft>
              <a:buSzPts val="1800"/>
              <a:buChar char="○"/>
            </a:pPr>
            <a:r>
              <a:rPr b="1" lang="en" sz="1800"/>
              <a:t>החלטה</a:t>
            </a:r>
            <a:r>
              <a:rPr lang="en" sz="1800"/>
              <a:t>: חושבים שזה חשוב, אך כרגע העלות גבוהה מדי ביחס למספר הזוכים המאוגדים. ברגע שמספר הזוכים יעלה כך שעלות האדריכל תהיה מאות שקלים בודדים לזוכה נפעל לקדם זאת.</a:t>
            </a:r>
            <a:br>
              <a:rPr lang="en" sz="1800"/>
            </a:br>
            <a:endParaRPr sz="1800"/>
          </a:p>
          <a:p>
            <a:pPr indent="-342900" lvl="0" marL="457200" marR="0" rtl="1" algn="r">
              <a:lnSpc>
                <a:spcPct val="115000"/>
              </a:lnSpc>
              <a:spcBef>
                <a:spcPts val="0"/>
              </a:spcBef>
              <a:spcAft>
                <a:spcPts val="0"/>
              </a:spcAft>
              <a:buSzPts val="1800"/>
              <a:buChar char="●"/>
            </a:pPr>
            <a:r>
              <a:rPr b="1" lang="en"/>
              <a:t>התנהלות שלנו כקבוצה</a:t>
            </a:r>
            <a:endParaRPr b="1"/>
          </a:p>
          <a:p>
            <a:pPr indent="-342900" lvl="1" marL="914400" marR="0" rtl="1" algn="r">
              <a:lnSpc>
                <a:spcPct val="115000"/>
              </a:lnSpc>
              <a:spcBef>
                <a:spcPts val="0"/>
              </a:spcBef>
              <a:spcAft>
                <a:spcPts val="0"/>
              </a:spcAft>
              <a:buSzPts val="1800"/>
              <a:buChar char="○"/>
            </a:pPr>
            <a:r>
              <a:rPr lang="en" sz="1800"/>
              <a:t>חשוב להקפיד על הודעות ענייניות בקבוצת ווטסאפ</a:t>
            </a:r>
            <a:endParaRPr sz="1800"/>
          </a:p>
          <a:p>
            <a:pPr indent="-342900" lvl="1" marL="914400" rtl="1" algn="r">
              <a:spcBef>
                <a:spcPts val="0"/>
              </a:spcBef>
              <a:spcAft>
                <a:spcPts val="0"/>
              </a:spcAft>
              <a:buSzPts val="1800"/>
              <a:buChar char="○"/>
            </a:pPr>
            <a:r>
              <a:rPr lang="en" sz="1800"/>
              <a:t>כדאי לארגן עוד פגישה בקרוב במידה וירצו להצטרף מאות חרדים ללא ווטסאפ.</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9" name="Shape 109"/>
        <p:cNvGrpSpPr/>
        <p:nvPr/>
      </p:nvGrpSpPr>
      <p:grpSpPr>
        <a:xfrm>
          <a:off x="0" y="0"/>
          <a:ext cx="0" cy="0"/>
          <a:chOff x="0" y="0"/>
          <a:chExt cx="0" cy="0"/>
        </a:xfrm>
      </p:grpSpPr>
      <p:pic>
        <p:nvPicPr>
          <p:cNvPr id="110" name="Google Shape;110;p22"/>
          <p:cNvPicPr preferRelativeResize="0"/>
          <p:nvPr/>
        </p:nvPicPr>
        <p:blipFill>
          <a:blip r:embed="rId3">
            <a:alphaModFix/>
          </a:blip>
          <a:stretch>
            <a:fillRect/>
          </a:stretch>
        </p:blipFill>
        <p:spPr>
          <a:xfrm>
            <a:off x="-14625" y="0"/>
            <a:ext cx="9144000" cy="5143501"/>
          </a:xfrm>
          <a:prstGeom prst="rect">
            <a:avLst/>
          </a:prstGeom>
          <a:noFill/>
          <a:ln>
            <a:noFill/>
          </a:ln>
        </p:spPr>
      </p:pic>
      <p:sp>
        <p:nvSpPr>
          <p:cNvPr id="111" name="Google Shape;111;p22"/>
          <p:cNvSpPr txBox="1"/>
          <p:nvPr>
            <p:ph type="ctrTitle"/>
          </p:nvPr>
        </p:nvSpPr>
        <p:spPr>
          <a:xfrm>
            <a:off x="0" y="235975"/>
            <a:ext cx="8908800" cy="4907400"/>
          </a:xfrm>
          <a:prstGeom prst="rect">
            <a:avLst/>
          </a:prstGeom>
          <a:ln cap="flat" cmpd="sng" w="9525">
            <a:solidFill>
              <a:srgbClr val="FFFFFF"/>
            </a:solidFill>
            <a:prstDash val="solid"/>
            <a:round/>
            <a:headEnd len="sm" w="sm" type="none"/>
            <a:tailEnd len="sm" w="sm" type="none"/>
          </a:ln>
        </p:spPr>
        <p:txBody>
          <a:bodyPr anchorCtr="0" anchor="b" bIns="91425" lIns="91425" spcFirstLastPara="1" rIns="91425" wrap="square" tIns="91425">
            <a:noAutofit/>
          </a:bodyPr>
          <a:lstStyle/>
          <a:p>
            <a:pPr indent="0" lvl="0" marL="0" rtl="1" algn="r">
              <a:lnSpc>
                <a:spcPct val="115000"/>
              </a:lnSpc>
              <a:spcBef>
                <a:spcPts val="0"/>
              </a:spcBef>
              <a:spcAft>
                <a:spcPts val="0"/>
              </a:spcAft>
              <a:buNone/>
            </a:pPr>
            <a:br>
              <a:rPr b="1" lang="en" sz="3200">
                <a:solidFill>
                  <a:srgbClr val="FFFFFF"/>
                </a:solidFill>
              </a:rPr>
            </a:br>
            <a:r>
              <a:rPr b="1" lang="en" sz="4000">
                <a:solidFill>
                  <a:srgbClr val="FFFFFF"/>
                </a:solidFill>
              </a:rPr>
              <a:t>לוחות זמנים - כללי</a:t>
            </a:r>
            <a:endParaRPr b="1" sz="4000">
              <a:solidFill>
                <a:srgbClr val="FFFFFF"/>
              </a:solidFill>
            </a:endParaRPr>
          </a:p>
        </p:txBody>
      </p:sp>
      <p:sp>
        <p:nvSpPr>
          <p:cNvPr id="112" name="Google Shape;112;p22"/>
          <p:cNvSpPr/>
          <p:nvPr/>
        </p:nvSpPr>
        <p:spPr>
          <a:xfrm>
            <a:off x="-14625" y="-225"/>
            <a:ext cx="9144000" cy="5143500"/>
          </a:xfrm>
          <a:prstGeom prst="frame">
            <a:avLst>
              <a:gd fmla="val 1772" name="adj1"/>
            </a:avLst>
          </a:prstGeom>
          <a:solidFill>
            <a:srgbClr val="66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6" name="Shape 116"/>
        <p:cNvGrpSpPr/>
        <p:nvPr/>
      </p:nvGrpSpPr>
      <p:grpSpPr>
        <a:xfrm>
          <a:off x="0" y="0"/>
          <a:ext cx="0" cy="0"/>
          <a:chOff x="0" y="0"/>
          <a:chExt cx="0" cy="0"/>
        </a:xfrm>
      </p:grpSpPr>
      <p:sp>
        <p:nvSpPr>
          <p:cNvPr id="117" name="Google Shape;117;p23"/>
          <p:cNvSpPr txBox="1"/>
          <p:nvPr>
            <p:ph type="title"/>
          </p:nvPr>
        </p:nvSpPr>
        <p:spPr>
          <a:xfrm>
            <a:off x="464100" y="-56100"/>
            <a:ext cx="8520600" cy="9486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lang="en" sz="3200"/>
              <a:t>לוחות זמנים  - כללי</a:t>
            </a:r>
            <a:endParaRPr sz="3200"/>
          </a:p>
        </p:txBody>
      </p:sp>
      <p:graphicFrame>
        <p:nvGraphicFramePr>
          <p:cNvPr id="118" name="Google Shape;118;p23"/>
          <p:cNvGraphicFramePr/>
          <p:nvPr/>
        </p:nvGraphicFramePr>
        <p:xfrm>
          <a:off x="235500" y="641150"/>
          <a:ext cx="3000000" cy="3000000"/>
        </p:xfrm>
        <a:graphic>
          <a:graphicData uri="http://schemas.openxmlformats.org/drawingml/2006/table">
            <a:tbl>
              <a:tblPr>
                <a:noFill/>
                <a:tableStyleId>{E61D65A4-C313-4E96-9CF5-90B4E3068F43}</a:tableStyleId>
              </a:tblPr>
              <a:tblGrid>
                <a:gridCol w="2577400"/>
                <a:gridCol w="2963150"/>
                <a:gridCol w="3117450"/>
              </a:tblGrid>
              <a:tr h="381000">
                <a:tc>
                  <a:txBody>
                    <a:bodyPr/>
                    <a:lstStyle/>
                    <a:p>
                      <a:pPr indent="0" lvl="0" marL="0" rtl="1" algn="r">
                        <a:spcBef>
                          <a:spcPts val="0"/>
                        </a:spcBef>
                        <a:spcAft>
                          <a:spcPts val="0"/>
                        </a:spcAft>
                        <a:buNone/>
                      </a:pPr>
                      <a:r>
                        <a:rPr b="1" lang="en" sz="2000"/>
                        <a:t>הזוכים</a:t>
                      </a:r>
                      <a:endParaRPr b="1" sz="2000"/>
                    </a:p>
                  </a:txBody>
                  <a:tcPr marT="91425" marB="91425" marR="91425" marL="91425"/>
                </a:tc>
                <a:tc>
                  <a:txBody>
                    <a:bodyPr/>
                    <a:lstStyle/>
                    <a:p>
                      <a:pPr indent="0" lvl="0" marL="0" rtl="1" algn="r">
                        <a:spcBef>
                          <a:spcPts val="0"/>
                        </a:spcBef>
                        <a:spcAft>
                          <a:spcPts val="0"/>
                        </a:spcAft>
                        <a:buNone/>
                      </a:pPr>
                      <a:r>
                        <a:rPr b="1" lang="en" sz="2000"/>
                        <a:t>הקבלן</a:t>
                      </a:r>
                      <a:endParaRPr b="1" sz="2000"/>
                    </a:p>
                  </a:txBody>
                  <a:tcPr marT="91425" marB="91425" marR="91425" marL="91425"/>
                </a:tc>
                <a:tc>
                  <a:txBody>
                    <a:bodyPr/>
                    <a:lstStyle/>
                    <a:p>
                      <a:pPr indent="0" lvl="0" marL="0" rtl="1" algn="r">
                        <a:spcBef>
                          <a:spcPts val="0"/>
                        </a:spcBef>
                        <a:spcAft>
                          <a:spcPts val="0"/>
                        </a:spcAft>
                        <a:buNone/>
                      </a:pPr>
                      <a:r>
                        <a:rPr b="1" lang="en" sz="2000"/>
                        <a:t>הרשות המקומית / המדינה</a:t>
                      </a:r>
                      <a:endParaRPr b="1" sz="2000"/>
                    </a:p>
                  </a:txBody>
                  <a:tcPr marT="91425" marB="91425" marR="91425" marL="91425"/>
                </a:tc>
              </a:tr>
              <a:tr h="381000">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תכנון השכונה - אישור תב”ע</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rPr lang="en" sz="1600"/>
                        <a:t>הגרלה לציבור - יש זכינו!</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הקבלן זוכה במכרז</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שיווק - </a:t>
                      </a:r>
                      <a:r>
                        <a:rPr lang="en" sz="1600"/>
                        <a:t>מכרז לבחירת קבלן</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מסירת מגרשים לקבלן</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פיתוח תשתיות, מבני ציבור וכד' קיום תנאים מתלים </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הקבלן מגיש בקשה להיתר</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המשך פיתוח...</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rPr lang="en" sz="1600"/>
                        <a:t>בחירת דירות + חוזה רכישה</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קבלת היתר בניה</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המשך פיתוח...</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בניית הפרויקט</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המש</a:t>
                      </a:r>
                      <a:r>
                        <a:rPr lang="en" sz="1600"/>
                        <a:t>ך פיתוח...</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rPr lang="en" sz="1600"/>
                        <a:t>קבלת מפתח ואכלוס</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סיום הפרויקט</a:t>
                      </a:r>
                      <a:endParaRPr sz="1600"/>
                    </a:p>
                  </a:txBody>
                  <a:tcPr marT="91425" marB="91425" marR="91425" marL="91425"/>
                </a:tc>
                <a:tc>
                  <a:txBody>
                    <a:bodyPr/>
                    <a:lstStyle/>
                    <a:p>
                      <a:pPr indent="0" lvl="0" marL="0" marR="0" rtl="1" algn="r">
                        <a:lnSpc>
                          <a:spcPct val="100000"/>
                        </a:lnSpc>
                        <a:spcBef>
                          <a:spcPts val="0"/>
                        </a:spcBef>
                        <a:spcAft>
                          <a:spcPts val="0"/>
                        </a:spcAft>
                        <a:buNone/>
                      </a:pPr>
                      <a:r>
                        <a:rPr lang="en" sz="1600"/>
                        <a:t>המשך פיתוח...</a:t>
                      </a:r>
                      <a:endParaRPr sz="1600"/>
                    </a:p>
                  </a:txBody>
                  <a:tcPr marT="91425" marB="91425" marR="91425" marL="91425"/>
                </a:tc>
              </a:tr>
              <a:tr h="381000">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marR="0" rtl="1" algn="r">
                        <a:lnSpc>
                          <a:spcPct val="100000"/>
                        </a:lnSpc>
                        <a:spcBef>
                          <a:spcPts val="0"/>
                        </a:spcBef>
                        <a:spcAft>
                          <a:spcPts val="0"/>
                        </a:spcAft>
                        <a:buNone/>
                      </a:pPr>
                      <a:r>
                        <a:t/>
                      </a:r>
                      <a:endParaRPr sz="1600"/>
                    </a:p>
                  </a:txBody>
                  <a:tcPr marT="91425" marB="91425" marR="91425" marL="91425"/>
                </a:tc>
                <a:tc>
                  <a:txBody>
                    <a:bodyPr/>
                    <a:lstStyle/>
                    <a:p>
                      <a:pPr indent="0" lvl="0" marL="0" rtl="1" algn="r">
                        <a:spcBef>
                          <a:spcPts val="0"/>
                        </a:spcBef>
                        <a:spcAft>
                          <a:spcPts val="0"/>
                        </a:spcAft>
                        <a:buNone/>
                      </a:pPr>
                      <a:r>
                        <a:rPr lang="en" sz="1600">
                          <a:solidFill>
                            <a:schemeClr val="dk1"/>
                          </a:solidFill>
                        </a:rPr>
                        <a:t>המשך פיתוח...</a:t>
                      </a:r>
                      <a:endParaRPr sz="1600"/>
                    </a:p>
                  </a:txBody>
                  <a:tcPr marT="91425" marB="91425" marR="91425" marL="91425"/>
                </a:tc>
              </a:tr>
            </a:tbl>
          </a:graphicData>
        </a:graphic>
      </p:graphicFrame>
      <p:cxnSp>
        <p:nvCxnSpPr>
          <p:cNvPr id="119" name="Google Shape;119;p23"/>
          <p:cNvCxnSpPr/>
          <p:nvPr/>
        </p:nvCxnSpPr>
        <p:spPr>
          <a:xfrm flipH="1">
            <a:off x="5748100" y="2521200"/>
            <a:ext cx="938700" cy="784500"/>
          </a:xfrm>
          <a:prstGeom prst="straightConnector1">
            <a:avLst/>
          </a:prstGeom>
          <a:noFill/>
          <a:ln cap="flat" cmpd="sng" w="9525">
            <a:solidFill>
              <a:schemeClr val="dk2"/>
            </a:solidFill>
            <a:prstDash val="solid"/>
            <a:round/>
            <a:headEnd len="med" w="med" type="none"/>
            <a:tailEnd len="med" w="med" type="triangle"/>
          </a:ln>
        </p:spPr>
      </p:cxnSp>
      <p:cxnSp>
        <p:nvCxnSpPr>
          <p:cNvPr id="120" name="Google Shape;120;p23"/>
          <p:cNvCxnSpPr/>
          <p:nvPr/>
        </p:nvCxnSpPr>
        <p:spPr>
          <a:xfrm flipH="1">
            <a:off x="5709625" y="2534075"/>
            <a:ext cx="1092900" cy="1517400"/>
          </a:xfrm>
          <a:prstGeom prst="straightConnector1">
            <a:avLst/>
          </a:prstGeom>
          <a:noFill/>
          <a:ln cap="flat" cmpd="sng" w="9525">
            <a:solidFill>
              <a:schemeClr val="dk2"/>
            </a:solidFill>
            <a:prstDash val="solid"/>
            <a:round/>
            <a:headEnd len="med" w="med" type="none"/>
            <a:tailEnd len="med" w="med" type="triangle"/>
          </a:ln>
        </p:spPr>
      </p:cxnSp>
      <p:cxnSp>
        <p:nvCxnSpPr>
          <p:cNvPr id="121" name="Google Shape;121;p23"/>
          <p:cNvCxnSpPr/>
          <p:nvPr/>
        </p:nvCxnSpPr>
        <p:spPr>
          <a:xfrm flipH="1">
            <a:off x="5735175" y="2482625"/>
            <a:ext cx="771600" cy="295800"/>
          </a:xfrm>
          <a:prstGeom prst="straightConnector1">
            <a:avLst/>
          </a:prstGeom>
          <a:noFill/>
          <a:ln cap="flat" cmpd="sng" w="9525">
            <a:solidFill>
              <a:schemeClr val="dk2"/>
            </a:solidFill>
            <a:prstDash val="solid"/>
            <a:round/>
            <a:headEnd len="med" w="med" type="none"/>
            <a:tailEnd len="med" w="med" type="triangl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5" name="Shape 125"/>
        <p:cNvGrpSpPr/>
        <p:nvPr/>
      </p:nvGrpSpPr>
      <p:grpSpPr>
        <a:xfrm>
          <a:off x="0" y="0"/>
          <a:ext cx="0" cy="0"/>
          <a:chOff x="0" y="0"/>
          <a:chExt cx="0" cy="0"/>
        </a:xfrm>
      </p:grpSpPr>
      <p:sp>
        <p:nvSpPr>
          <p:cNvPr id="126" name="Google Shape;126;p24"/>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127" name="Google Shape;127;p24"/>
          <p:cNvPicPr preferRelativeResize="0"/>
          <p:nvPr/>
        </p:nvPicPr>
        <p:blipFill>
          <a:blip r:embed="rId3">
            <a:alphaModFix/>
          </a:blip>
          <a:stretch>
            <a:fillRect/>
          </a:stretch>
        </p:blipFill>
        <p:spPr>
          <a:xfrm>
            <a:off x="152400" y="152400"/>
            <a:ext cx="8855399" cy="47541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pic>
        <p:nvPicPr>
          <p:cNvPr id="132" name="Google Shape;132;p25"/>
          <p:cNvPicPr preferRelativeResize="0"/>
          <p:nvPr/>
        </p:nvPicPr>
        <p:blipFill>
          <a:blip r:embed="rId3">
            <a:alphaModFix/>
          </a:blip>
          <a:stretch>
            <a:fillRect/>
          </a:stretch>
        </p:blipFill>
        <p:spPr>
          <a:xfrm>
            <a:off x="-14625" y="0"/>
            <a:ext cx="9144000" cy="5143501"/>
          </a:xfrm>
          <a:prstGeom prst="rect">
            <a:avLst/>
          </a:prstGeom>
          <a:noFill/>
          <a:ln>
            <a:noFill/>
          </a:ln>
        </p:spPr>
      </p:pic>
      <p:sp>
        <p:nvSpPr>
          <p:cNvPr id="133" name="Google Shape;133;p25"/>
          <p:cNvSpPr txBox="1"/>
          <p:nvPr>
            <p:ph type="ctrTitle"/>
          </p:nvPr>
        </p:nvSpPr>
        <p:spPr>
          <a:xfrm>
            <a:off x="0" y="235975"/>
            <a:ext cx="8908800" cy="4907400"/>
          </a:xfrm>
          <a:prstGeom prst="rect">
            <a:avLst/>
          </a:prstGeom>
          <a:ln cap="flat" cmpd="sng" w="9525">
            <a:solidFill>
              <a:srgbClr val="FFFFFF"/>
            </a:solidFill>
            <a:prstDash val="solid"/>
            <a:round/>
            <a:headEnd len="sm" w="sm" type="none"/>
            <a:tailEnd len="sm" w="sm" type="none"/>
          </a:ln>
        </p:spPr>
        <p:txBody>
          <a:bodyPr anchorCtr="0" anchor="b" bIns="91425" lIns="91425" spcFirstLastPara="1" rIns="91425" wrap="square" tIns="91425">
            <a:noAutofit/>
          </a:bodyPr>
          <a:lstStyle/>
          <a:p>
            <a:pPr indent="0" lvl="0" marL="0" rtl="1" algn="r">
              <a:lnSpc>
                <a:spcPct val="115000"/>
              </a:lnSpc>
              <a:spcBef>
                <a:spcPts val="0"/>
              </a:spcBef>
              <a:spcAft>
                <a:spcPts val="0"/>
              </a:spcAft>
              <a:buNone/>
            </a:pPr>
            <a:r>
              <a:rPr b="1" lang="en" sz="3200">
                <a:solidFill>
                  <a:srgbClr val="FFFFFF"/>
                </a:solidFill>
              </a:rPr>
              <a:t>סקירת מחירים קצרה</a:t>
            </a:r>
            <a:endParaRPr b="1" sz="4000">
              <a:solidFill>
                <a:srgbClr val="FFFFFF"/>
              </a:solidFill>
            </a:endParaRPr>
          </a:p>
        </p:txBody>
      </p:sp>
      <p:sp>
        <p:nvSpPr>
          <p:cNvPr id="134" name="Google Shape;134;p25"/>
          <p:cNvSpPr/>
          <p:nvPr/>
        </p:nvSpPr>
        <p:spPr>
          <a:xfrm>
            <a:off x="-14625" y="-225"/>
            <a:ext cx="9144000" cy="5143500"/>
          </a:xfrm>
          <a:prstGeom prst="frame">
            <a:avLst>
              <a:gd fmla="val 1772" name="adj1"/>
            </a:avLst>
          </a:prstGeom>
          <a:solidFill>
            <a:srgbClr val="66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Google Shape;139;p26"/>
          <p:cNvSpPr txBox="1"/>
          <p:nvPr/>
        </p:nvSpPr>
        <p:spPr>
          <a:xfrm>
            <a:off x="150525" y="45900"/>
            <a:ext cx="8637000" cy="5143500"/>
          </a:xfrm>
          <a:prstGeom prst="rect">
            <a:avLst/>
          </a:prstGeom>
          <a:noFill/>
          <a:ln>
            <a:noFill/>
          </a:ln>
        </p:spPr>
        <p:txBody>
          <a:bodyPr anchorCtr="0" anchor="t" bIns="91425" lIns="91425" spcFirstLastPara="1" rIns="91425" wrap="square" tIns="91425">
            <a:noAutofit/>
          </a:bodyPr>
          <a:lstStyle/>
          <a:p>
            <a:pPr indent="0" lvl="0" marL="0" rtl="1" algn="r">
              <a:lnSpc>
                <a:spcPct val="115000"/>
              </a:lnSpc>
              <a:spcBef>
                <a:spcPts val="0"/>
              </a:spcBef>
              <a:spcAft>
                <a:spcPts val="0"/>
              </a:spcAft>
              <a:buNone/>
            </a:pPr>
            <a:r>
              <a:rPr b="1" lang="en" sz="2200">
                <a:solidFill>
                  <a:schemeClr val="dk1"/>
                </a:solidFill>
              </a:rPr>
              <a:t>מה יהיה מחיר הדירות?</a:t>
            </a:r>
            <a:br>
              <a:rPr b="1" lang="en">
                <a:solidFill>
                  <a:schemeClr val="dk1"/>
                </a:solidFill>
              </a:rPr>
            </a:br>
            <a:r>
              <a:rPr b="1" lang="en" sz="1800">
                <a:solidFill>
                  <a:schemeClr val="dk1"/>
                </a:solidFill>
              </a:rPr>
              <a:t>הבסיס לחישוב הוא מחיר למ"ר</a:t>
            </a:r>
            <a:br>
              <a:rPr b="1" lang="en" sz="1800">
                <a:solidFill>
                  <a:schemeClr val="dk1"/>
                </a:solidFill>
              </a:rPr>
            </a:br>
            <a:r>
              <a:rPr lang="en" sz="1800">
                <a:solidFill>
                  <a:schemeClr val="dk1"/>
                </a:solidFill>
              </a:rPr>
              <a:t>בחמשת המכרזים הרלוונטים שהמדינה ערכה ניגשו 3-5 יזמים לכל מתחם, והזוכה בכולם היה היזם "ארזי הנגב", מחיר זהה של 9,876 ש"ח למ"ר, שלאחר תוספת מע"מ 11,555 ש"ח למ"ר</a:t>
            </a:r>
            <a:br>
              <a:rPr lang="en" sz="1800">
                <a:solidFill>
                  <a:schemeClr val="dk1"/>
                </a:solidFill>
              </a:rPr>
            </a:br>
            <a:br>
              <a:rPr lang="en" sz="1800">
                <a:solidFill>
                  <a:schemeClr val="dk1"/>
                </a:solidFill>
              </a:rPr>
            </a:br>
            <a:r>
              <a:rPr b="1" lang="en" sz="1800">
                <a:solidFill>
                  <a:schemeClr val="dk1"/>
                </a:solidFill>
              </a:rPr>
              <a:t>שטח דירה משוקלל - אופן החישוב</a:t>
            </a:r>
            <a:br>
              <a:rPr b="1" lang="en" sz="1800">
                <a:solidFill>
                  <a:schemeClr val="dk1"/>
                </a:solidFill>
              </a:rPr>
            </a:br>
            <a:r>
              <a:rPr b="1" lang="en" sz="1800">
                <a:solidFill>
                  <a:schemeClr val="dk1"/>
                </a:solidFill>
              </a:rPr>
              <a:t>שטח משוקלל</a:t>
            </a:r>
            <a:r>
              <a:rPr lang="en" sz="1800">
                <a:solidFill>
                  <a:schemeClr val="dk1"/>
                </a:solidFill>
              </a:rPr>
              <a:t> = שטח דירה (נטו) + 0.3*שטח המרפסת + 0.4*שטח המחסן + מספר החניות*2</a:t>
            </a:r>
            <a:br>
              <a:rPr lang="en" sz="1800">
                <a:solidFill>
                  <a:schemeClr val="dk1"/>
                </a:solidFill>
              </a:rPr>
            </a:br>
            <a:r>
              <a:rPr b="1" lang="en" sz="1800">
                <a:solidFill>
                  <a:schemeClr val="dk1"/>
                </a:solidFill>
              </a:rPr>
              <a:t>מחיר הדירה</a:t>
            </a:r>
            <a:r>
              <a:rPr lang="en" sz="1800">
                <a:solidFill>
                  <a:schemeClr val="dk1"/>
                </a:solidFill>
              </a:rPr>
              <a:t> = שטח משוקלל * המחיר למ"ר  ("אותיות קטנות" - מעל שטח מותר מחיר מופחת)</a:t>
            </a:r>
            <a:br>
              <a:rPr lang="en" sz="1800">
                <a:solidFill>
                  <a:schemeClr val="dk1"/>
                </a:solidFill>
              </a:rPr>
            </a:br>
            <a:br>
              <a:rPr lang="en" sz="1800">
                <a:solidFill>
                  <a:schemeClr val="dk1"/>
                </a:solidFill>
              </a:rPr>
            </a:br>
            <a:r>
              <a:rPr lang="en" sz="1800" u="sng">
                <a:solidFill>
                  <a:schemeClr val="dk1"/>
                </a:solidFill>
              </a:rPr>
              <a:t>דוגמא: </a:t>
            </a:r>
            <a:endParaRPr sz="1800" u="sng">
              <a:solidFill>
                <a:schemeClr val="dk1"/>
              </a:solidFill>
            </a:endParaRPr>
          </a:p>
          <a:p>
            <a:pPr indent="-342900" lvl="0" marL="457200" rtl="1" algn="r">
              <a:lnSpc>
                <a:spcPct val="115000"/>
              </a:lnSpc>
              <a:spcBef>
                <a:spcPts val="0"/>
              </a:spcBef>
              <a:spcAft>
                <a:spcPts val="0"/>
              </a:spcAft>
              <a:buClr>
                <a:schemeClr val="dk1"/>
              </a:buClr>
              <a:buSzPts val="1800"/>
              <a:buChar char="●"/>
            </a:pPr>
            <a:r>
              <a:rPr lang="en" sz="1800">
                <a:solidFill>
                  <a:schemeClr val="dk1"/>
                </a:solidFill>
              </a:rPr>
              <a:t> </a:t>
            </a:r>
            <a:r>
              <a:rPr b="1" lang="en" sz="1800">
                <a:solidFill>
                  <a:schemeClr val="dk1"/>
                </a:solidFill>
              </a:rPr>
              <a:t>4 חד'</a:t>
            </a:r>
            <a:r>
              <a:rPr lang="en" sz="1800">
                <a:solidFill>
                  <a:schemeClr val="dk1"/>
                </a:solidFill>
              </a:rPr>
              <a:t>, 105 מ"ר, מרפסת 12 מ"ר, מחסן 5 מ"ר, וחניה 1. </a:t>
            </a:r>
            <a:br>
              <a:rPr lang="en" sz="1800">
                <a:solidFill>
                  <a:schemeClr val="dk1"/>
                </a:solidFill>
              </a:rPr>
            </a:br>
            <a:r>
              <a:rPr b="1" lang="en" sz="1800">
                <a:solidFill>
                  <a:schemeClr val="dk1"/>
                </a:solidFill>
              </a:rPr>
              <a:t>שטח משוקלל</a:t>
            </a:r>
            <a:r>
              <a:rPr lang="en" sz="1800">
                <a:solidFill>
                  <a:schemeClr val="dk1"/>
                </a:solidFill>
              </a:rPr>
              <a:t> = 105+ 0.3*12+ 0.4*5+ 1*2= 112.6 מ"ר</a:t>
            </a:r>
            <a:br>
              <a:rPr lang="en" sz="1800">
                <a:solidFill>
                  <a:schemeClr val="dk1"/>
                </a:solidFill>
              </a:rPr>
            </a:br>
            <a:r>
              <a:rPr b="1" lang="en" sz="1800">
                <a:solidFill>
                  <a:schemeClr val="dk1"/>
                </a:solidFill>
              </a:rPr>
              <a:t>מחיר הדירה</a:t>
            </a:r>
            <a:r>
              <a:rPr lang="en" sz="1800">
                <a:solidFill>
                  <a:schemeClr val="dk1"/>
                </a:solidFill>
              </a:rPr>
              <a:t> = 112.6 * 11,555 = כ-1,300,000 ש"ח.</a:t>
            </a:r>
            <a:endParaRPr sz="1800">
              <a:solidFill>
                <a:schemeClr val="dk1"/>
              </a:solidFill>
            </a:endParaRPr>
          </a:p>
          <a:p>
            <a:pPr indent="-342900" lvl="0" marL="457200" rtl="1" algn="r">
              <a:lnSpc>
                <a:spcPct val="115000"/>
              </a:lnSpc>
              <a:spcBef>
                <a:spcPts val="0"/>
              </a:spcBef>
              <a:spcAft>
                <a:spcPts val="0"/>
              </a:spcAft>
              <a:buClr>
                <a:schemeClr val="dk1"/>
              </a:buClr>
              <a:buSzPts val="1800"/>
              <a:buChar char="●"/>
            </a:pPr>
            <a:r>
              <a:rPr b="1" lang="en" sz="1800">
                <a:solidFill>
                  <a:schemeClr val="dk1"/>
                </a:solidFill>
              </a:rPr>
              <a:t>דירת 5 חדרים</a:t>
            </a:r>
            <a:r>
              <a:rPr lang="en" sz="1800">
                <a:solidFill>
                  <a:schemeClr val="dk1"/>
                </a:solidFill>
              </a:rPr>
              <a:t>, ,כ- 1.5-1.7 מיליון</a:t>
            </a:r>
            <a:endParaRPr sz="1800">
              <a:solidFill>
                <a:schemeClr val="dk1"/>
              </a:solidFill>
            </a:endParaRPr>
          </a:p>
          <a:p>
            <a:pPr indent="-342900" lvl="0" marL="457200" rtl="1" algn="r">
              <a:lnSpc>
                <a:spcPct val="115000"/>
              </a:lnSpc>
              <a:spcBef>
                <a:spcPts val="0"/>
              </a:spcBef>
              <a:spcAft>
                <a:spcPts val="0"/>
              </a:spcAft>
              <a:buClr>
                <a:schemeClr val="dk1"/>
              </a:buClr>
              <a:buSzPts val="1800"/>
              <a:buChar char="●"/>
            </a:pPr>
            <a:r>
              <a:rPr b="1" lang="en" sz="1800">
                <a:solidFill>
                  <a:schemeClr val="dk1"/>
                </a:solidFill>
              </a:rPr>
              <a:t>דירת 3 חדרים</a:t>
            </a:r>
            <a:r>
              <a:rPr lang="en" sz="1800">
                <a:solidFill>
                  <a:schemeClr val="dk1"/>
                </a:solidFill>
              </a:rPr>
              <a:t>,  כ-1-1.1  ש"ח.</a:t>
            </a:r>
            <a:endParaRPr sz="1800">
              <a:solidFill>
                <a:schemeClr val="dk1"/>
              </a:solidFill>
            </a:endParaRPr>
          </a:p>
          <a:p>
            <a:pPr indent="0" lvl="0" marL="0" rtl="1" algn="r">
              <a:lnSpc>
                <a:spcPct val="115000"/>
              </a:lnSpc>
              <a:spcBef>
                <a:spcPts val="0"/>
              </a:spcBef>
              <a:spcAft>
                <a:spcPts val="0"/>
              </a:spcAft>
              <a:buNone/>
            </a:pPr>
            <a:r>
              <a:t/>
            </a:r>
            <a:endParaRPr b="1"/>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3" name="Shape 143"/>
        <p:cNvGrpSpPr/>
        <p:nvPr/>
      </p:nvGrpSpPr>
      <p:grpSpPr>
        <a:xfrm>
          <a:off x="0" y="0"/>
          <a:ext cx="0" cy="0"/>
          <a:chOff x="0" y="0"/>
          <a:chExt cx="0" cy="0"/>
        </a:xfrm>
      </p:grpSpPr>
      <p:sp>
        <p:nvSpPr>
          <p:cNvPr id="144" name="Google Shape;144;p27"/>
          <p:cNvSpPr txBox="1"/>
          <p:nvPr/>
        </p:nvSpPr>
        <p:spPr>
          <a:xfrm>
            <a:off x="150525" y="122100"/>
            <a:ext cx="8637000" cy="5143500"/>
          </a:xfrm>
          <a:prstGeom prst="rect">
            <a:avLst/>
          </a:prstGeom>
          <a:noFill/>
          <a:ln>
            <a:noFill/>
          </a:ln>
        </p:spPr>
        <p:txBody>
          <a:bodyPr anchorCtr="0" anchor="t" bIns="91425" lIns="91425" spcFirstLastPara="1" rIns="91425" wrap="square" tIns="91425">
            <a:noAutofit/>
          </a:bodyPr>
          <a:lstStyle/>
          <a:p>
            <a:pPr indent="0" lvl="0" marL="0" rtl="1" algn="r">
              <a:lnSpc>
                <a:spcPct val="115000"/>
              </a:lnSpc>
              <a:spcBef>
                <a:spcPts val="0"/>
              </a:spcBef>
              <a:spcAft>
                <a:spcPts val="0"/>
              </a:spcAft>
              <a:buNone/>
            </a:pPr>
            <a:r>
              <a:rPr b="1" lang="en" sz="2400">
                <a:solidFill>
                  <a:schemeClr val="dk1"/>
                </a:solidFill>
              </a:rPr>
              <a:t>מה יהיה מחיר הדירות?</a:t>
            </a:r>
            <a:br>
              <a:rPr b="1" lang="en" sz="2400">
                <a:solidFill>
                  <a:schemeClr val="dk1"/>
                </a:solidFill>
              </a:rPr>
            </a:br>
            <a:endParaRPr sz="1800">
              <a:solidFill>
                <a:schemeClr val="dk1"/>
              </a:solidFill>
            </a:endParaRPr>
          </a:p>
          <a:p>
            <a:pPr indent="0" lvl="0" marL="0" rtl="1" algn="r">
              <a:lnSpc>
                <a:spcPct val="115000"/>
              </a:lnSpc>
              <a:spcBef>
                <a:spcPts val="0"/>
              </a:spcBef>
              <a:spcAft>
                <a:spcPts val="0"/>
              </a:spcAft>
              <a:buNone/>
            </a:pPr>
            <a:r>
              <a:rPr lang="en" sz="2200" u="sng">
                <a:solidFill>
                  <a:schemeClr val="dk1"/>
                </a:solidFill>
              </a:rPr>
              <a:t>נקודות נוספות:</a:t>
            </a:r>
            <a:endParaRPr sz="2200" u="sng">
              <a:solidFill>
                <a:schemeClr val="dk1"/>
              </a:solidFill>
            </a:endParaRPr>
          </a:p>
          <a:p>
            <a:pPr indent="0" lvl="0" marL="0" rtl="1" algn="r">
              <a:lnSpc>
                <a:spcPct val="115000"/>
              </a:lnSpc>
              <a:spcBef>
                <a:spcPts val="0"/>
              </a:spcBef>
              <a:spcAft>
                <a:spcPts val="0"/>
              </a:spcAft>
              <a:buNone/>
            </a:pPr>
            <a:r>
              <a:t/>
            </a:r>
            <a:endParaRPr sz="1800" u="sng">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מענקים - </a:t>
            </a:r>
            <a:r>
              <a:rPr lang="en" sz="1800">
                <a:solidFill>
                  <a:schemeClr val="dk1"/>
                </a:solidFill>
              </a:rPr>
              <a:t>לא רלוונטי במקרה שלנו.</a:t>
            </a:r>
            <a:endParaRPr sz="1800">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הצמדה למדד תשומות -</a:t>
            </a:r>
            <a:r>
              <a:rPr lang="en" sz="1800">
                <a:solidFill>
                  <a:schemeClr val="dk1"/>
                </a:solidFill>
              </a:rPr>
              <a:t> תלוי בתנאי התשלום ובגובה המדד, </a:t>
            </a:r>
            <a:br>
              <a:rPr lang="en" sz="1800">
                <a:solidFill>
                  <a:schemeClr val="dk1"/>
                </a:solidFill>
              </a:rPr>
            </a:br>
            <a:r>
              <a:rPr lang="en" sz="1800">
                <a:solidFill>
                  <a:schemeClr val="dk1"/>
                </a:solidFill>
              </a:rPr>
              <a:t>תחת הנחות סבירות, סדר גודל של כעשרות אלפי שקלים בודדים.</a:t>
            </a:r>
            <a:endParaRPr b="1" sz="1800">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מס רכישה - </a:t>
            </a:r>
            <a:r>
              <a:rPr lang="en" sz="1800">
                <a:solidFill>
                  <a:schemeClr val="dk1"/>
                </a:solidFill>
              </a:rPr>
              <a:t>מרביתנו נהיה פטורים ממס רכישה וחלקנו הקטן ישלם אלפי שקלים בודדים</a:t>
            </a:r>
            <a:endParaRPr b="1" sz="1800">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פריסת התשלומים</a:t>
            </a:r>
            <a:endParaRPr sz="1800">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משכנתא</a:t>
            </a:r>
            <a:r>
              <a:rPr lang="en" sz="1800">
                <a:solidFill>
                  <a:schemeClr val="dk1"/>
                </a:solidFill>
              </a:rPr>
              <a:t> (מותנה באישור הבנקים ניתן עד 90% מימון) --הרחבה בהמשך.</a:t>
            </a:r>
            <a:endParaRPr sz="1800">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האם יש כאן הנחה משמעותית?</a:t>
            </a:r>
            <a:br>
              <a:rPr b="1" lang="en" sz="1800">
                <a:solidFill>
                  <a:schemeClr val="dk1"/>
                </a:solidFill>
              </a:rPr>
            </a:br>
            <a:endParaRPr b="1" sz="600">
              <a:solidFill>
                <a:schemeClr val="dk1"/>
              </a:solidFill>
            </a:endParaRPr>
          </a:p>
          <a:p>
            <a:pPr indent="-342900" lvl="0" marL="457200" rtl="1" algn="r">
              <a:lnSpc>
                <a:spcPct val="150000"/>
              </a:lnSpc>
              <a:spcBef>
                <a:spcPts val="0"/>
              </a:spcBef>
              <a:spcAft>
                <a:spcPts val="0"/>
              </a:spcAft>
              <a:buClr>
                <a:schemeClr val="dk1"/>
              </a:buClr>
              <a:buSzPts val="1800"/>
              <a:buChar char="●"/>
            </a:pPr>
            <a:r>
              <a:rPr b="1" lang="en" sz="1800">
                <a:solidFill>
                  <a:schemeClr val="dk1"/>
                </a:solidFill>
              </a:rPr>
              <a:t>מידע מורחב יותר ניתן למצוא בקובץ גוגל דוק שפתחנו.</a:t>
            </a:r>
            <a:endParaRPr b="1" sz="1800">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8" name="Shape 148"/>
        <p:cNvGrpSpPr/>
        <p:nvPr/>
      </p:nvGrpSpPr>
      <p:grpSpPr>
        <a:xfrm>
          <a:off x="0" y="0"/>
          <a:ext cx="0" cy="0"/>
          <a:chOff x="0" y="0"/>
          <a:chExt cx="0" cy="0"/>
        </a:xfrm>
      </p:grpSpPr>
      <p:pic>
        <p:nvPicPr>
          <p:cNvPr id="149" name="Google Shape;149;p28"/>
          <p:cNvPicPr preferRelativeResize="0"/>
          <p:nvPr/>
        </p:nvPicPr>
        <p:blipFill>
          <a:blip r:embed="rId3">
            <a:alphaModFix/>
          </a:blip>
          <a:stretch>
            <a:fillRect/>
          </a:stretch>
        </p:blipFill>
        <p:spPr>
          <a:xfrm>
            <a:off x="-14625" y="0"/>
            <a:ext cx="9144000" cy="5143501"/>
          </a:xfrm>
          <a:prstGeom prst="rect">
            <a:avLst/>
          </a:prstGeom>
          <a:noFill/>
          <a:ln>
            <a:noFill/>
          </a:ln>
        </p:spPr>
      </p:pic>
      <p:sp>
        <p:nvSpPr>
          <p:cNvPr id="150" name="Google Shape;150;p28"/>
          <p:cNvSpPr txBox="1"/>
          <p:nvPr>
            <p:ph type="ctrTitle"/>
          </p:nvPr>
        </p:nvSpPr>
        <p:spPr>
          <a:xfrm>
            <a:off x="0" y="235975"/>
            <a:ext cx="8908800" cy="4907400"/>
          </a:xfrm>
          <a:prstGeom prst="rect">
            <a:avLst/>
          </a:prstGeom>
          <a:ln cap="flat" cmpd="sng" w="9525">
            <a:solidFill>
              <a:srgbClr val="FFFFFF"/>
            </a:solidFill>
            <a:prstDash val="solid"/>
            <a:round/>
            <a:headEnd len="sm" w="sm" type="none"/>
            <a:tailEnd len="sm" w="sm" type="none"/>
          </a:ln>
        </p:spPr>
        <p:txBody>
          <a:bodyPr anchorCtr="0" anchor="b" bIns="91425" lIns="91425" spcFirstLastPara="1" rIns="91425" wrap="square" tIns="91425">
            <a:noAutofit/>
          </a:bodyPr>
          <a:lstStyle/>
          <a:p>
            <a:pPr indent="0" lvl="0" marL="0" rtl="1" algn="r">
              <a:lnSpc>
                <a:spcPct val="115000"/>
              </a:lnSpc>
              <a:spcBef>
                <a:spcPts val="0"/>
              </a:spcBef>
              <a:spcAft>
                <a:spcPts val="0"/>
              </a:spcAft>
              <a:buNone/>
            </a:pPr>
            <a:r>
              <a:rPr b="1" lang="en" sz="3200">
                <a:solidFill>
                  <a:srgbClr val="FFFFFF"/>
                </a:solidFill>
              </a:rPr>
              <a:t>היבטים תכנוניים</a:t>
            </a:r>
            <a:endParaRPr b="1" sz="4000">
              <a:solidFill>
                <a:srgbClr val="FFFFFF"/>
              </a:solidFill>
            </a:endParaRPr>
          </a:p>
        </p:txBody>
      </p:sp>
      <p:sp>
        <p:nvSpPr>
          <p:cNvPr id="151" name="Google Shape;151;p28"/>
          <p:cNvSpPr/>
          <p:nvPr/>
        </p:nvSpPr>
        <p:spPr>
          <a:xfrm>
            <a:off x="-14625" y="-225"/>
            <a:ext cx="9144000" cy="5143500"/>
          </a:xfrm>
          <a:prstGeom prst="frame">
            <a:avLst>
              <a:gd fmla="val 1772" name="adj1"/>
            </a:avLst>
          </a:prstGeom>
          <a:solidFill>
            <a:srgbClr val="66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pic>
        <p:nvPicPr>
          <p:cNvPr id="156" name="Google Shape;156;p29"/>
          <p:cNvPicPr preferRelativeResize="0"/>
          <p:nvPr/>
        </p:nvPicPr>
        <p:blipFill>
          <a:blip r:embed="rId3">
            <a:alphaModFix/>
          </a:blip>
          <a:stretch>
            <a:fillRect/>
          </a:stretch>
        </p:blipFill>
        <p:spPr>
          <a:xfrm>
            <a:off x="152400" y="152400"/>
            <a:ext cx="8742282" cy="4838701"/>
          </a:xfrm>
          <a:prstGeom prst="rect">
            <a:avLst/>
          </a:prstGeom>
          <a:noFill/>
          <a:ln>
            <a:noFill/>
          </a:ln>
        </p:spPr>
      </p:pic>
      <p:sp>
        <p:nvSpPr>
          <p:cNvPr id="157" name="Google Shape;157;p29"/>
          <p:cNvSpPr txBox="1"/>
          <p:nvPr>
            <p:ph idx="4294967295" type="subTitle"/>
          </p:nvPr>
        </p:nvSpPr>
        <p:spPr>
          <a:xfrm>
            <a:off x="6760900" y="336950"/>
            <a:ext cx="19188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סקירה כללית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cxnSp>
        <p:nvCxnSpPr>
          <p:cNvPr id="158" name="Google Shape;158;p29"/>
          <p:cNvCxnSpPr/>
          <p:nvPr/>
        </p:nvCxnSpPr>
        <p:spPr>
          <a:xfrm rot="10800000">
            <a:off x="3407725" y="1600450"/>
            <a:ext cx="1457100" cy="358200"/>
          </a:xfrm>
          <a:prstGeom prst="straightConnector1">
            <a:avLst/>
          </a:prstGeom>
          <a:noFill/>
          <a:ln cap="flat" cmpd="sng" w="38100">
            <a:solidFill>
              <a:srgbClr val="FFFFFF"/>
            </a:solidFill>
            <a:prstDash val="solid"/>
            <a:round/>
            <a:headEnd len="med" w="med" type="none"/>
            <a:tailEnd len="med" w="med" type="triangle"/>
          </a:ln>
        </p:spPr>
      </p:cxnSp>
      <p:cxnSp>
        <p:nvCxnSpPr>
          <p:cNvPr id="159" name="Google Shape;159;p29"/>
          <p:cNvCxnSpPr/>
          <p:nvPr/>
        </p:nvCxnSpPr>
        <p:spPr>
          <a:xfrm flipH="1">
            <a:off x="3407725" y="928250"/>
            <a:ext cx="1903200" cy="382200"/>
          </a:xfrm>
          <a:prstGeom prst="straightConnector1">
            <a:avLst/>
          </a:prstGeom>
          <a:noFill/>
          <a:ln cap="flat" cmpd="sng" w="38100">
            <a:solidFill>
              <a:srgbClr val="FFFFFF"/>
            </a:solidFill>
            <a:prstDash val="solid"/>
            <a:round/>
            <a:headEnd len="med" w="med" type="none"/>
            <a:tailEnd len="med" w="med" type="triangle"/>
          </a:ln>
        </p:spPr>
      </p:cxnSp>
      <p:sp>
        <p:nvSpPr>
          <p:cNvPr id="160" name="Google Shape;160;p29"/>
          <p:cNvSpPr txBox="1"/>
          <p:nvPr/>
        </p:nvSpPr>
        <p:spPr>
          <a:xfrm>
            <a:off x="374225" y="406075"/>
            <a:ext cx="2699100" cy="2316900"/>
          </a:xfrm>
          <a:prstGeom prst="rect">
            <a:avLst/>
          </a:prstGeom>
          <a:solidFill>
            <a:srgbClr val="FFFFFF"/>
          </a:solidFill>
          <a:ln>
            <a:noFill/>
          </a:ln>
        </p:spPr>
        <p:txBody>
          <a:bodyPr anchorCtr="0" anchor="t" bIns="91425" lIns="91425" spcFirstLastPara="1" rIns="91425" wrap="square" tIns="91425">
            <a:noAutofit/>
          </a:bodyPr>
          <a:lstStyle/>
          <a:p>
            <a:pPr indent="-317500" lvl="0" marL="457200" rtl="1" algn="r">
              <a:spcBef>
                <a:spcPts val="0"/>
              </a:spcBef>
              <a:spcAft>
                <a:spcPts val="0"/>
              </a:spcAft>
              <a:buSzPts val="1400"/>
              <a:buFont typeface="Alef"/>
              <a:buAutoNum type="arabicPeriod"/>
            </a:pPr>
            <a:r>
              <a:rPr lang="en">
                <a:latin typeface="Alef"/>
                <a:ea typeface="Alef"/>
                <a:cs typeface="Alef"/>
                <a:sym typeface="Alef"/>
              </a:rPr>
              <a:t>מוסדות חינוך: בתי ספר, גני ילדים </a:t>
            </a:r>
            <a:r>
              <a:rPr b="1" lang="en">
                <a:latin typeface="Alef"/>
                <a:ea typeface="Alef"/>
                <a:cs typeface="Alef"/>
                <a:sym typeface="Alef"/>
              </a:rPr>
              <a:t>(שימוש ראשי)</a:t>
            </a:r>
            <a:endParaRPr b="1">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צרכי תרבות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ספורט (חדר כושר, קאנטרי)</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דת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קהילה</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רווחה</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חניון ציבורי לבאי הפארק והמשרדים</a:t>
            </a:r>
            <a:endParaRPr>
              <a:latin typeface="Alef"/>
              <a:ea typeface="Alef"/>
              <a:cs typeface="Alef"/>
              <a:sym typeface="Alef"/>
            </a:endParaRPr>
          </a:p>
        </p:txBody>
      </p:sp>
      <p:sp>
        <p:nvSpPr>
          <p:cNvPr id="161" name="Google Shape;161;p29"/>
          <p:cNvSpPr txBox="1"/>
          <p:nvPr/>
        </p:nvSpPr>
        <p:spPr>
          <a:xfrm>
            <a:off x="1393375" y="2778775"/>
            <a:ext cx="4586100" cy="53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8"/>
                                        </p:tgtEl>
                                        <p:attrNameLst>
                                          <p:attrName>style.visibility</p:attrName>
                                        </p:attrNameLst>
                                      </p:cBhvr>
                                      <p:to>
                                        <p:strVal val="visible"/>
                                      </p:to>
                                    </p:set>
                                    <p:animEffect filter="fade" transition="in">
                                      <p:cBhvr>
                                        <p:cTn dur="1000"/>
                                        <p:tgtEl>
                                          <p:spTgt spid="158"/>
                                        </p:tgtEl>
                                      </p:cBhvr>
                                    </p:animEffect>
                                  </p:childTnLst>
                                </p:cTn>
                              </p:par>
                              <p:par>
                                <p:cTn fill="hold" nodeType="withEffect" presetClass="entr" presetID="10" presetSubtype="0">
                                  <p:stCondLst>
                                    <p:cond delay="0"/>
                                  </p:stCondLst>
                                  <p:childTnLst>
                                    <p:set>
                                      <p:cBhvr>
                                        <p:cTn dur="1" fill="hold">
                                          <p:stCondLst>
                                            <p:cond delay="0"/>
                                          </p:stCondLst>
                                        </p:cTn>
                                        <p:tgtEl>
                                          <p:spTgt spid="160"/>
                                        </p:tgtEl>
                                        <p:attrNameLst>
                                          <p:attrName>style.visibility</p:attrName>
                                        </p:attrNameLst>
                                      </p:cBhvr>
                                      <p:to>
                                        <p:strVal val="visible"/>
                                      </p:to>
                                    </p:set>
                                    <p:animEffect filter="fade" transition="in">
                                      <p:cBhvr>
                                        <p:cTn dur="1000"/>
                                        <p:tgtEl>
                                          <p:spTgt spid="160"/>
                                        </p:tgtEl>
                                      </p:cBhvr>
                                    </p:animEffect>
                                  </p:childTnLst>
                                </p:cTn>
                              </p:par>
                              <p:par>
                                <p:cTn fill="hold" nodeType="with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1000"/>
                                        <p:tgtEl>
                                          <p:spTgt spid="1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pic>
        <p:nvPicPr>
          <p:cNvPr id="166" name="Google Shape;166;p30"/>
          <p:cNvPicPr preferRelativeResize="0"/>
          <p:nvPr/>
        </p:nvPicPr>
        <p:blipFill>
          <a:blip r:embed="rId3">
            <a:alphaModFix/>
          </a:blip>
          <a:stretch>
            <a:fillRect/>
          </a:stretch>
        </p:blipFill>
        <p:spPr>
          <a:xfrm>
            <a:off x="152400" y="152400"/>
            <a:ext cx="8742282" cy="4838701"/>
          </a:xfrm>
          <a:prstGeom prst="rect">
            <a:avLst/>
          </a:prstGeom>
          <a:noFill/>
          <a:ln>
            <a:noFill/>
          </a:ln>
        </p:spPr>
      </p:pic>
      <p:sp>
        <p:nvSpPr>
          <p:cNvPr id="167" name="Google Shape;167;p30"/>
          <p:cNvSpPr txBox="1"/>
          <p:nvPr>
            <p:ph idx="4294967295" type="subTitle"/>
          </p:nvPr>
        </p:nvSpPr>
        <p:spPr>
          <a:xfrm>
            <a:off x="6760900" y="336950"/>
            <a:ext cx="19188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סקירה כללית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sp>
        <p:nvSpPr>
          <p:cNvPr id="168" name="Google Shape;168;p30"/>
          <p:cNvSpPr txBox="1"/>
          <p:nvPr/>
        </p:nvSpPr>
        <p:spPr>
          <a:xfrm>
            <a:off x="1393375" y="2778775"/>
            <a:ext cx="4586100" cy="53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0"/>
          <p:cNvSpPr txBox="1"/>
          <p:nvPr/>
        </p:nvSpPr>
        <p:spPr>
          <a:xfrm>
            <a:off x="3527200" y="614225"/>
            <a:ext cx="2659200" cy="2809500"/>
          </a:xfrm>
          <a:prstGeom prst="rect">
            <a:avLst/>
          </a:prstGeom>
          <a:solidFill>
            <a:srgbClr val="FFFFFF"/>
          </a:solidFill>
          <a:ln>
            <a:noFill/>
          </a:ln>
        </p:spPr>
        <p:txBody>
          <a:bodyPr anchorCtr="0" anchor="t" bIns="91425" lIns="91425" spcFirstLastPara="1" rIns="91425" wrap="square" tIns="91425">
            <a:noAutofit/>
          </a:bodyPr>
          <a:lstStyle/>
          <a:p>
            <a:pPr indent="-317500" lvl="0" marL="457200" rtl="1" algn="r">
              <a:spcBef>
                <a:spcPts val="0"/>
              </a:spcBef>
              <a:spcAft>
                <a:spcPts val="0"/>
              </a:spcAft>
              <a:buSzPts val="1400"/>
              <a:buFont typeface="Alef"/>
              <a:buAutoNum type="arabicPeriod"/>
            </a:pPr>
            <a:r>
              <a:rPr lang="en">
                <a:latin typeface="Alef"/>
                <a:ea typeface="Alef"/>
                <a:cs typeface="Alef"/>
                <a:sym typeface="Alef"/>
              </a:rPr>
              <a:t>דיור לקשישים</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מעון לבעלי מוגבליות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צרכי תרבות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ספורט (חדר כושר, קאנטרי)</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דת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קהילה</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רווחה</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שיטור קהילתי</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תחנת כיבוי אש</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משרדי רשויות מקומיות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בתי קפה, מסעדות</a:t>
            </a:r>
            <a:endParaRPr>
              <a:latin typeface="Alef"/>
              <a:ea typeface="Alef"/>
              <a:cs typeface="Alef"/>
              <a:sym typeface="Alef"/>
            </a:endParaRPr>
          </a:p>
          <a:p>
            <a:pPr indent="-317500" lvl="0" marL="457200" rtl="1" algn="r">
              <a:spcBef>
                <a:spcPts val="0"/>
              </a:spcBef>
              <a:spcAft>
                <a:spcPts val="0"/>
              </a:spcAft>
              <a:buSzPts val="1400"/>
              <a:buFont typeface="Alef"/>
              <a:buAutoNum type="arabicPeriod"/>
            </a:pPr>
            <a:r>
              <a:rPr lang="en">
                <a:latin typeface="Alef"/>
                <a:ea typeface="Alef"/>
                <a:cs typeface="Alef"/>
                <a:sym typeface="Alef"/>
              </a:rPr>
              <a:t>חניונים ציבוריים</a:t>
            </a:r>
            <a:endParaRPr>
              <a:latin typeface="Alef"/>
              <a:ea typeface="Alef"/>
              <a:cs typeface="Alef"/>
              <a:sym typeface="Alef"/>
            </a:endParaRPr>
          </a:p>
          <a:p>
            <a:pPr indent="0" lvl="0" marL="457200" rtl="1" algn="r">
              <a:spcBef>
                <a:spcPts val="0"/>
              </a:spcBef>
              <a:spcAft>
                <a:spcPts val="0"/>
              </a:spcAft>
              <a:buNone/>
            </a:pPr>
            <a:r>
              <a:t/>
            </a:r>
            <a:endParaRPr>
              <a:latin typeface="Alef"/>
              <a:ea typeface="Alef"/>
              <a:cs typeface="Alef"/>
              <a:sym typeface="Alef"/>
            </a:endParaRPr>
          </a:p>
        </p:txBody>
      </p:sp>
      <p:cxnSp>
        <p:nvCxnSpPr>
          <p:cNvPr id="170" name="Google Shape;170;p30"/>
          <p:cNvCxnSpPr/>
          <p:nvPr/>
        </p:nvCxnSpPr>
        <p:spPr>
          <a:xfrm flipH="1" rot="10800000">
            <a:off x="2555825" y="2616275"/>
            <a:ext cx="828000" cy="270600"/>
          </a:xfrm>
          <a:prstGeom prst="straightConnector1">
            <a:avLst/>
          </a:prstGeom>
          <a:noFill/>
          <a:ln cap="flat" cmpd="sng" w="38100">
            <a:solidFill>
              <a:srgbClr val="FFFFFF"/>
            </a:solidFill>
            <a:prstDash val="solid"/>
            <a:round/>
            <a:headEnd len="med" w="med" type="none"/>
            <a:tailEnd len="med" w="med" type="triangle"/>
          </a:ln>
        </p:spPr>
      </p:cxnSp>
      <p:cxnSp>
        <p:nvCxnSpPr>
          <p:cNvPr id="171" name="Google Shape;171;p30"/>
          <p:cNvCxnSpPr/>
          <p:nvPr/>
        </p:nvCxnSpPr>
        <p:spPr>
          <a:xfrm>
            <a:off x="2484175" y="2146400"/>
            <a:ext cx="821100" cy="72900"/>
          </a:xfrm>
          <a:prstGeom prst="straightConnector1">
            <a:avLst/>
          </a:prstGeom>
          <a:noFill/>
          <a:ln cap="flat" cmpd="sng" w="38100">
            <a:solidFill>
              <a:srgbClr val="FFFFFF"/>
            </a:solidFill>
            <a:prstDash val="solid"/>
            <a:round/>
            <a:headEnd len="med" w="med" type="none"/>
            <a:tailEnd len="med" w="med" type="triangle"/>
          </a:ln>
        </p:spPr>
      </p:cxnSp>
      <p:cxnSp>
        <p:nvCxnSpPr>
          <p:cNvPr id="172" name="Google Shape;172;p30"/>
          <p:cNvCxnSpPr/>
          <p:nvPr/>
        </p:nvCxnSpPr>
        <p:spPr>
          <a:xfrm>
            <a:off x="2555825" y="1416125"/>
            <a:ext cx="899700" cy="156900"/>
          </a:xfrm>
          <a:prstGeom prst="straightConnector1">
            <a:avLst/>
          </a:prstGeom>
          <a:noFill/>
          <a:ln cap="flat" cmpd="sng" w="38100">
            <a:solidFill>
              <a:srgbClr val="FFFFFF"/>
            </a:solidFill>
            <a:prstDash val="solid"/>
            <a:round/>
            <a:headEnd len="med" w="med"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9"/>
                                        </p:tgtEl>
                                        <p:attrNameLst>
                                          <p:attrName>style.visibility</p:attrName>
                                        </p:attrNameLst>
                                      </p:cBhvr>
                                      <p:to>
                                        <p:strVal val="visible"/>
                                      </p:to>
                                    </p:set>
                                    <p:animEffect filter="fade" transition="in">
                                      <p:cBhvr>
                                        <p:cTn dur="1000"/>
                                        <p:tgtEl>
                                          <p:spTgt spid="169"/>
                                        </p:tgtEl>
                                      </p:cBhvr>
                                    </p:animEffect>
                                  </p:childTnLst>
                                </p:cTn>
                              </p:par>
                              <p:par>
                                <p:cTn fill="hold" nodeType="withEffect" presetClass="entr" presetID="10" presetSubtype="0">
                                  <p:stCondLst>
                                    <p:cond delay="0"/>
                                  </p:stCondLst>
                                  <p:childTnLst>
                                    <p:set>
                                      <p:cBhvr>
                                        <p:cTn dur="1" fill="hold">
                                          <p:stCondLst>
                                            <p:cond delay="0"/>
                                          </p:stCondLst>
                                        </p:cTn>
                                        <p:tgtEl>
                                          <p:spTgt spid="171"/>
                                        </p:tgtEl>
                                        <p:attrNameLst>
                                          <p:attrName>style.visibility</p:attrName>
                                        </p:attrNameLst>
                                      </p:cBhvr>
                                      <p:to>
                                        <p:strVal val="visible"/>
                                      </p:to>
                                    </p:set>
                                    <p:animEffect filter="fade" transition="in">
                                      <p:cBhvr>
                                        <p:cTn dur="1000"/>
                                        <p:tgtEl>
                                          <p:spTgt spid="171"/>
                                        </p:tgtEl>
                                      </p:cBhvr>
                                    </p:animEffect>
                                  </p:childTnLst>
                                </p:cTn>
                              </p:par>
                              <p:par>
                                <p:cTn fill="hold" nodeType="withEffect" presetClass="entr" presetID="10" presetSubtype="0">
                                  <p:stCondLst>
                                    <p:cond delay="0"/>
                                  </p:stCondLst>
                                  <p:childTnLst>
                                    <p:set>
                                      <p:cBhvr>
                                        <p:cTn dur="1" fill="hold">
                                          <p:stCondLst>
                                            <p:cond delay="0"/>
                                          </p:stCondLst>
                                        </p:cTn>
                                        <p:tgtEl>
                                          <p:spTgt spid="172"/>
                                        </p:tgtEl>
                                        <p:attrNameLst>
                                          <p:attrName>style.visibility</p:attrName>
                                        </p:attrNameLst>
                                      </p:cBhvr>
                                      <p:to>
                                        <p:strVal val="visible"/>
                                      </p:to>
                                    </p:set>
                                    <p:animEffect filter="fade" transition="in">
                                      <p:cBhvr>
                                        <p:cTn dur="1000"/>
                                        <p:tgtEl>
                                          <p:spTgt spid="172"/>
                                        </p:tgtEl>
                                      </p:cBhvr>
                                    </p:animEffect>
                                  </p:childTnLst>
                                </p:cTn>
                              </p:par>
                              <p:par>
                                <p:cTn fill="hold" nodeType="withEffect" presetClass="entr" presetID="10" presetSubtype="0">
                                  <p:stCondLst>
                                    <p:cond delay="0"/>
                                  </p:stCondLst>
                                  <p:childTnLst>
                                    <p:set>
                                      <p:cBhvr>
                                        <p:cTn dur="1" fill="hold">
                                          <p:stCondLst>
                                            <p:cond delay="0"/>
                                          </p:stCondLst>
                                        </p:cTn>
                                        <p:tgtEl>
                                          <p:spTgt spid="170"/>
                                        </p:tgtEl>
                                        <p:attrNameLst>
                                          <p:attrName>style.visibility</p:attrName>
                                        </p:attrNameLst>
                                      </p:cBhvr>
                                      <p:to>
                                        <p:strVal val="visible"/>
                                      </p:to>
                                    </p:set>
                                    <p:animEffect filter="fade" transition="in">
                                      <p:cBhvr>
                                        <p:cTn dur="1000"/>
                                        <p:tgtEl>
                                          <p:spTgt spid="1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6" name="Shape 176"/>
        <p:cNvGrpSpPr/>
        <p:nvPr/>
      </p:nvGrpSpPr>
      <p:grpSpPr>
        <a:xfrm>
          <a:off x="0" y="0"/>
          <a:ext cx="0" cy="0"/>
          <a:chOff x="0" y="0"/>
          <a:chExt cx="0" cy="0"/>
        </a:xfrm>
      </p:grpSpPr>
      <p:pic>
        <p:nvPicPr>
          <p:cNvPr id="177" name="Google Shape;177;p31"/>
          <p:cNvPicPr preferRelativeResize="0"/>
          <p:nvPr/>
        </p:nvPicPr>
        <p:blipFill>
          <a:blip r:embed="rId3">
            <a:alphaModFix/>
          </a:blip>
          <a:stretch>
            <a:fillRect/>
          </a:stretch>
        </p:blipFill>
        <p:spPr>
          <a:xfrm>
            <a:off x="152400" y="152400"/>
            <a:ext cx="8742282" cy="4838701"/>
          </a:xfrm>
          <a:prstGeom prst="rect">
            <a:avLst/>
          </a:prstGeom>
          <a:noFill/>
          <a:ln>
            <a:noFill/>
          </a:ln>
        </p:spPr>
      </p:pic>
      <p:sp>
        <p:nvSpPr>
          <p:cNvPr id="178" name="Google Shape;178;p31"/>
          <p:cNvSpPr txBox="1"/>
          <p:nvPr>
            <p:ph idx="4294967295" type="subTitle"/>
          </p:nvPr>
        </p:nvSpPr>
        <p:spPr>
          <a:xfrm>
            <a:off x="6760900" y="336950"/>
            <a:ext cx="19188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סקירה כללית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sp>
        <p:nvSpPr>
          <p:cNvPr id="179" name="Google Shape;179;p31"/>
          <p:cNvSpPr txBox="1"/>
          <p:nvPr/>
        </p:nvSpPr>
        <p:spPr>
          <a:xfrm>
            <a:off x="1393375" y="2778775"/>
            <a:ext cx="4586100" cy="53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cxnSp>
        <p:nvCxnSpPr>
          <p:cNvPr id="180" name="Google Shape;180;p31"/>
          <p:cNvCxnSpPr/>
          <p:nvPr/>
        </p:nvCxnSpPr>
        <p:spPr>
          <a:xfrm flipH="1" rot="10800000">
            <a:off x="1297825" y="1687975"/>
            <a:ext cx="939600" cy="333300"/>
          </a:xfrm>
          <a:prstGeom prst="straightConnector1">
            <a:avLst/>
          </a:prstGeom>
          <a:noFill/>
          <a:ln cap="flat" cmpd="sng" w="38100">
            <a:solidFill>
              <a:srgbClr val="FFFFFF"/>
            </a:solidFill>
            <a:prstDash val="solid"/>
            <a:round/>
            <a:headEnd len="med" w="med" type="none"/>
            <a:tailEnd len="med" w="med" type="triangle"/>
          </a:ln>
        </p:spPr>
      </p:cxnSp>
      <p:sp>
        <p:nvSpPr>
          <p:cNvPr id="181" name="Google Shape;181;p31"/>
          <p:cNvSpPr txBox="1"/>
          <p:nvPr/>
        </p:nvSpPr>
        <p:spPr>
          <a:xfrm>
            <a:off x="1632225" y="518675"/>
            <a:ext cx="2659200" cy="1050000"/>
          </a:xfrm>
          <a:prstGeom prst="rect">
            <a:avLst/>
          </a:prstGeom>
          <a:solidFill>
            <a:srgbClr val="FFFFFF"/>
          </a:solidFill>
          <a:ln>
            <a:noFill/>
          </a:ln>
        </p:spPr>
        <p:txBody>
          <a:bodyPr anchorCtr="0" anchor="t" bIns="91425" lIns="91425" spcFirstLastPara="1" rIns="91425" wrap="square" tIns="91425">
            <a:noAutofit/>
          </a:bodyPr>
          <a:lstStyle/>
          <a:p>
            <a:pPr indent="0" lvl="0" marL="457200" rtl="1" algn="r">
              <a:spcBef>
                <a:spcPts val="0"/>
              </a:spcBef>
              <a:spcAft>
                <a:spcPts val="0"/>
              </a:spcAft>
              <a:buNone/>
            </a:pPr>
            <a:r>
              <a:rPr lang="en">
                <a:latin typeface="Alef"/>
                <a:ea typeface="Alef"/>
                <a:cs typeface="Alef"/>
                <a:sym typeface="Alef"/>
              </a:rPr>
              <a:t>אזור תעסוקה עתירת ידע (או בעברית- הייטק)</a:t>
            </a:r>
            <a:endParaRPr>
              <a:latin typeface="Alef"/>
              <a:ea typeface="Alef"/>
              <a:cs typeface="Alef"/>
              <a:sym typeface="Alef"/>
            </a:endParaRPr>
          </a:p>
          <a:p>
            <a:pPr indent="0" lvl="0" marL="457200" rtl="1" algn="r">
              <a:spcBef>
                <a:spcPts val="0"/>
              </a:spcBef>
              <a:spcAft>
                <a:spcPts val="0"/>
              </a:spcAft>
              <a:buNone/>
            </a:pPr>
            <a:r>
              <a:t/>
            </a:r>
            <a:endParaRPr>
              <a:latin typeface="Alef"/>
              <a:ea typeface="Alef"/>
              <a:cs typeface="Alef"/>
              <a:sym typeface="Alef"/>
            </a:endParaRPr>
          </a:p>
          <a:p>
            <a:pPr indent="0" lvl="0" marL="457200" rtl="1" algn="r">
              <a:spcBef>
                <a:spcPts val="0"/>
              </a:spcBef>
              <a:spcAft>
                <a:spcPts val="0"/>
              </a:spcAft>
              <a:buNone/>
            </a:pPr>
            <a:r>
              <a:rPr lang="en">
                <a:latin typeface="Alef"/>
                <a:ea typeface="Alef"/>
                <a:cs typeface="Alef"/>
                <a:sym typeface="Alef"/>
              </a:rPr>
              <a:t>גובה 21 קומות</a:t>
            </a:r>
            <a:endParaRPr>
              <a:latin typeface="Alef"/>
              <a:ea typeface="Alef"/>
              <a:cs typeface="Alef"/>
              <a:sym typeface="Alef"/>
            </a:endParaRPr>
          </a:p>
          <a:p>
            <a:pPr indent="0" lvl="0" marL="457200" rtl="1" algn="r">
              <a:spcBef>
                <a:spcPts val="0"/>
              </a:spcBef>
              <a:spcAft>
                <a:spcPts val="0"/>
              </a:spcAft>
              <a:buNone/>
            </a:pPr>
            <a:r>
              <a:t/>
            </a:r>
            <a:endParaRPr>
              <a:latin typeface="Alef"/>
              <a:ea typeface="Alef"/>
              <a:cs typeface="Alef"/>
              <a:sym typeface="Alef"/>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80"/>
                                        </p:tgtEl>
                                        <p:attrNameLst>
                                          <p:attrName>style.visibility</p:attrName>
                                        </p:attrNameLst>
                                      </p:cBhvr>
                                      <p:to>
                                        <p:strVal val="visible"/>
                                      </p:to>
                                    </p:set>
                                    <p:animEffect filter="fade" transition="in">
                                      <p:cBhvr>
                                        <p:cTn dur="1000"/>
                                        <p:tgtEl>
                                          <p:spTgt spid="1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1000"/>
                                        <p:tgtEl>
                                          <p:spTgt spid="181"/>
                                        </p:tgtEl>
                                      </p:cBhvr>
                                    </p:animEffect>
                                  </p:childTnLst>
                                </p:cTn>
                              </p:par>
                              <p:par>
                                <p:cTn fill="hold" nodeType="withEffect" presetClass="entr" presetID="10" presetSubtype="0">
                                  <p:stCondLst>
                                    <p:cond delay="0"/>
                                  </p:stCondLst>
                                  <p:childTnLst>
                                    <p:set>
                                      <p:cBhvr>
                                        <p:cTn dur="1" fill="hold">
                                          <p:stCondLst>
                                            <p:cond delay="0"/>
                                          </p:stCondLst>
                                        </p:cTn>
                                        <p:tgtEl>
                                          <p:spTgt spid="180"/>
                                        </p:tgtEl>
                                        <p:attrNameLst>
                                          <p:attrName>style.visibility</p:attrName>
                                        </p:attrNameLst>
                                      </p:cBhvr>
                                      <p:to>
                                        <p:strVal val="visible"/>
                                      </p:to>
                                    </p:set>
                                    <p:animEffect filter="fade" transition="in">
                                      <p:cBhvr>
                                        <p:cTn dur="1000"/>
                                        <p:tgtEl>
                                          <p:spTgt spid="1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pic>
        <p:nvPicPr>
          <p:cNvPr id="186" name="Google Shape;186;p32"/>
          <p:cNvPicPr preferRelativeResize="0"/>
          <p:nvPr/>
        </p:nvPicPr>
        <p:blipFill>
          <a:blip r:embed="rId3">
            <a:alphaModFix/>
          </a:blip>
          <a:stretch>
            <a:fillRect/>
          </a:stretch>
        </p:blipFill>
        <p:spPr>
          <a:xfrm>
            <a:off x="152400" y="152400"/>
            <a:ext cx="8742282" cy="4838701"/>
          </a:xfrm>
          <a:prstGeom prst="rect">
            <a:avLst/>
          </a:prstGeom>
          <a:noFill/>
          <a:ln>
            <a:noFill/>
          </a:ln>
        </p:spPr>
      </p:pic>
      <p:sp>
        <p:nvSpPr>
          <p:cNvPr id="187" name="Google Shape;187;p32"/>
          <p:cNvSpPr txBox="1"/>
          <p:nvPr>
            <p:ph idx="4294967295" type="subTitle"/>
          </p:nvPr>
        </p:nvSpPr>
        <p:spPr>
          <a:xfrm>
            <a:off x="6760900" y="336950"/>
            <a:ext cx="19188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סקירה כללית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sp>
        <p:nvSpPr>
          <p:cNvPr id="188" name="Google Shape;188;p32"/>
          <p:cNvSpPr txBox="1"/>
          <p:nvPr/>
        </p:nvSpPr>
        <p:spPr>
          <a:xfrm>
            <a:off x="1393375" y="2778775"/>
            <a:ext cx="4586100" cy="53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cxnSp>
        <p:nvCxnSpPr>
          <p:cNvPr id="189" name="Google Shape;189;p32"/>
          <p:cNvCxnSpPr/>
          <p:nvPr/>
        </p:nvCxnSpPr>
        <p:spPr>
          <a:xfrm flipH="1" rot="10800000">
            <a:off x="3813850" y="3121100"/>
            <a:ext cx="995100" cy="596100"/>
          </a:xfrm>
          <a:prstGeom prst="straightConnector1">
            <a:avLst/>
          </a:prstGeom>
          <a:noFill/>
          <a:ln cap="flat" cmpd="sng" w="38100">
            <a:solidFill>
              <a:srgbClr val="FFFFFF"/>
            </a:solidFill>
            <a:prstDash val="solid"/>
            <a:round/>
            <a:headEnd len="med" w="med" type="none"/>
            <a:tailEnd len="med" w="med" type="triangle"/>
          </a:ln>
        </p:spPr>
      </p:cxnSp>
      <p:cxnSp>
        <p:nvCxnSpPr>
          <p:cNvPr id="190" name="Google Shape;190;p32"/>
          <p:cNvCxnSpPr/>
          <p:nvPr/>
        </p:nvCxnSpPr>
        <p:spPr>
          <a:xfrm>
            <a:off x="4347300" y="673425"/>
            <a:ext cx="491700" cy="593700"/>
          </a:xfrm>
          <a:prstGeom prst="straightConnector1">
            <a:avLst/>
          </a:prstGeom>
          <a:noFill/>
          <a:ln cap="flat" cmpd="sng" w="38100">
            <a:solidFill>
              <a:srgbClr val="FFFFFF"/>
            </a:solidFill>
            <a:prstDash val="solid"/>
            <a:round/>
            <a:headEnd len="med" w="med" type="none"/>
            <a:tailEnd len="med" w="med" type="triangle"/>
          </a:ln>
        </p:spPr>
      </p:cxnSp>
      <p:sp>
        <p:nvSpPr>
          <p:cNvPr id="191" name="Google Shape;191;p32"/>
          <p:cNvSpPr txBox="1"/>
          <p:nvPr/>
        </p:nvSpPr>
        <p:spPr>
          <a:xfrm>
            <a:off x="4157200" y="1314875"/>
            <a:ext cx="2603700" cy="1683600"/>
          </a:xfrm>
          <a:prstGeom prst="rect">
            <a:avLst/>
          </a:prstGeom>
          <a:solidFill>
            <a:srgbClr val="FFFFFF"/>
          </a:solidFill>
          <a:ln>
            <a:noFill/>
          </a:ln>
        </p:spPr>
        <p:txBody>
          <a:bodyPr anchorCtr="0" anchor="t" bIns="91425" lIns="91425" spcFirstLastPara="1" rIns="91425" wrap="square" tIns="91425">
            <a:noAutofit/>
          </a:bodyPr>
          <a:lstStyle/>
          <a:p>
            <a:pPr indent="0" lvl="0" marL="457200" rtl="1" algn="r">
              <a:spcBef>
                <a:spcPts val="0"/>
              </a:spcBef>
              <a:spcAft>
                <a:spcPts val="0"/>
              </a:spcAft>
              <a:buNone/>
            </a:pPr>
            <a:r>
              <a:rPr lang="en">
                <a:latin typeface="Alef"/>
                <a:ea typeface="Alef"/>
                <a:cs typeface="Alef"/>
                <a:sym typeface="Alef"/>
              </a:rPr>
              <a:t>שטח ציבורי פתוח דרום וצפון</a:t>
            </a:r>
            <a:endParaRPr>
              <a:latin typeface="Alef"/>
              <a:ea typeface="Alef"/>
              <a:cs typeface="Alef"/>
              <a:sym typeface="Alef"/>
            </a:endParaRPr>
          </a:p>
          <a:p>
            <a:pPr indent="0" lvl="0" marL="457200" rtl="1" algn="r">
              <a:spcBef>
                <a:spcPts val="0"/>
              </a:spcBef>
              <a:spcAft>
                <a:spcPts val="0"/>
              </a:spcAft>
              <a:buNone/>
            </a:pPr>
            <a:r>
              <a:t/>
            </a:r>
            <a:endParaRPr>
              <a:latin typeface="Alef"/>
              <a:ea typeface="Alef"/>
              <a:cs typeface="Alef"/>
              <a:sym typeface="Alef"/>
            </a:endParaRPr>
          </a:p>
          <a:p>
            <a:pPr indent="0" lvl="0" marL="457200" rtl="1" algn="r">
              <a:spcBef>
                <a:spcPts val="0"/>
              </a:spcBef>
              <a:spcAft>
                <a:spcPts val="0"/>
              </a:spcAft>
              <a:buNone/>
            </a:pPr>
            <a:r>
              <a:rPr lang="en">
                <a:latin typeface="Alef"/>
                <a:ea typeface="Alef"/>
                <a:cs typeface="Alef"/>
                <a:sym typeface="Alef"/>
              </a:rPr>
              <a:t>שימושים מותרים: גינות שעשועים, מגרשי ספורט, שבילי אופניים והליכה, פינות ישיבה</a:t>
            </a:r>
            <a:endParaRPr>
              <a:latin typeface="Alef"/>
              <a:ea typeface="Alef"/>
              <a:cs typeface="Alef"/>
              <a:sym typeface="Alef"/>
            </a:endParaRPr>
          </a:p>
          <a:p>
            <a:pPr indent="0" lvl="0" marL="457200" rtl="1" algn="r">
              <a:spcBef>
                <a:spcPts val="0"/>
              </a:spcBef>
              <a:spcAft>
                <a:spcPts val="0"/>
              </a:spcAft>
              <a:buNone/>
            </a:pPr>
            <a:r>
              <a:t/>
            </a:r>
            <a:endParaRPr>
              <a:latin typeface="Alef"/>
              <a:ea typeface="Alef"/>
              <a:cs typeface="Alef"/>
              <a:sym typeface="Alef"/>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9"/>
                                        </p:tgtEl>
                                        <p:attrNameLst>
                                          <p:attrName>style.visibility</p:attrName>
                                        </p:attrNameLst>
                                      </p:cBhvr>
                                      <p:to>
                                        <p:strVal val="visible"/>
                                      </p:to>
                                    </p:set>
                                    <p:animEffect filter="fade" transition="in">
                                      <p:cBhvr>
                                        <p:cTn dur="1000"/>
                                        <p:tgtEl>
                                          <p:spTgt spid="189"/>
                                        </p:tgtEl>
                                      </p:cBhvr>
                                    </p:animEffect>
                                  </p:childTnLst>
                                </p:cTn>
                              </p:par>
                              <p:par>
                                <p:cTn fill="hold" nodeType="withEffect" presetClass="entr" presetID="10" presetSubtype="0">
                                  <p:stCondLst>
                                    <p:cond delay="0"/>
                                  </p:stCondLst>
                                  <p:childTnLst>
                                    <p:set>
                                      <p:cBhvr>
                                        <p:cTn dur="1" fill="hold">
                                          <p:stCondLst>
                                            <p:cond delay="0"/>
                                          </p:stCondLst>
                                        </p:cTn>
                                        <p:tgtEl>
                                          <p:spTgt spid="191"/>
                                        </p:tgtEl>
                                        <p:attrNameLst>
                                          <p:attrName>style.visibility</p:attrName>
                                        </p:attrNameLst>
                                      </p:cBhvr>
                                      <p:to>
                                        <p:strVal val="visible"/>
                                      </p:to>
                                    </p:set>
                                    <p:animEffect filter="fade" transition="in">
                                      <p:cBhvr>
                                        <p:cTn dur="1000"/>
                                        <p:tgtEl>
                                          <p:spTgt spid="191"/>
                                        </p:tgtEl>
                                      </p:cBhvr>
                                    </p:animEffect>
                                  </p:childTnLst>
                                </p:cTn>
                              </p:par>
                              <p:par>
                                <p:cTn fill="hold" nodeType="with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1000"/>
                                        <p:tgtEl>
                                          <p:spTgt spid="1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5" name="Shape 195"/>
        <p:cNvGrpSpPr/>
        <p:nvPr/>
      </p:nvGrpSpPr>
      <p:grpSpPr>
        <a:xfrm>
          <a:off x="0" y="0"/>
          <a:ext cx="0" cy="0"/>
          <a:chOff x="0" y="0"/>
          <a:chExt cx="0" cy="0"/>
        </a:xfrm>
      </p:grpSpPr>
      <p:sp>
        <p:nvSpPr>
          <p:cNvPr id="196" name="Google Shape;196;p33"/>
          <p:cNvSpPr txBox="1"/>
          <p:nvPr>
            <p:ph idx="4294967295" type="subTitle"/>
          </p:nvPr>
        </p:nvSpPr>
        <p:spPr>
          <a:xfrm>
            <a:off x="5621225" y="336950"/>
            <a:ext cx="30582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דגשים מעניינים בתכנית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0"/>
              </a:spcAft>
              <a:buNone/>
            </a:pPr>
            <a:r>
              <a:rPr lang="en">
                <a:highlight>
                  <a:srgbClr val="FFFFFF"/>
                </a:highlight>
              </a:rPr>
              <a:t>התכנית מעודדת אורח חיים עירוני:</a:t>
            </a:r>
            <a:endParaRPr>
              <a:highlight>
                <a:srgbClr val="FFFFFF"/>
              </a:highlight>
            </a:endParaRPr>
          </a:p>
          <a:p>
            <a:pPr indent="-342900" lvl="0" marL="457200" rtl="1" algn="r">
              <a:spcBef>
                <a:spcPts val="1600"/>
              </a:spcBef>
              <a:spcAft>
                <a:spcPts val="0"/>
              </a:spcAft>
              <a:buSzPts val="1800"/>
              <a:buChar char="●"/>
            </a:pPr>
            <a:r>
              <a:rPr lang="en">
                <a:highlight>
                  <a:srgbClr val="FFFFFF"/>
                </a:highlight>
              </a:rPr>
              <a:t>שימוש בתחבורה ציבורית</a:t>
            </a:r>
            <a:endParaRPr>
              <a:highlight>
                <a:srgbClr val="FFFFFF"/>
              </a:highlight>
            </a:endParaRPr>
          </a:p>
          <a:p>
            <a:pPr indent="-342900" lvl="0" marL="457200" rtl="1" algn="r">
              <a:spcBef>
                <a:spcPts val="0"/>
              </a:spcBef>
              <a:spcAft>
                <a:spcPts val="0"/>
              </a:spcAft>
              <a:buSzPts val="1800"/>
              <a:buChar char="●"/>
            </a:pPr>
            <a:r>
              <a:rPr lang="en">
                <a:highlight>
                  <a:srgbClr val="FFFFFF"/>
                </a:highlight>
              </a:rPr>
              <a:t>שבילי אופניים</a:t>
            </a:r>
            <a:endParaRPr>
              <a:highlight>
                <a:srgbClr val="FFFFFF"/>
              </a:highlight>
            </a:endParaRPr>
          </a:p>
          <a:p>
            <a:pPr indent="-342900" lvl="0" marL="457200" rtl="1" algn="r">
              <a:spcBef>
                <a:spcPts val="0"/>
              </a:spcBef>
              <a:spcAft>
                <a:spcPts val="0"/>
              </a:spcAft>
              <a:buSzPts val="1800"/>
              <a:buChar char="●"/>
            </a:pPr>
            <a:r>
              <a:rPr lang="en">
                <a:highlight>
                  <a:srgbClr val="FFFFFF"/>
                </a:highlight>
              </a:rPr>
              <a:t>הליכתיות</a:t>
            </a:r>
            <a:endParaRPr>
              <a:highlight>
                <a:srgbClr val="FFFFFF"/>
              </a:highlight>
            </a:endParaRPr>
          </a:p>
          <a:p>
            <a:pPr indent="-342900" lvl="0" marL="457200" rtl="1" algn="r">
              <a:spcBef>
                <a:spcPts val="0"/>
              </a:spcBef>
              <a:spcAft>
                <a:spcPts val="0"/>
              </a:spcAft>
              <a:buSzPts val="1800"/>
              <a:buChar char="●"/>
            </a:pPr>
            <a:r>
              <a:rPr lang="en">
                <a:highlight>
                  <a:srgbClr val="FFFFFF"/>
                </a:highlight>
              </a:rPr>
              <a:t>עירוב שימושים</a:t>
            </a:r>
            <a:endParaRPr>
              <a:highlight>
                <a:srgbClr val="FFFFFF"/>
              </a:highlight>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0" name="Shape 200"/>
        <p:cNvGrpSpPr/>
        <p:nvPr/>
      </p:nvGrpSpPr>
      <p:grpSpPr>
        <a:xfrm>
          <a:off x="0" y="0"/>
          <a:ext cx="0" cy="0"/>
          <a:chOff x="0" y="0"/>
          <a:chExt cx="0" cy="0"/>
        </a:xfrm>
      </p:grpSpPr>
      <p:pic>
        <p:nvPicPr>
          <p:cNvPr id="201" name="Google Shape;201;p34"/>
          <p:cNvPicPr preferRelativeResize="0"/>
          <p:nvPr/>
        </p:nvPicPr>
        <p:blipFill>
          <a:blip r:embed="rId3">
            <a:alphaModFix/>
          </a:blip>
          <a:stretch>
            <a:fillRect/>
          </a:stretch>
        </p:blipFill>
        <p:spPr>
          <a:xfrm>
            <a:off x="152400" y="152400"/>
            <a:ext cx="8818561" cy="4838701"/>
          </a:xfrm>
          <a:prstGeom prst="rect">
            <a:avLst/>
          </a:prstGeom>
          <a:noFill/>
          <a:ln>
            <a:noFill/>
          </a:ln>
        </p:spPr>
      </p:pic>
      <p:sp>
        <p:nvSpPr>
          <p:cNvPr id="202" name="Google Shape;202;p34"/>
          <p:cNvSpPr txBox="1"/>
          <p:nvPr>
            <p:ph idx="4294967295" type="subTitle"/>
          </p:nvPr>
        </p:nvSpPr>
        <p:spPr>
          <a:xfrm>
            <a:off x="6122825" y="336950"/>
            <a:ext cx="25569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נספח תחבורה ציבורית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pic>
        <p:nvPicPr>
          <p:cNvPr id="203" name="Google Shape;203;p34"/>
          <p:cNvPicPr preferRelativeResize="0"/>
          <p:nvPr/>
        </p:nvPicPr>
        <p:blipFill>
          <a:blip r:embed="rId4">
            <a:alphaModFix/>
          </a:blip>
          <a:stretch>
            <a:fillRect/>
          </a:stretch>
        </p:blipFill>
        <p:spPr>
          <a:xfrm>
            <a:off x="376650" y="232025"/>
            <a:ext cx="1223725" cy="172762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7" name="Shape 207"/>
        <p:cNvGrpSpPr/>
        <p:nvPr/>
      </p:nvGrpSpPr>
      <p:grpSpPr>
        <a:xfrm>
          <a:off x="0" y="0"/>
          <a:ext cx="0" cy="0"/>
          <a:chOff x="0" y="0"/>
          <a:chExt cx="0" cy="0"/>
        </a:xfrm>
      </p:grpSpPr>
      <p:pic>
        <p:nvPicPr>
          <p:cNvPr id="208" name="Google Shape;208;p35"/>
          <p:cNvPicPr preferRelativeResize="0"/>
          <p:nvPr/>
        </p:nvPicPr>
        <p:blipFill>
          <a:blip r:embed="rId3">
            <a:alphaModFix/>
          </a:blip>
          <a:stretch>
            <a:fillRect/>
          </a:stretch>
        </p:blipFill>
        <p:spPr>
          <a:xfrm>
            <a:off x="773550" y="336950"/>
            <a:ext cx="6482402" cy="4544151"/>
          </a:xfrm>
          <a:prstGeom prst="rect">
            <a:avLst/>
          </a:prstGeom>
          <a:noFill/>
          <a:ln>
            <a:noFill/>
          </a:ln>
        </p:spPr>
      </p:pic>
      <p:sp>
        <p:nvSpPr>
          <p:cNvPr id="209" name="Google Shape;209;p35"/>
          <p:cNvSpPr txBox="1"/>
          <p:nvPr>
            <p:ph idx="4294967295" type="subTitle"/>
          </p:nvPr>
        </p:nvSpPr>
        <p:spPr>
          <a:xfrm>
            <a:off x="4036775" y="336950"/>
            <a:ext cx="46431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עומסי תנועה צפויים</a:t>
            </a:r>
            <a:endParaRPr b="1">
              <a:solidFill>
                <a:schemeClr val="dk1"/>
              </a:solidFill>
              <a:highlight>
                <a:srgbClr val="FFFFFF"/>
              </a:highlight>
              <a:latin typeface="Alef"/>
              <a:ea typeface="Alef"/>
              <a:cs typeface="Alef"/>
              <a:sym typeface="Alef"/>
            </a:endParaRPr>
          </a:p>
          <a:p>
            <a:pPr indent="-342900" lvl="0" marL="457200" rtl="1" algn="r">
              <a:spcBef>
                <a:spcPts val="1600"/>
              </a:spcBef>
              <a:spcAft>
                <a:spcPts val="0"/>
              </a:spcAft>
              <a:buClr>
                <a:schemeClr val="dk1"/>
              </a:buClr>
              <a:buSzPts val="1800"/>
              <a:buFont typeface="Alef"/>
              <a:buChar char="●"/>
            </a:pPr>
            <a:r>
              <a:rPr lang="en">
                <a:solidFill>
                  <a:schemeClr val="dk1"/>
                </a:solidFill>
                <a:highlight>
                  <a:srgbClr val="FFFFFF"/>
                </a:highlight>
                <a:latin typeface="Alef"/>
                <a:ea typeface="Alef"/>
                <a:cs typeface="Alef"/>
                <a:sym typeface="Alef"/>
              </a:rPr>
              <a:t>שמירה על המצב הקיים- לא החרפה</a:t>
            </a:r>
            <a:endParaRPr>
              <a:solidFill>
                <a:schemeClr val="dk1"/>
              </a:solidFill>
              <a:highlight>
                <a:srgbClr val="FFFFFF"/>
              </a:highlight>
              <a:latin typeface="Alef"/>
              <a:ea typeface="Alef"/>
              <a:cs typeface="Alef"/>
              <a:sym typeface="Alef"/>
            </a:endParaRPr>
          </a:p>
          <a:p>
            <a:pPr indent="-342900" lvl="0" marL="457200" rtl="1" algn="r">
              <a:spcBef>
                <a:spcPts val="0"/>
              </a:spcBef>
              <a:spcAft>
                <a:spcPts val="0"/>
              </a:spcAft>
              <a:buClr>
                <a:schemeClr val="dk1"/>
              </a:buClr>
              <a:buSzPts val="1800"/>
              <a:buFont typeface="Alef"/>
              <a:buChar char="●"/>
            </a:pPr>
            <a:r>
              <a:rPr lang="en">
                <a:solidFill>
                  <a:schemeClr val="dk1"/>
                </a:solidFill>
                <a:highlight>
                  <a:srgbClr val="FFFFFF"/>
                </a:highlight>
                <a:latin typeface="Alef"/>
                <a:ea typeface="Alef"/>
                <a:cs typeface="Alef"/>
                <a:sym typeface="Alef"/>
              </a:rPr>
              <a:t>חניונים מפוזרים ברחבי השכונה</a:t>
            </a:r>
            <a:endParaRPr>
              <a:solidFill>
                <a:schemeClr val="dk1"/>
              </a:solidFill>
              <a:highlight>
                <a:srgbClr val="FFFFFF"/>
              </a:highlight>
              <a:latin typeface="Alef"/>
              <a:ea typeface="Alef"/>
              <a:cs typeface="Alef"/>
              <a:sym typeface="Alef"/>
            </a:endParaRPr>
          </a:p>
          <a:p>
            <a:pPr indent="-342900" lvl="0" marL="457200" rtl="1" algn="r">
              <a:spcBef>
                <a:spcPts val="0"/>
              </a:spcBef>
              <a:spcAft>
                <a:spcPts val="0"/>
              </a:spcAft>
              <a:buClr>
                <a:schemeClr val="dk1"/>
              </a:buClr>
              <a:buSzPts val="1800"/>
              <a:buFont typeface="Alef"/>
              <a:buChar char="●"/>
            </a:pPr>
            <a:r>
              <a:rPr lang="en">
                <a:solidFill>
                  <a:schemeClr val="dk1"/>
                </a:solidFill>
                <a:highlight>
                  <a:srgbClr val="FFFFFF"/>
                </a:highlight>
                <a:latin typeface="Alef"/>
                <a:ea typeface="Alef"/>
                <a:cs typeface="Alef"/>
                <a:sym typeface="Alef"/>
              </a:rPr>
              <a:t> חיבור לכביש 4 - עלול ליצור עומסי תנועה קשים בתוך השכונה</a:t>
            </a:r>
            <a:endParaRPr>
              <a:solidFill>
                <a:schemeClr val="dk1"/>
              </a:solidFill>
              <a:highlight>
                <a:srgbClr val="FFFFFF"/>
              </a:highlight>
              <a:latin typeface="Alef"/>
              <a:ea typeface="Alef"/>
              <a:cs typeface="Alef"/>
              <a:sym typeface="Alef"/>
            </a:endParaRPr>
          </a:p>
          <a:p>
            <a:pPr indent="-342900" lvl="0" marL="457200" rtl="1" algn="r">
              <a:spcBef>
                <a:spcPts val="0"/>
              </a:spcBef>
              <a:spcAft>
                <a:spcPts val="0"/>
              </a:spcAft>
              <a:buClr>
                <a:schemeClr val="dk1"/>
              </a:buClr>
              <a:buSzPts val="1800"/>
              <a:buFont typeface="Alef"/>
              <a:buChar char="●"/>
            </a:pPr>
            <a:r>
              <a:rPr lang="en">
                <a:solidFill>
                  <a:schemeClr val="dk1"/>
                </a:solidFill>
                <a:highlight>
                  <a:srgbClr val="FFFFFF"/>
                </a:highlight>
                <a:latin typeface="Alef"/>
                <a:ea typeface="Alef"/>
                <a:cs typeface="Alef"/>
                <a:sym typeface="Alef"/>
              </a:rPr>
              <a:t>בניה חדשה ברמת השרון (רצועת הנופש) תוסיף כ-1500 יח"ד באזור</a:t>
            </a:r>
            <a:endParaRPr>
              <a:solidFill>
                <a:schemeClr val="dk1"/>
              </a:solidFill>
              <a:highlight>
                <a:srgbClr val="FFFFFF"/>
              </a:highlight>
              <a:latin typeface="Alef"/>
              <a:ea typeface="Alef"/>
              <a:cs typeface="Alef"/>
              <a:sym typeface="Alef"/>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9"/>
                                        </p:tgtEl>
                                        <p:attrNameLst>
                                          <p:attrName>style.visibility</p:attrName>
                                        </p:attrNameLst>
                                      </p:cBhvr>
                                      <p:to>
                                        <p:strVal val="visible"/>
                                      </p:to>
                                    </p:set>
                                    <p:animEffect filter="fade" transition="in">
                                      <p:cBhvr>
                                        <p:cTn dur="1000"/>
                                        <p:tgtEl>
                                          <p:spTgt spid="2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pic>
        <p:nvPicPr>
          <p:cNvPr id="214" name="Google Shape;214;p36"/>
          <p:cNvPicPr preferRelativeResize="0"/>
          <p:nvPr/>
        </p:nvPicPr>
        <p:blipFill>
          <a:blip r:embed="rId3">
            <a:alphaModFix/>
          </a:blip>
          <a:stretch>
            <a:fillRect/>
          </a:stretch>
        </p:blipFill>
        <p:spPr>
          <a:xfrm>
            <a:off x="473650" y="57700"/>
            <a:ext cx="7948375" cy="496872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8" name="Shape 218"/>
        <p:cNvGrpSpPr/>
        <p:nvPr/>
      </p:nvGrpSpPr>
      <p:grpSpPr>
        <a:xfrm>
          <a:off x="0" y="0"/>
          <a:ext cx="0" cy="0"/>
          <a:chOff x="0" y="0"/>
          <a:chExt cx="0" cy="0"/>
        </a:xfrm>
      </p:grpSpPr>
      <p:pic>
        <p:nvPicPr>
          <p:cNvPr id="219" name="Google Shape;219;p37"/>
          <p:cNvPicPr preferRelativeResize="0"/>
          <p:nvPr/>
        </p:nvPicPr>
        <p:blipFill>
          <a:blip r:embed="rId3">
            <a:alphaModFix/>
          </a:blip>
          <a:stretch>
            <a:fillRect/>
          </a:stretch>
        </p:blipFill>
        <p:spPr>
          <a:xfrm>
            <a:off x="152400" y="152400"/>
            <a:ext cx="8839201" cy="4797778"/>
          </a:xfrm>
          <a:prstGeom prst="rect">
            <a:avLst/>
          </a:prstGeom>
          <a:noFill/>
          <a:ln>
            <a:noFill/>
          </a:ln>
        </p:spPr>
      </p:pic>
      <p:sp>
        <p:nvSpPr>
          <p:cNvPr id="220" name="Google Shape;220;p37"/>
          <p:cNvSpPr txBox="1"/>
          <p:nvPr/>
        </p:nvSpPr>
        <p:spPr>
          <a:xfrm>
            <a:off x="4572000" y="152400"/>
            <a:ext cx="4359600" cy="3000000"/>
          </a:xfrm>
          <a:prstGeom prst="rect">
            <a:avLst/>
          </a:prstGeom>
          <a:noFill/>
          <a:ln>
            <a:noFill/>
          </a:ln>
        </p:spPr>
        <p:txBody>
          <a:bodyPr anchorCtr="0" anchor="t" bIns="91425" lIns="91425" spcFirstLastPara="1" rIns="91425" wrap="square" tIns="91425">
            <a:noAutofit/>
          </a:bodyPr>
          <a:lstStyle/>
          <a:p>
            <a:pPr indent="0" lvl="0" marL="457200" rtl="1" algn="r">
              <a:lnSpc>
                <a:spcPct val="115000"/>
              </a:lnSpc>
              <a:spcBef>
                <a:spcPts val="0"/>
              </a:spcBef>
              <a:spcAft>
                <a:spcPts val="1600"/>
              </a:spcAft>
              <a:buNone/>
            </a:pPr>
            <a:r>
              <a:rPr b="1" lang="en" sz="1800">
                <a:solidFill>
                  <a:schemeClr val="dk1"/>
                </a:solidFill>
                <a:highlight>
                  <a:srgbClr val="FFFFFF"/>
                </a:highlight>
                <a:latin typeface="Alef"/>
                <a:ea typeface="Alef"/>
                <a:cs typeface="Alef"/>
                <a:sym typeface="Alef"/>
              </a:rPr>
              <a:t>הליכתיות</a:t>
            </a:r>
            <a:endParaRPr/>
          </a:p>
        </p:txBody>
      </p:sp>
      <p:pic>
        <p:nvPicPr>
          <p:cNvPr id="221" name="Google Shape;221;p37"/>
          <p:cNvPicPr preferRelativeResize="0"/>
          <p:nvPr/>
        </p:nvPicPr>
        <p:blipFill>
          <a:blip r:embed="rId4">
            <a:alphaModFix/>
          </a:blip>
          <a:stretch>
            <a:fillRect/>
          </a:stretch>
        </p:blipFill>
        <p:spPr>
          <a:xfrm>
            <a:off x="365175" y="152400"/>
            <a:ext cx="2072425" cy="17051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pic>
        <p:nvPicPr>
          <p:cNvPr id="226" name="Google Shape;226;p38"/>
          <p:cNvPicPr preferRelativeResize="0"/>
          <p:nvPr/>
        </p:nvPicPr>
        <p:blipFill>
          <a:blip r:embed="rId3">
            <a:alphaModFix/>
          </a:blip>
          <a:stretch>
            <a:fillRect/>
          </a:stretch>
        </p:blipFill>
        <p:spPr>
          <a:xfrm>
            <a:off x="152400" y="152400"/>
            <a:ext cx="8143800" cy="4838700"/>
          </a:xfrm>
          <a:prstGeom prst="rect">
            <a:avLst/>
          </a:prstGeom>
          <a:noFill/>
          <a:ln>
            <a:noFill/>
          </a:ln>
        </p:spPr>
      </p:pic>
      <p:sp>
        <p:nvSpPr>
          <p:cNvPr id="227" name="Google Shape;227;p38"/>
          <p:cNvSpPr txBox="1"/>
          <p:nvPr>
            <p:ph idx="4294967295" type="subTitle"/>
          </p:nvPr>
        </p:nvSpPr>
        <p:spPr>
          <a:xfrm>
            <a:off x="4921475" y="336950"/>
            <a:ext cx="37581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עירוב שימושים</a:t>
            </a:r>
            <a:endParaRPr b="1">
              <a:solidFill>
                <a:schemeClr val="dk1"/>
              </a:solidFill>
              <a:highlight>
                <a:srgbClr val="FFFFFF"/>
              </a:highlight>
              <a:latin typeface="Alef"/>
              <a:ea typeface="Alef"/>
              <a:cs typeface="Alef"/>
              <a:sym typeface="Alef"/>
            </a:endParaRPr>
          </a:p>
          <a:p>
            <a:pPr indent="-342900" lvl="0" marL="457200" rtl="1" algn="r">
              <a:spcBef>
                <a:spcPts val="1600"/>
              </a:spcBef>
              <a:spcAft>
                <a:spcPts val="0"/>
              </a:spcAft>
              <a:buClr>
                <a:schemeClr val="dk1"/>
              </a:buClr>
              <a:buSzPts val="1800"/>
              <a:buFont typeface="Alef"/>
              <a:buChar char="●"/>
            </a:pPr>
            <a:r>
              <a:rPr b="1" lang="en">
                <a:solidFill>
                  <a:schemeClr val="dk1"/>
                </a:solidFill>
                <a:highlight>
                  <a:srgbClr val="FFFFFF"/>
                </a:highlight>
                <a:latin typeface="Alef"/>
                <a:ea typeface="Alef"/>
                <a:cs typeface="Alef"/>
                <a:sym typeface="Alef"/>
              </a:rPr>
              <a:t>חזית מסחרית ברחובות הראשיים</a:t>
            </a:r>
            <a:endParaRPr b="1">
              <a:solidFill>
                <a:schemeClr val="dk1"/>
              </a:solidFill>
              <a:highlight>
                <a:srgbClr val="FFFFFF"/>
              </a:highlight>
              <a:latin typeface="Alef"/>
              <a:ea typeface="Alef"/>
              <a:cs typeface="Alef"/>
              <a:sym typeface="Alef"/>
            </a:endParaRPr>
          </a:p>
          <a:p>
            <a:pPr indent="-342900" lvl="0" marL="457200" rtl="1" algn="r">
              <a:spcBef>
                <a:spcPts val="0"/>
              </a:spcBef>
              <a:spcAft>
                <a:spcPts val="0"/>
              </a:spcAft>
              <a:buClr>
                <a:schemeClr val="dk1"/>
              </a:buClr>
              <a:buSzPts val="1800"/>
              <a:buFont typeface="Alef"/>
              <a:buChar char="●"/>
            </a:pPr>
            <a:r>
              <a:rPr b="1" lang="en">
                <a:solidFill>
                  <a:schemeClr val="dk1"/>
                </a:solidFill>
                <a:highlight>
                  <a:srgbClr val="FFFFFF"/>
                </a:highlight>
                <a:latin typeface="Alef"/>
                <a:ea typeface="Alef"/>
                <a:cs typeface="Alef"/>
                <a:sym typeface="Alef"/>
              </a:rPr>
              <a:t>יצירת מרכז שכונתי</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pic>
        <p:nvPicPr>
          <p:cNvPr id="232" name="Google Shape;232;p39"/>
          <p:cNvPicPr preferRelativeResize="0"/>
          <p:nvPr/>
        </p:nvPicPr>
        <p:blipFill>
          <a:blip r:embed="rId3">
            <a:alphaModFix/>
          </a:blip>
          <a:stretch>
            <a:fillRect/>
          </a:stretch>
        </p:blipFill>
        <p:spPr>
          <a:xfrm>
            <a:off x="152400" y="152400"/>
            <a:ext cx="8143800" cy="4838700"/>
          </a:xfrm>
          <a:prstGeom prst="rect">
            <a:avLst/>
          </a:prstGeom>
          <a:noFill/>
          <a:ln>
            <a:noFill/>
          </a:ln>
        </p:spPr>
      </p:pic>
      <p:sp>
        <p:nvSpPr>
          <p:cNvPr id="233" name="Google Shape;233;p39"/>
          <p:cNvSpPr txBox="1"/>
          <p:nvPr>
            <p:ph idx="4294967295" type="subTitle"/>
          </p:nvPr>
        </p:nvSpPr>
        <p:spPr>
          <a:xfrm>
            <a:off x="3507950" y="336950"/>
            <a:ext cx="5171700" cy="591300"/>
          </a:xfrm>
          <a:prstGeom prst="rect">
            <a:avLst/>
          </a:prstGeom>
        </p:spPr>
        <p:txBody>
          <a:bodyPr anchorCtr="0" anchor="t" bIns="91425" lIns="91425" spcFirstLastPara="1" rIns="91425" wrap="square" tIns="91425">
            <a:noAutofit/>
          </a:bodyPr>
          <a:lstStyle/>
          <a:p>
            <a:pPr indent="0" lvl="0" marL="0" rtl="1" algn="r">
              <a:spcBef>
                <a:spcPts val="0"/>
              </a:spcBef>
              <a:spcAft>
                <a:spcPts val="0"/>
              </a:spcAft>
              <a:buNone/>
            </a:pPr>
            <a:r>
              <a:rPr b="1" lang="en">
                <a:solidFill>
                  <a:schemeClr val="dk1"/>
                </a:solidFill>
                <a:highlight>
                  <a:srgbClr val="FFFFFF"/>
                </a:highlight>
                <a:latin typeface="Alef"/>
                <a:ea typeface="Alef"/>
                <a:cs typeface="Alef"/>
                <a:sym typeface="Alef"/>
              </a:rPr>
              <a:t>תנאים לקבלת היתרי בניה (נקודות חשובות):</a:t>
            </a:r>
            <a:endParaRPr b="1">
              <a:solidFill>
                <a:schemeClr val="dk1"/>
              </a:solidFill>
              <a:highlight>
                <a:srgbClr val="FFFFFF"/>
              </a:highlight>
              <a:latin typeface="Alef"/>
              <a:ea typeface="Alef"/>
              <a:cs typeface="Alef"/>
              <a:sym typeface="Alef"/>
            </a:endParaRPr>
          </a:p>
          <a:p>
            <a:pPr indent="-342900" lvl="0" marL="457200" rtl="1" algn="r">
              <a:spcBef>
                <a:spcPts val="1600"/>
              </a:spcBef>
              <a:spcAft>
                <a:spcPts val="0"/>
              </a:spcAft>
              <a:buClr>
                <a:schemeClr val="dk1"/>
              </a:buClr>
              <a:buSzPts val="1800"/>
              <a:buFont typeface="Alef"/>
              <a:buChar char="●"/>
            </a:pPr>
            <a:r>
              <a:rPr b="1" lang="en">
                <a:solidFill>
                  <a:schemeClr val="dk1"/>
                </a:solidFill>
                <a:highlight>
                  <a:srgbClr val="FFFFFF"/>
                </a:highlight>
                <a:latin typeface="Alef"/>
                <a:ea typeface="Alef"/>
                <a:cs typeface="Alef"/>
                <a:sym typeface="Alef"/>
              </a:rPr>
              <a:t>התחלת בניית גשר הרלינג</a:t>
            </a:r>
            <a:endParaRPr b="1">
              <a:solidFill>
                <a:schemeClr val="dk1"/>
              </a:solidFill>
              <a:highlight>
                <a:srgbClr val="FFFFFF"/>
              </a:highlight>
              <a:latin typeface="Alef"/>
              <a:ea typeface="Alef"/>
              <a:cs typeface="Alef"/>
              <a:sym typeface="Alef"/>
            </a:endParaRPr>
          </a:p>
          <a:p>
            <a:pPr indent="-342900" lvl="0" marL="457200" rtl="1" algn="r">
              <a:spcBef>
                <a:spcPts val="0"/>
              </a:spcBef>
              <a:spcAft>
                <a:spcPts val="0"/>
              </a:spcAft>
              <a:buClr>
                <a:schemeClr val="dk1"/>
              </a:buClr>
              <a:buSzPts val="1800"/>
              <a:buFont typeface="Alef"/>
              <a:buChar char="●"/>
            </a:pPr>
            <a:r>
              <a:rPr b="1" lang="en">
                <a:solidFill>
                  <a:schemeClr val="dk1"/>
                </a:solidFill>
                <a:highlight>
                  <a:srgbClr val="FFFFFF"/>
                </a:highlight>
                <a:latin typeface="Alef"/>
                <a:ea typeface="Alef"/>
                <a:cs typeface="Alef"/>
                <a:sym typeface="Alef"/>
              </a:rPr>
              <a:t>יצירת פתרון אקוסטי למגרשים הצמודים למסילת הרכבת</a:t>
            </a:r>
            <a:endParaRPr b="1">
              <a:solidFill>
                <a:schemeClr val="dk1"/>
              </a:solidFill>
              <a:highlight>
                <a:srgbClr val="FFFFFF"/>
              </a:highlight>
              <a:latin typeface="Alef"/>
              <a:ea typeface="Alef"/>
              <a:cs typeface="Alef"/>
              <a:sym typeface="Alef"/>
            </a:endParaRPr>
          </a:p>
          <a:p>
            <a:pPr indent="-342900" lvl="0" marL="457200" rtl="1" algn="r">
              <a:spcBef>
                <a:spcPts val="0"/>
              </a:spcBef>
              <a:spcAft>
                <a:spcPts val="0"/>
              </a:spcAft>
              <a:buClr>
                <a:schemeClr val="dk1"/>
              </a:buClr>
              <a:buSzPts val="1800"/>
              <a:buFont typeface="Alef"/>
              <a:buChar char="●"/>
            </a:pPr>
            <a:r>
              <a:rPr b="1" lang="en">
                <a:solidFill>
                  <a:schemeClr val="dk1"/>
                </a:solidFill>
                <a:highlight>
                  <a:srgbClr val="FFFFFF"/>
                </a:highlight>
                <a:latin typeface="Alef"/>
                <a:ea typeface="Alef"/>
                <a:cs typeface="Alef"/>
                <a:sym typeface="Alef"/>
              </a:rPr>
              <a:t>תכנית מפורטת לקירוי (חלקי או מלא) של מסילת הרכבת</a:t>
            </a:r>
            <a:endParaRPr b="1">
              <a:solidFill>
                <a:schemeClr val="dk1"/>
              </a:solidFill>
              <a:highlight>
                <a:srgbClr val="FFFFFF"/>
              </a:highlight>
              <a:latin typeface="Alef"/>
              <a:ea typeface="Alef"/>
              <a:cs typeface="Alef"/>
              <a:sym typeface="Alef"/>
            </a:endParaRPr>
          </a:p>
          <a:p>
            <a:pPr indent="0" lvl="0" marL="0" rtl="1" algn="r">
              <a:spcBef>
                <a:spcPts val="1600"/>
              </a:spcBef>
              <a:spcAft>
                <a:spcPts val="1600"/>
              </a:spcAft>
              <a:buNone/>
            </a:pPr>
            <a:r>
              <a:t/>
            </a:r>
            <a:endParaRPr>
              <a:highlight>
                <a:srgbClr val="FFFFFF"/>
              </a:highlight>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