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1" r:id="rId3"/>
    <p:sldId id="264" r:id="rId4"/>
    <p:sldId id="257" r:id="rId5"/>
    <p:sldId id="260" r:id="rId6"/>
    <p:sldId id="265" r:id="rId7"/>
    <p:sldId id="262" r:id="rId8"/>
    <p:sldId id="259" r:id="rId9"/>
    <p:sldId id="266" r:id="rId10"/>
    <p:sldId id="263" r:id="rId11"/>
    <p:sldId id="267" r:id="rId12"/>
    <p:sldId id="258" r:id="rId13"/>
    <p:sldId id="279" r:id="rId14"/>
    <p:sldId id="285" r:id="rId15"/>
    <p:sldId id="312" r:id="rId16"/>
    <p:sldId id="313" r:id="rId17"/>
    <p:sldId id="314" r:id="rId18"/>
    <p:sldId id="317" r:id="rId19"/>
    <p:sldId id="315" r:id="rId20"/>
    <p:sldId id="316" r:id="rId21"/>
  </p:sldIdLst>
  <p:sldSz cx="12192000" cy="6858000"/>
  <p:notesSz cx="6858000" cy="9144000"/>
  <p:defaultTextStyle>
    <a:defPPr>
      <a:defRPr lang="en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0FE64D9-E35C-4EDA-BE83-E8C5B8D9D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5A600B6D-321F-435C-A410-F095297E0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5A6AF1C-CCD2-47A6-A1FB-7A34ACA9C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2A32AA6-F08E-482B-B46F-9F78D575B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B5643D6-C49A-4EDE-99A1-0EB338D3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599840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FE0A1AF-1A04-427C-B7E9-B3E591CC5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9786EB3-29F4-4C55-9E54-763E3C5AA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A43FC86-AD8D-4010-A0D5-8973400B2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F8CC7E4-9BBA-46BB-82BE-FEE72E506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6FF2894-4C88-42CE-B85D-1C5D5FCC0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97417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1A5D29F-388B-4430-BA21-10AB319B5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E381E2F-DE39-45B6-A02D-AD82D6D43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2409D51-E35D-4B37-B870-51C05661D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D4E950B-5051-46E8-93B4-20610CA09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EB9BA23-A28D-41AE-B866-5DDAFAE13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689446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32F7BEC-DC9D-4C4A-AA48-B80DD4100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92993BF-3AE6-4046-830C-59D9008088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E89AB6DA-D52F-4E93-828E-D18AD6FCE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882D7818-B8E0-4FD4-BD65-4CCE249E5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1C61759-0445-4DB9-AB0C-F8F7CC926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B18D2DB9-DA78-4537-ABD1-2951DEF50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77403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2B7CF20-62D6-4BF3-BCDB-0FEE9D6BB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E533648-1766-48A3-A07B-FB759A2778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7EE29A5-1B5B-4C46-B5E0-57B1419AF7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C2B7A563-DACB-4442-9C71-2946411470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38FD8570-BEF7-4737-A04D-97E0A63A3F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3E103E7A-0152-4FA5-8151-365376D54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54EE85B5-4EAD-4622-B776-D362512A2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C681623E-59C7-4EB6-AE5D-78A128C87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639719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41BC575-E6E9-4E3C-88F6-2AA366A3C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98D04CB1-BE93-4B34-B673-69233F76C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E6BBE6F2-8F11-43FE-BE87-6683E39D4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56BEAA61-42AC-489B-9D62-0A37DC154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845694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1353A8CA-8437-44A9-ACBA-23ACA8EFA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1DC9A379-1642-4CE8-9DBE-3152DC253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B1F97386-5E47-461C-8DAC-26E7EDC8D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166870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51DF8ED-C594-433D-9644-491AB01F2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0C0571C-F552-48CB-8EB3-56192BC6F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DA47898E-8ED5-4CAA-A8ED-5244ADAC2A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6651EE1-FD98-463F-A148-8226A526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EB47FA56-A6D5-457C-8990-6A5A8323F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7090573-B8FB-4A3F-B0A6-005CCF326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8475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AAEBA6A-29AC-481B-BDF0-D673180A5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C9748BDF-43AC-40B6-AF3A-C2DDB13284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BCF2EFF-9B5E-40FC-80B9-13FF9ECCE4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4E45B35-E45D-4005-923B-91AFB521E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CBF4E56-A80F-45E1-BD11-80C940B2A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1B2AAA5-4F99-4D73-9643-9B913A2F9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057883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8178778-DF23-4C38-B326-774BFE9B4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0D5D2549-F7B9-4DDB-96E4-5B10014DB6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1F80D7B-8423-4C1F-BD55-3BF256B0B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D11238D-4BFC-4688-A56C-CF0EA208A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CE8F2D8-F45B-4FCB-83BC-047031B43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782400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AA03A0A8-8154-4EA0-89CF-5724C07CC9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D6D849FA-631E-41D8-BD21-F3B8E89971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24F2272-799A-430B-B850-7B7DB0DF2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9E0470B-35CE-42A0-9CF8-A2B16DDCD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588D4ED-F6E2-4B02-84AD-3919EBCA7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4277794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6E16E3D7-54D9-477F-AF1A-089634C27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IL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910D2BE-2368-4B9F-80BA-A40961A19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483134F-BD55-40A0-8EB4-0491C77C6E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D7B0B-5773-41D3-8EC6-6C9038E82574}" type="datetimeFigureOut">
              <a:rPr lang="en-IL" smtClean="0"/>
              <a:t>07/10/2023</a:t>
            </a:fld>
            <a:endParaRPr lang="en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99D601D-6A54-45E0-9109-911D690C1A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41CB35F-74BC-434A-A6F2-246EF145D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E7950-F4EF-4E5C-8745-9EFC3B986FB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6274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png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3" Type="http://schemas.openxmlformats.org/officeDocument/2006/relationships/image" Target="../media/image23.png"/><Relationship Id="rId7" Type="http://schemas.openxmlformats.org/officeDocument/2006/relationships/image" Target="../media/image19.png"/><Relationship Id="rId12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5.png"/><Relationship Id="rId5" Type="http://schemas.openxmlformats.org/officeDocument/2006/relationships/image" Target="../media/image27.png"/><Relationship Id="rId10" Type="http://schemas.openxmlformats.org/officeDocument/2006/relationships/image" Target="../media/image34.png"/><Relationship Id="rId4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4.png"/><Relationship Id="rId7" Type="http://schemas.openxmlformats.org/officeDocument/2006/relationships/image" Target="../media/image4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37.png"/><Relationship Id="rId4" Type="http://schemas.openxmlformats.org/officeDocument/2006/relationships/image" Target="../media/image45.pn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9.png"/><Relationship Id="rId7" Type="http://schemas.openxmlformats.org/officeDocument/2006/relationships/image" Target="../media/image2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53.png"/><Relationship Id="rId5" Type="http://schemas.openxmlformats.org/officeDocument/2006/relationships/image" Target="../media/image51.png"/><Relationship Id="rId10" Type="http://schemas.openxmlformats.org/officeDocument/2006/relationships/image" Target="../media/image38.png"/><Relationship Id="rId4" Type="http://schemas.openxmlformats.org/officeDocument/2006/relationships/image" Target="../media/image50.png"/><Relationship Id="rId9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55.png"/><Relationship Id="rId10" Type="http://schemas.openxmlformats.org/officeDocument/2006/relationships/image" Target="../media/image17.png"/><Relationship Id="rId4" Type="http://schemas.openxmlformats.org/officeDocument/2006/relationships/image" Target="../media/image21.png"/><Relationship Id="rId9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4.png"/><Relationship Id="rId7" Type="http://schemas.openxmlformats.org/officeDocument/2006/relationships/image" Target="../media/image64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63.png"/><Relationship Id="rId4" Type="http://schemas.openxmlformats.org/officeDocument/2006/relationships/image" Target="../media/image33.png"/><Relationship Id="rId9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17" Type="http://schemas.openxmlformats.org/officeDocument/2006/relationships/image" Target="../media/image80.png"/><Relationship Id="rId2" Type="http://schemas.openxmlformats.org/officeDocument/2006/relationships/image" Target="../media/image33.png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5" Type="http://schemas.openxmlformats.org/officeDocument/2006/relationships/image" Target="../media/image78.png"/><Relationship Id="rId10" Type="http://schemas.openxmlformats.org/officeDocument/2006/relationships/image" Target="../media/image73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Relationship Id="rId14" Type="http://schemas.openxmlformats.org/officeDocument/2006/relationships/image" Target="../media/image7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80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60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33.png"/><Relationship Id="rId4" Type="http://schemas.openxmlformats.org/officeDocument/2006/relationships/image" Target="../media/image9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73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33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B6C9D5D-D152-43EE-A47B-ECA0B3E6AE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38401"/>
            <a:ext cx="9144000" cy="2387600"/>
          </a:xfrm>
        </p:spPr>
        <p:txBody>
          <a:bodyPr>
            <a:normAutofit/>
          </a:bodyPr>
          <a:lstStyle/>
          <a:p>
            <a:r>
              <a:rPr lang="he-IL" sz="6600" b="1" dirty="0">
                <a:cs typeface="+mn-cs"/>
              </a:rPr>
              <a:t>אירוע בטחוני</a:t>
            </a:r>
            <a:endParaRPr lang="en-IL" sz="6600" b="1" dirty="0">
              <a:cs typeface="+mn-cs"/>
            </a:endParaRP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ECB76DA-96A0-4237-B89B-6421AFA11E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5AC80104-CBDA-4AEB-BEB9-0E0B8BDC3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8292" y="5161674"/>
            <a:ext cx="2256786" cy="1331644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006E18F9-883F-4C32-BF90-75D919708B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9969" y="4305819"/>
            <a:ext cx="1744916" cy="1276281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5E2E91D5-9303-462B-A999-9D7D8D6D7D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847" y="4455144"/>
            <a:ext cx="2256786" cy="1757385"/>
          </a:xfrm>
          <a:prstGeom prst="rect">
            <a:avLst/>
          </a:prstGeom>
        </p:spPr>
      </p:pic>
      <p:pic>
        <p:nvPicPr>
          <p:cNvPr id="8" name="תמונה 7" descr="תמונה שמכילה גופן, גרפיקה, עיצוב גרפי, לוגו&#10;&#10;התיאור נוצר באופן אוטומטי">
            <a:extLst>
              <a:ext uri="{FF2B5EF4-FFF2-40B4-BE49-F238E27FC236}">
                <a16:creationId xmlns:a16="http://schemas.microsoft.com/office/drawing/2014/main" id="{AE626EE5-7B91-B580-5123-89EFEA0BCC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84" y="165572"/>
            <a:ext cx="2981147" cy="1755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073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D4E4DF7-72C2-4C3F-AF7F-530863F8D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500"/>
            <a:ext cx="10889512" cy="5643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/>
              <a:t>היום בבוקר שמענו בחדשות על </a:t>
            </a:r>
            <a:r>
              <a:rPr lang="he-IL" dirty="0">
                <a:solidFill>
                  <a:srgbClr val="FF0000"/>
                </a:solidFill>
              </a:rPr>
              <a:t>מצב בטחוני</a:t>
            </a:r>
            <a:r>
              <a:rPr lang="he-IL" dirty="0"/>
              <a:t> מסוכן.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זה אומר שיש אנשים שרוצים לפגוע בכל מי שגר בישראל.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למישהו כזה שרוצה לפגוע בכוונה באנשים אחרים קוראים מחבל.  </a:t>
            </a:r>
            <a:endParaRPr lang="en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BA308ADF-EEFE-4020-ACC6-A1D9C067D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753" y="3672706"/>
            <a:ext cx="1098606" cy="847768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85F59EC1-60A2-444C-A1FB-088AA697CB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634" y="3523938"/>
            <a:ext cx="1151633" cy="885871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EBADB3EE-1CDC-4468-9F13-2E09CD345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6450" y="3672706"/>
            <a:ext cx="959546" cy="925398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F567ACE1-5131-432D-821E-28C6777D7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260" y="1778665"/>
            <a:ext cx="1133533" cy="796966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94F43CCA-6BD7-485B-8993-C00FE2A72E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5791" y="154958"/>
            <a:ext cx="927897" cy="796967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B47E95B7-4723-485C-A991-E3C540AB58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3171" y="1775159"/>
            <a:ext cx="924594" cy="796966"/>
          </a:xfrm>
          <a:prstGeom prst="rect">
            <a:avLst/>
          </a:prstGeom>
        </p:spPr>
      </p:pic>
      <p:pic>
        <p:nvPicPr>
          <p:cNvPr id="2" name="תמונה 1">
            <a:extLst>
              <a:ext uri="{FF2B5EF4-FFF2-40B4-BE49-F238E27FC236}">
                <a16:creationId xmlns:a16="http://schemas.microsoft.com/office/drawing/2014/main" id="{E51CCE16-1B0D-E182-B13F-177AFC6BB6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9638" y="3801138"/>
            <a:ext cx="1133533" cy="796966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AB610138-8A0A-AF59-7CC4-F832D1AD90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22133" y="192604"/>
            <a:ext cx="1139127" cy="787896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09EC9C97-FA10-DC70-25FF-7A993657AD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50980" y="188069"/>
            <a:ext cx="1191313" cy="796966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215D8ABE-4296-FE30-79AC-03592A5A00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94195" y="1478022"/>
            <a:ext cx="472113" cy="109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267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D4E4DF7-72C2-4C3F-AF7F-530863F8D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925" y="1288725"/>
            <a:ext cx="10889512" cy="5643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/>
              <a:t>בחלק מהמקומות בארץ אפילו </a:t>
            </a:r>
            <a:r>
              <a:rPr lang="he-IL" dirty="0" err="1"/>
              <a:t>היתה</a:t>
            </a:r>
            <a:r>
              <a:rPr lang="he-IL" dirty="0"/>
              <a:t> אזעקה ונפלו טילים.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הרבה אנשים מקשיבים לחדשות עכשיו.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אנחנו שומעים בחדשות כל מיני דברים. חלק מהם מפחידים.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זה ממש בסדר לפחד!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9" name="תמונה 8">
            <a:extLst>
              <a:ext uri="{FF2B5EF4-FFF2-40B4-BE49-F238E27FC236}">
                <a16:creationId xmlns:a16="http://schemas.microsoft.com/office/drawing/2014/main" id="{54383F34-DAFB-3D3A-9F21-6D3C3A56A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329447" y="865522"/>
            <a:ext cx="659106" cy="346833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A005708E-0417-DC30-0991-F54899FB8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9180" y="251346"/>
            <a:ext cx="435784" cy="1037379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B19252C8-143D-C446-1B75-01501EDEF3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681" y="468507"/>
            <a:ext cx="645773" cy="794030"/>
          </a:xfrm>
          <a:prstGeom prst="rect">
            <a:avLst/>
          </a:prstGeom>
        </p:spPr>
      </p:pic>
      <p:pic>
        <p:nvPicPr>
          <p:cNvPr id="2" name="תמונה 1">
            <a:extLst>
              <a:ext uri="{FF2B5EF4-FFF2-40B4-BE49-F238E27FC236}">
                <a16:creationId xmlns:a16="http://schemas.microsoft.com/office/drawing/2014/main" id="{A2D53C4E-915B-A90E-1420-C8C09D23C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0591" y="1778665"/>
            <a:ext cx="809829" cy="569376"/>
          </a:xfrm>
          <a:prstGeom prst="rect">
            <a:avLst/>
          </a:prstGeom>
        </p:spPr>
      </p:pic>
      <p:pic>
        <p:nvPicPr>
          <p:cNvPr id="4" name="תמונה 3">
            <a:extLst>
              <a:ext uri="{FF2B5EF4-FFF2-40B4-BE49-F238E27FC236}">
                <a16:creationId xmlns:a16="http://schemas.microsoft.com/office/drawing/2014/main" id="{7DC0CFD1-B645-E2E1-37C9-2445820B3B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6435" y="1778665"/>
            <a:ext cx="823194" cy="569376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7721D69B-D375-A265-E11E-666FB518A5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91554" y="1783209"/>
            <a:ext cx="507112" cy="564832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137B0F4C-FE3F-379C-3C4A-EF79DA01A7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21949" y="2820588"/>
            <a:ext cx="507112" cy="564832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F7BC28AA-DB03-D53A-CABA-FE8F09C194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29447" y="2568539"/>
            <a:ext cx="954945" cy="816881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58CA26F0-9099-E7AC-DAFD-D415A1FE5B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1554" y="3984661"/>
            <a:ext cx="954945" cy="816881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ED96A9F8-05A1-86B9-C7C2-9C0C44FBD4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29645" y="4130528"/>
            <a:ext cx="822367" cy="75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443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CC949B5-E823-42A0-A86A-CC3F261B89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978198"/>
            <a:ext cx="10985205" cy="576229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הצבא והמשטרה שלנו נלחמים ושומרים עלינו מפני הטילים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 ומפני מי שרוצה לפגוע בנו.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גם בבית- אמא ואבא שומרים עליי.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אמא ואבא מקשיבים לחדשות ואומרים לנו מה צריך לעשות כדי שנהיה מוגנים. </a:t>
            </a:r>
            <a:endParaRPr lang="en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886F0E29-66DF-A579-D658-ED08F37EE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1163" y="317703"/>
            <a:ext cx="1455606" cy="1104665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BDF55452-58FE-B2A1-4310-7ADE32B5B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8841" y="1977230"/>
            <a:ext cx="670125" cy="577623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7580F9AF-1373-C40E-04FE-F93B61CA4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132678" y="904127"/>
            <a:ext cx="1117424" cy="588008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B5689430-F6CD-F53E-EF35-C1C96B9DBA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711335"/>
            <a:ext cx="1045922" cy="780800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85B370B9-9CC6-8D9E-1245-A741D09096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6769" y="3576379"/>
            <a:ext cx="670125" cy="565929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CA4B57E9-0ECE-232C-AF0C-11B5D12895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18841" y="3441954"/>
            <a:ext cx="762442" cy="700354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BB3917B5-7BED-DC4B-8FA1-B8C03BCDD2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215" y="3361508"/>
            <a:ext cx="1045922" cy="780800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3187D277-E537-3229-CBCD-8FEE9A2D4A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91359" y="4971091"/>
            <a:ext cx="762442" cy="700354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469252D8-1872-8058-B54D-49B7979AF0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86735" y="5102069"/>
            <a:ext cx="823194" cy="569376"/>
          </a:xfrm>
          <a:prstGeom prst="rect">
            <a:avLst/>
          </a:prstGeom>
        </p:spPr>
      </p:pic>
      <p:pic>
        <p:nvPicPr>
          <p:cNvPr id="14" name="תמונה 13">
            <a:extLst>
              <a:ext uri="{FF2B5EF4-FFF2-40B4-BE49-F238E27FC236}">
                <a16:creationId xmlns:a16="http://schemas.microsoft.com/office/drawing/2014/main" id="{A03E0E0B-C6A2-CB1D-D3CA-DAE76ACBA5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81854" y="5106613"/>
            <a:ext cx="507112" cy="564832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64A9978A-2681-9759-F81A-795CCEE450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60096" y="4442737"/>
            <a:ext cx="1445209" cy="1220292"/>
          </a:xfrm>
          <a:prstGeom prst="rect">
            <a:avLst/>
          </a:prstGeom>
        </p:spPr>
      </p:pic>
      <p:pic>
        <p:nvPicPr>
          <p:cNvPr id="20" name="תמונה 19">
            <a:extLst>
              <a:ext uri="{FF2B5EF4-FFF2-40B4-BE49-F238E27FC236}">
                <a16:creationId xmlns:a16="http://schemas.microsoft.com/office/drawing/2014/main" id="{4E8F69A6-10C2-96EE-5129-0F12434A69A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96041" y="4767633"/>
            <a:ext cx="965249" cy="8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731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6DC55F0-B1FA-4A12-B9A1-F0803CA47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endParaRPr lang="en-IL" dirty="0"/>
          </a:p>
        </p:txBody>
      </p:sp>
      <p:sp>
        <p:nvSpPr>
          <p:cNvPr id="2" name="מציין מיקום תוכן 2">
            <a:extLst>
              <a:ext uri="{FF2B5EF4-FFF2-40B4-BE49-F238E27FC236}">
                <a16:creationId xmlns:a16="http://schemas.microsoft.com/office/drawing/2014/main" id="{A40E599F-3E21-33ED-FEE2-F7A06102CE23}"/>
              </a:ext>
            </a:extLst>
          </p:cNvPr>
          <p:cNvSpPr txBox="1">
            <a:spLocks/>
          </p:cNvSpPr>
          <p:nvPr/>
        </p:nvSpPr>
        <p:spPr>
          <a:xfrm>
            <a:off x="838199" y="978198"/>
            <a:ext cx="10985205" cy="576229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עכשיו הצבא והמשטרה אמרו שצריך להיות בבית.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   אי אפשר לצאת לטיול.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   אי אפשר לנסוע במכונית.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   אי אפשר ללכת לבית הספר.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זה חשוב בשביל לשמור עלינו</a:t>
            </a:r>
            <a:endParaRPr lang="en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31BBEB70-D61E-9A3C-786C-C121A8D29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8315" y="469229"/>
            <a:ext cx="1341325" cy="1017937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7695F30D-21EC-8B36-C1C3-FB98C6B3C0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4551" y="755153"/>
            <a:ext cx="976886" cy="815987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A9923912-412F-BC51-9778-805424E66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1481" y="681037"/>
            <a:ext cx="1066855" cy="889046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E4FE652D-B625-781C-5A97-A67915FCB7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98942" y="2475453"/>
            <a:ext cx="559264" cy="493468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9404D9C9-6962-C921-6E78-730C641452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98942" y="3507826"/>
            <a:ext cx="559264" cy="493468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76710E41-0AD3-8417-9DA1-4F0197C1E3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772" y="4540199"/>
            <a:ext cx="559264" cy="493468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9AA7F9D5-9B1D-C710-DF6B-190623C7FF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8808" y="2319008"/>
            <a:ext cx="964186" cy="806358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E4DD390A-9894-3E6F-F557-65FA36F982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2694" y="3379851"/>
            <a:ext cx="790931" cy="649693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084D3B42-C5AA-52C4-7A78-6DCF0EF9F7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0701" y="4252589"/>
            <a:ext cx="877458" cy="766158"/>
          </a:xfrm>
          <a:prstGeom prst="rect">
            <a:avLst/>
          </a:prstGeom>
        </p:spPr>
      </p:pic>
      <p:pic>
        <p:nvPicPr>
          <p:cNvPr id="19" name="תמונה 18">
            <a:extLst>
              <a:ext uri="{FF2B5EF4-FFF2-40B4-BE49-F238E27FC236}">
                <a16:creationId xmlns:a16="http://schemas.microsoft.com/office/drawing/2014/main" id="{93DB99FF-7C13-A38E-18B4-1AF5D8902E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49640" y="5392671"/>
            <a:ext cx="964186" cy="683438"/>
          </a:xfrm>
          <a:prstGeom prst="rect">
            <a:avLst/>
          </a:prstGeom>
        </p:spPr>
      </p:pic>
      <p:pic>
        <p:nvPicPr>
          <p:cNvPr id="20" name="תמונה 19">
            <a:extLst>
              <a:ext uri="{FF2B5EF4-FFF2-40B4-BE49-F238E27FC236}">
                <a16:creationId xmlns:a16="http://schemas.microsoft.com/office/drawing/2014/main" id="{A74E51CC-8C8B-FD28-A7AF-8B604D006E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90384" y="5282553"/>
            <a:ext cx="964186" cy="89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279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6DC55F0-B1FA-4A12-B9A1-F0803CA47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endParaRPr lang="en-IL" dirty="0"/>
          </a:p>
        </p:txBody>
      </p:sp>
      <p:sp>
        <p:nvSpPr>
          <p:cNvPr id="2" name="מציין מיקום תוכן 2">
            <a:extLst>
              <a:ext uri="{FF2B5EF4-FFF2-40B4-BE49-F238E27FC236}">
                <a16:creationId xmlns:a16="http://schemas.microsoft.com/office/drawing/2014/main" id="{A40E599F-3E21-33ED-FEE2-F7A06102CE23}"/>
              </a:ext>
            </a:extLst>
          </p:cNvPr>
          <p:cNvSpPr txBox="1">
            <a:spLocks/>
          </p:cNvSpPr>
          <p:nvPr/>
        </p:nvSpPr>
        <p:spPr>
          <a:xfrm>
            <a:off x="838199" y="978198"/>
            <a:ext cx="10985205" cy="576229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חשוב מאוד שנקשיב לאמא ולאבא עכשיו!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אנחנו נישאר בבית ונשמור על עצמינו.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אם תהיה אזעקה- אנחנו נלך למרחב המוגן ונחכה שם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e-IL" dirty="0"/>
              <a:t>עד שאמא ואבא יגידו שאפשר לצאת. </a:t>
            </a:r>
            <a:endParaRPr lang="en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  <a:p>
            <a:pPr marL="0" indent="0">
              <a:buFont typeface="Arial" panose="020B0604020202020204" pitchFamily="34" charset="0"/>
              <a:buNone/>
            </a:pPr>
            <a:endParaRPr lang="he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D5B0EE9-B2F5-28CD-5F2B-F02B86DA7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8890" y="920378"/>
            <a:ext cx="964186" cy="683438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F6636584-3B77-B232-1ED1-601B780EE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680" y="844159"/>
            <a:ext cx="762442" cy="700354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5F7AF749-C735-7DF1-40BB-711742D1F1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2950" y="979681"/>
            <a:ext cx="507112" cy="564832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05877DEC-FC1A-F293-C8C6-7E75F07EAE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6506" y="2287638"/>
            <a:ext cx="891424" cy="742853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45434A69-7D23-EB3B-C3B4-FDEA531582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9936" y="2211859"/>
            <a:ext cx="964186" cy="894410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69BF1E2C-970B-B700-4A15-ECF1EE42CD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37930" y="2451243"/>
            <a:ext cx="627720" cy="579248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E5A41A40-F164-B1FB-A1D4-5C48901C19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3682" y="3429000"/>
            <a:ext cx="640138" cy="630637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9B0241CB-822E-E495-A218-A51B81511B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00062" y="3429000"/>
            <a:ext cx="512887" cy="630636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0AF81A59-4833-B35A-E10E-CF59734F9C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16582" y="3553586"/>
            <a:ext cx="509942" cy="502551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E5CB8802-5D15-E66A-0678-7143E74CFB5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34336" y="3553586"/>
            <a:ext cx="517275" cy="506050"/>
          </a:xfrm>
          <a:prstGeom prst="rect">
            <a:avLst/>
          </a:prstGeom>
        </p:spPr>
      </p:pic>
      <p:pic>
        <p:nvPicPr>
          <p:cNvPr id="14" name="תמונה 13">
            <a:extLst>
              <a:ext uri="{FF2B5EF4-FFF2-40B4-BE49-F238E27FC236}">
                <a16:creationId xmlns:a16="http://schemas.microsoft.com/office/drawing/2014/main" id="{5678CBCD-5956-DD13-68BB-C6BA16B8CA4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59936" y="4483613"/>
            <a:ext cx="662915" cy="671445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717EBAAF-1C96-8D69-0864-C5AB02A4F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0522" y="4539051"/>
            <a:ext cx="630600" cy="579248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2D808ADF-4751-7EB2-8D76-84C3F09286D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48852" y="4512786"/>
            <a:ext cx="685669" cy="64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699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101756A-CA90-4D4D-9479-5960048CD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5423"/>
            <a:ext cx="10942674" cy="5581540"/>
          </a:xfrm>
        </p:spPr>
        <p:txBody>
          <a:bodyPr/>
          <a:lstStyle/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הרבה אנשים מפחדים במצב בטחוני מסוכן.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יש אנשים שמרגישים עצובים, מבולבלים או כועסים.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זה ממש בסדר להרגיש את כל הדברים האלו! </a:t>
            </a:r>
            <a:endParaRPr lang="en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01422C18-1B3D-427E-A83C-566F638C2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2675" y="790726"/>
            <a:ext cx="1129981" cy="949739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2F2F12D6-716C-4624-BAD7-65DF68AD6E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6054" y="790726"/>
            <a:ext cx="981422" cy="780800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76A7014F-E361-48DD-B871-FF43049D0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3688" y="767873"/>
            <a:ext cx="962288" cy="826505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6923A2A2-EF29-CC80-7616-D41046DB0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3071" y="2497360"/>
            <a:ext cx="699604" cy="677355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6EFBD353-E77C-F1C3-93C7-0D88AACC3A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0255" y="2298190"/>
            <a:ext cx="974775" cy="917622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602F2631-573C-8B26-0A6E-0B7BE9FB45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335" y="2482981"/>
            <a:ext cx="633483" cy="691734"/>
          </a:xfrm>
          <a:prstGeom prst="rect">
            <a:avLst/>
          </a:prstGeom>
        </p:spPr>
      </p:pic>
      <p:grpSp>
        <p:nvGrpSpPr>
          <p:cNvPr id="19" name="קבוצה 18">
            <a:extLst>
              <a:ext uri="{FF2B5EF4-FFF2-40B4-BE49-F238E27FC236}">
                <a16:creationId xmlns:a16="http://schemas.microsoft.com/office/drawing/2014/main" id="{D05C598B-E3CC-1B6A-C52F-D1B12DB09AD9}"/>
              </a:ext>
            </a:extLst>
          </p:cNvPr>
          <p:cNvGrpSpPr/>
          <p:nvPr/>
        </p:nvGrpSpPr>
        <p:grpSpPr>
          <a:xfrm>
            <a:off x="1763912" y="3913365"/>
            <a:ext cx="2449993" cy="2145136"/>
            <a:chOff x="2006008" y="4220919"/>
            <a:chExt cx="2449993" cy="2145136"/>
          </a:xfrm>
        </p:grpSpPr>
        <p:pic>
          <p:nvPicPr>
            <p:cNvPr id="14" name="תמונה 13">
              <a:extLst>
                <a:ext uri="{FF2B5EF4-FFF2-40B4-BE49-F238E27FC236}">
                  <a16:creationId xmlns:a16="http://schemas.microsoft.com/office/drawing/2014/main" id="{678012FB-5B07-C34D-E53F-94B7BB3317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31005" y="4343748"/>
              <a:ext cx="1129981" cy="949739"/>
            </a:xfrm>
            <a:prstGeom prst="rect">
              <a:avLst/>
            </a:prstGeom>
          </p:spPr>
        </p:pic>
        <p:pic>
          <p:nvPicPr>
            <p:cNvPr id="15" name="תמונה 14">
              <a:extLst>
                <a:ext uri="{FF2B5EF4-FFF2-40B4-BE49-F238E27FC236}">
                  <a16:creationId xmlns:a16="http://schemas.microsoft.com/office/drawing/2014/main" id="{BBAE315B-2B42-D3A9-F19D-A5CF51506A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46194" y="5585222"/>
              <a:ext cx="699604" cy="677355"/>
            </a:xfrm>
            <a:prstGeom prst="rect">
              <a:avLst/>
            </a:prstGeom>
          </p:spPr>
        </p:pic>
        <p:pic>
          <p:nvPicPr>
            <p:cNvPr id="16" name="תמונה 15">
              <a:extLst>
                <a:ext uri="{FF2B5EF4-FFF2-40B4-BE49-F238E27FC236}">
                  <a16:creationId xmlns:a16="http://schemas.microsoft.com/office/drawing/2014/main" id="{8BF0290A-EAC2-E0E7-F068-42079922ED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93378" y="5386052"/>
              <a:ext cx="974775" cy="917622"/>
            </a:xfrm>
            <a:prstGeom prst="rect">
              <a:avLst/>
            </a:prstGeom>
          </p:spPr>
        </p:pic>
        <p:pic>
          <p:nvPicPr>
            <p:cNvPr id="17" name="תמונה 16">
              <a:extLst>
                <a:ext uri="{FF2B5EF4-FFF2-40B4-BE49-F238E27FC236}">
                  <a16:creationId xmlns:a16="http://schemas.microsoft.com/office/drawing/2014/main" id="{0D9478BB-2B2D-342C-2813-BC4D4E916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264023" y="4399539"/>
              <a:ext cx="633483" cy="691734"/>
            </a:xfrm>
            <a:prstGeom prst="rect">
              <a:avLst/>
            </a:prstGeom>
          </p:spPr>
        </p:pic>
        <p:sp>
          <p:nvSpPr>
            <p:cNvPr id="18" name="מלבן 17">
              <a:extLst>
                <a:ext uri="{FF2B5EF4-FFF2-40B4-BE49-F238E27FC236}">
                  <a16:creationId xmlns:a16="http://schemas.microsoft.com/office/drawing/2014/main" id="{BA248494-6526-9DC1-8AA3-F7B2E69DCDEF}"/>
                </a:ext>
              </a:extLst>
            </p:cNvPr>
            <p:cNvSpPr/>
            <p:nvPr/>
          </p:nvSpPr>
          <p:spPr>
            <a:xfrm>
              <a:off x="2006008" y="4220919"/>
              <a:ext cx="2449993" cy="2145136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L"/>
            </a:p>
          </p:txBody>
        </p:sp>
      </p:grpSp>
      <p:pic>
        <p:nvPicPr>
          <p:cNvPr id="8" name="תמונה 7">
            <a:extLst>
              <a:ext uri="{FF2B5EF4-FFF2-40B4-BE49-F238E27FC236}">
                <a16:creationId xmlns:a16="http://schemas.microsoft.com/office/drawing/2014/main" id="{7D01BD8F-01E2-40F2-96DB-3714BD51C3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74051" y="4660615"/>
            <a:ext cx="946198" cy="80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6EF0624-7719-4DB3-86F4-C2635D643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57" y="1265279"/>
            <a:ext cx="11791506" cy="5592172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אם אני מפחד, כועס או מבולבל, אני יכול להגיד לאמא ולאבא: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אמא ואבא יכולים לעזור לי ולהציע לי אפשרויות להירגע.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AEEBD882-1976-42C1-828F-8087A2B88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7277" y="926309"/>
            <a:ext cx="538356" cy="452483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FA243B4F-6C70-43F6-BD37-11E5816C0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7821" y="5106169"/>
            <a:ext cx="1007782" cy="815250"/>
          </a:xfrm>
          <a:prstGeom prst="rect">
            <a:avLst/>
          </a:prstGeom>
        </p:spPr>
      </p:pic>
      <p:pic>
        <p:nvPicPr>
          <p:cNvPr id="4" name="תמונה 3">
            <a:extLst>
              <a:ext uri="{FF2B5EF4-FFF2-40B4-BE49-F238E27FC236}">
                <a16:creationId xmlns:a16="http://schemas.microsoft.com/office/drawing/2014/main" id="{A3C382E0-5ECC-4D31-9DB6-95FFFA4B2B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8122" y="524169"/>
            <a:ext cx="959792" cy="804281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F697EE4B-2E19-4836-9B43-F76AFD557F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889" y="5106169"/>
            <a:ext cx="1007782" cy="775217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5B25F351-6381-41A6-BFAC-E03C11C3DD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9843" y="5131229"/>
            <a:ext cx="959792" cy="765130"/>
          </a:xfrm>
          <a:prstGeom prst="rect">
            <a:avLst/>
          </a:prstGeom>
        </p:spPr>
      </p:pic>
      <p:grpSp>
        <p:nvGrpSpPr>
          <p:cNvPr id="2" name="קבוצה 1">
            <a:extLst>
              <a:ext uri="{FF2B5EF4-FFF2-40B4-BE49-F238E27FC236}">
                <a16:creationId xmlns:a16="http://schemas.microsoft.com/office/drawing/2014/main" id="{6256130A-932D-A0D9-FA7B-1E82602CF8B6}"/>
              </a:ext>
            </a:extLst>
          </p:cNvPr>
          <p:cNvGrpSpPr/>
          <p:nvPr/>
        </p:nvGrpSpPr>
        <p:grpSpPr>
          <a:xfrm>
            <a:off x="5621038" y="1846551"/>
            <a:ext cx="2793004" cy="2551115"/>
            <a:chOff x="2006008" y="4220919"/>
            <a:chExt cx="2449993" cy="2145136"/>
          </a:xfrm>
        </p:grpSpPr>
        <p:pic>
          <p:nvPicPr>
            <p:cNvPr id="6" name="תמונה 5">
              <a:extLst>
                <a:ext uri="{FF2B5EF4-FFF2-40B4-BE49-F238E27FC236}">
                  <a16:creationId xmlns:a16="http://schemas.microsoft.com/office/drawing/2014/main" id="{F410264B-8836-F5A3-8F5E-C3C8A89F7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31005" y="4343748"/>
              <a:ext cx="1129981" cy="949739"/>
            </a:xfrm>
            <a:prstGeom prst="rect">
              <a:avLst/>
            </a:prstGeom>
          </p:spPr>
        </p:pic>
        <p:pic>
          <p:nvPicPr>
            <p:cNvPr id="10" name="תמונה 9">
              <a:extLst>
                <a:ext uri="{FF2B5EF4-FFF2-40B4-BE49-F238E27FC236}">
                  <a16:creationId xmlns:a16="http://schemas.microsoft.com/office/drawing/2014/main" id="{EF6AA057-42E7-A090-6D40-E2199B6C5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446194" y="5585222"/>
              <a:ext cx="699604" cy="677355"/>
            </a:xfrm>
            <a:prstGeom prst="rect">
              <a:avLst/>
            </a:prstGeom>
          </p:spPr>
        </p:pic>
        <p:pic>
          <p:nvPicPr>
            <p:cNvPr id="13" name="תמונה 12">
              <a:extLst>
                <a:ext uri="{FF2B5EF4-FFF2-40B4-BE49-F238E27FC236}">
                  <a16:creationId xmlns:a16="http://schemas.microsoft.com/office/drawing/2014/main" id="{9571B548-CBCB-B8D9-AF45-AF9BE1C0E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093378" y="5386052"/>
              <a:ext cx="974775" cy="917622"/>
            </a:xfrm>
            <a:prstGeom prst="rect">
              <a:avLst/>
            </a:prstGeom>
          </p:spPr>
        </p:pic>
        <p:pic>
          <p:nvPicPr>
            <p:cNvPr id="14" name="תמונה 13">
              <a:extLst>
                <a:ext uri="{FF2B5EF4-FFF2-40B4-BE49-F238E27FC236}">
                  <a16:creationId xmlns:a16="http://schemas.microsoft.com/office/drawing/2014/main" id="{5EEE3A90-5BC8-9CC6-8694-8B1B428CE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264023" y="4399539"/>
              <a:ext cx="633483" cy="691734"/>
            </a:xfrm>
            <a:prstGeom prst="rect">
              <a:avLst/>
            </a:prstGeom>
          </p:spPr>
        </p:pic>
        <p:sp>
          <p:nvSpPr>
            <p:cNvPr id="15" name="מלבן 14">
              <a:extLst>
                <a:ext uri="{FF2B5EF4-FFF2-40B4-BE49-F238E27FC236}">
                  <a16:creationId xmlns:a16="http://schemas.microsoft.com/office/drawing/2014/main" id="{56F8BFF3-9243-E7A8-7D05-F1A7B13054D1}"/>
                </a:ext>
              </a:extLst>
            </p:cNvPr>
            <p:cNvSpPr/>
            <p:nvPr/>
          </p:nvSpPr>
          <p:spPr>
            <a:xfrm>
              <a:off x="2006008" y="4220919"/>
              <a:ext cx="2449993" cy="2145136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L"/>
            </a:p>
          </p:txBody>
        </p:sp>
      </p:grpSp>
      <p:pic>
        <p:nvPicPr>
          <p:cNvPr id="16" name="תמונה 15">
            <a:extLst>
              <a:ext uri="{FF2B5EF4-FFF2-40B4-BE49-F238E27FC236}">
                <a16:creationId xmlns:a16="http://schemas.microsoft.com/office/drawing/2014/main" id="{6F2BB357-6CCA-15BB-882C-9BB7A78571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98624" y="686178"/>
            <a:ext cx="685669" cy="642272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F6FAB52D-001B-1869-8A6B-862F6CC78C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38723" y="868616"/>
            <a:ext cx="398864" cy="454357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B95DED0B-7FEA-34C4-D69F-EFB067E03E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3993" y="778251"/>
            <a:ext cx="554686" cy="54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91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53A8D229-75AF-A0BD-D4C5-4B37FB023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7936" y="731736"/>
            <a:ext cx="10760242" cy="5753451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וגם אני יכול לעזור!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  אני יכול להקשיב לאמא ואבא ולבצע את ההוראות שלהם.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  אני יכול להמשיך לפעול לפי סדר היום הרגיל שלי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  ולעשות את כל הדברים שאני רגיל לעשות.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  אני יכול להגיד לאמא ואבא שמותר לפחד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  ואולי להציע גם להם חיבוק מרגיע. </a:t>
            </a:r>
          </a:p>
          <a:p>
            <a:pPr marL="0" indent="0">
              <a:buNone/>
            </a:pPr>
            <a:endParaRPr lang="en-IL" dirty="0"/>
          </a:p>
        </p:txBody>
      </p:sp>
      <p:pic>
        <p:nvPicPr>
          <p:cNvPr id="2" name="תמונה 1">
            <a:extLst>
              <a:ext uri="{FF2B5EF4-FFF2-40B4-BE49-F238E27FC236}">
                <a16:creationId xmlns:a16="http://schemas.microsoft.com/office/drawing/2014/main" id="{689EC849-3425-5CD6-CD28-E4D3025FB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7281" y="2434975"/>
            <a:ext cx="914835" cy="874521"/>
          </a:xfrm>
          <a:prstGeom prst="rect">
            <a:avLst/>
          </a:prstGeom>
        </p:spPr>
      </p:pic>
      <p:pic>
        <p:nvPicPr>
          <p:cNvPr id="4" name="תמונה 3">
            <a:extLst>
              <a:ext uri="{FF2B5EF4-FFF2-40B4-BE49-F238E27FC236}">
                <a16:creationId xmlns:a16="http://schemas.microsoft.com/office/drawing/2014/main" id="{DB4A9C17-8C56-96DE-3244-7378C5BCD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951" y="3456027"/>
            <a:ext cx="1214279" cy="994435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47432C7D-B2ED-9374-11F4-39ECD464E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4548" y="163612"/>
            <a:ext cx="675576" cy="636600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3A486250-0711-1629-942A-E51FE927B5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28900" y="87987"/>
            <a:ext cx="758752" cy="712225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97409A76-2173-C601-47BE-FFDB658193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1628" y="1691384"/>
            <a:ext cx="561210" cy="476464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5656C57D-53DC-D4FA-9DE5-ACC96C943F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1628" y="2811294"/>
            <a:ext cx="561210" cy="476464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E232443B-3EFC-9679-B438-FA6450AE86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1628" y="3839486"/>
            <a:ext cx="561210" cy="476464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14BB0E5E-A56F-8F98-F30D-1275E64084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1628" y="4826531"/>
            <a:ext cx="561210" cy="476464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34FAA66B-BC7B-59C1-B1E4-676225BC8E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1628" y="5845204"/>
            <a:ext cx="561210" cy="476464"/>
          </a:xfrm>
          <a:prstGeom prst="rect">
            <a:avLst/>
          </a:prstGeom>
        </p:spPr>
      </p:pic>
      <p:pic>
        <p:nvPicPr>
          <p:cNvPr id="14" name="תמונה 13">
            <a:extLst>
              <a:ext uri="{FF2B5EF4-FFF2-40B4-BE49-F238E27FC236}">
                <a16:creationId xmlns:a16="http://schemas.microsoft.com/office/drawing/2014/main" id="{EA7DA721-C5BF-7D2D-2763-692EF1AEFB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43448" y="1126575"/>
            <a:ext cx="762442" cy="700354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8ED6C81A-FD90-A4B4-B335-61F74BB93F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8982" y="1262097"/>
            <a:ext cx="507112" cy="564832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C49080F2-A0DB-D043-98C3-AF3984640F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60072" y="560077"/>
            <a:ext cx="1339940" cy="1266852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B79C2257-5637-2034-12BE-2B4AE1C2DE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79946" y="4568508"/>
            <a:ext cx="1006201" cy="845703"/>
          </a:xfrm>
          <a:prstGeom prst="rect">
            <a:avLst/>
          </a:prstGeom>
        </p:spPr>
      </p:pic>
      <p:pic>
        <p:nvPicPr>
          <p:cNvPr id="19" name="תמונה 18">
            <a:extLst>
              <a:ext uri="{FF2B5EF4-FFF2-40B4-BE49-F238E27FC236}">
                <a16:creationId xmlns:a16="http://schemas.microsoft.com/office/drawing/2014/main" id="{607AC2B5-5C1C-13EF-CF12-737EAF8452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8625" y="4843276"/>
            <a:ext cx="487096" cy="413542"/>
          </a:xfrm>
          <a:prstGeom prst="rect">
            <a:avLst/>
          </a:prstGeom>
        </p:spPr>
      </p:pic>
      <p:pic>
        <p:nvPicPr>
          <p:cNvPr id="21" name="תמונה 20">
            <a:extLst>
              <a:ext uri="{FF2B5EF4-FFF2-40B4-BE49-F238E27FC236}">
                <a16:creationId xmlns:a16="http://schemas.microsoft.com/office/drawing/2014/main" id="{A32FA2B5-8914-0A95-4412-3E20EDA6063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35721" y="5428477"/>
            <a:ext cx="848606" cy="1017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94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6EF0624-7719-4DB3-86F4-C2635D643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04042"/>
            <a:ext cx="10761921" cy="55921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r>
              <a:rPr lang="he-IL" sz="3600" dirty="0"/>
              <a:t>חשוב לזכור: </a:t>
            </a:r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r>
              <a:rPr lang="he-IL" sz="3600" dirty="0"/>
              <a:t>המשטרה, הצבא והמשפחה  שלי שומרים עלי!</a:t>
            </a:r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r>
              <a:rPr lang="he-IL" sz="3600" dirty="0"/>
              <a:t>וגם אני שומר על עצמי! </a:t>
            </a:r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endParaRPr lang="he-IL" sz="3600" dirty="0"/>
          </a:p>
          <a:p>
            <a:pPr marL="0" indent="0">
              <a:buNone/>
            </a:pPr>
            <a:r>
              <a:rPr lang="he-IL" sz="3600" dirty="0"/>
              <a:t>אם אקשיב להוראות- </a:t>
            </a:r>
            <a:r>
              <a:rPr lang="he-IL" sz="3600" dirty="0" err="1"/>
              <a:t>הכל</a:t>
            </a:r>
            <a:r>
              <a:rPr lang="he-IL" sz="3600" dirty="0"/>
              <a:t> יהיה בסדר!</a:t>
            </a:r>
            <a:endParaRPr lang="en-IL" sz="3600" dirty="0"/>
          </a:p>
        </p:txBody>
      </p:sp>
      <p:pic>
        <p:nvPicPr>
          <p:cNvPr id="13" name="תמונה 12">
            <a:extLst>
              <a:ext uri="{FF2B5EF4-FFF2-40B4-BE49-F238E27FC236}">
                <a16:creationId xmlns:a16="http://schemas.microsoft.com/office/drawing/2014/main" id="{8A734233-66EB-43FA-87B3-1E11AFE86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4403" y="79862"/>
            <a:ext cx="1472739" cy="1217584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AD2C8492-D682-47C4-A371-C2804674FD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4799" y="1911161"/>
            <a:ext cx="1146748" cy="838764"/>
          </a:xfrm>
          <a:prstGeom prst="rect">
            <a:avLst/>
          </a:prstGeom>
        </p:spPr>
      </p:pic>
      <p:pic>
        <p:nvPicPr>
          <p:cNvPr id="16" name="תמונה 15">
            <a:extLst>
              <a:ext uri="{FF2B5EF4-FFF2-40B4-BE49-F238E27FC236}">
                <a16:creationId xmlns:a16="http://schemas.microsoft.com/office/drawing/2014/main" id="{A2427D4B-6225-4719-A8B0-62C06DB372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9153" y="1886472"/>
            <a:ext cx="1135632" cy="847770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FAE0E633-7E4C-4419-8433-F811311CDA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3620" y="4229043"/>
            <a:ext cx="2011751" cy="2091351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BDCA7C90-3E3E-4B29-BD0B-E3CA9BCDB6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4039" y="1760482"/>
            <a:ext cx="1162040" cy="973760"/>
          </a:xfrm>
          <a:prstGeom prst="rect">
            <a:avLst/>
          </a:prstGeom>
        </p:spPr>
      </p:pic>
      <p:pic>
        <p:nvPicPr>
          <p:cNvPr id="2" name="תמונה 1">
            <a:extLst>
              <a:ext uri="{FF2B5EF4-FFF2-40B4-BE49-F238E27FC236}">
                <a16:creationId xmlns:a16="http://schemas.microsoft.com/office/drawing/2014/main" id="{8ED3C2A2-2AB1-0DFC-3D66-36C674446C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4925" y="1798775"/>
            <a:ext cx="1201301" cy="935467"/>
          </a:xfrm>
          <a:prstGeom prst="rect">
            <a:avLst/>
          </a:prstGeom>
        </p:spPr>
      </p:pic>
      <p:pic>
        <p:nvPicPr>
          <p:cNvPr id="4" name="תמונה 3">
            <a:extLst>
              <a:ext uri="{FF2B5EF4-FFF2-40B4-BE49-F238E27FC236}">
                <a16:creationId xmlns:a16="http://schemas.microsoft.com/office/drawing/2014/main" id="{D014BC83-8B64-BC23-8760-01F8D5E967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3404" y="3304732"/>
            <a:ext cx="758752" cy="712225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7A40904D-59DD-3126-6E12-6DBCDB1134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23255" y="4592360"/>
            <a:ext cx="623887" cy="847770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E17BFA04-F244-91C1-40D0-507AAB3048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87623" y="4816555"/>
            <a:ext cx="507112" cy="56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2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4AF5F4B-D0BA-4D23-95A5-7EA17170A6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4272" y="747459"/>
            <a:ext cx="9144000" cy="2387600"/>
          </a:xfrm>
        </p:spPr>
        <p:txBody>
          <a:bodyPr/>
          <a:lstStyle/>
          <a:p>
            <a:r>
              <a:rPr lang="he-IL" dirty="0">
                <a:cs typeface="+mn-cs"/>
              </a:rPr>
              <a:t>ירידה למקלט בזמן אזעקה</a:t>
            </a:r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BAE36DF0-1F69-4DFE-4811-58959D2E9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4587" y="3255110"/>
            <a:ext cx="3422826" cy="3372023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36C41128-C732-6B00-441F-6FB5BCFE0B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5683" y="3255110"/>
            <a:ext cx="1675809" cy="20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45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5B588EE-C52A-9C67-13FD-8CD5E55098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8830"/>
            <a:ext cx="11091530" cy="5677233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בימים האחרונים אנחנו שומעים בחדשות שיש במדינת ישראל </a:t>
            </a:r>
            <a:r>
              <a:rPr lang="he-IL" dirty="0">
                <a:solidFill>
                  <a:srgbClr val="FF0000"/>
                </a:solidFill>
              </a:rPr>
              <a:t>מצב חירום</a:t>
            </a:r>
            <a:r>
              <a:rPr lang="he-IL" dirty="0"/>
              <a:t>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בדרום הארץ יש ירי של טילים.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הצבא שלנו נלחם ושומר עלינו מפני הטילים. </a:t>
            </a:r>
            <a:endParaRPr lang="en-IL" dirty="0"/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ECA540FF-A113-B457-48DD-DDBCA0072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965" y="200934"/>
            <a:ext cx="1139127" cy="787896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73264314-D5D5-DAB2-5EE2-9B2C5DC5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412512" y="2285252"/>
            <a:ext cx="1424030" cy="749349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27C32DEB-2E22-34AA-2FC1-2FF2168454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539276"/>
            <a:ext cx="941531" cy="2241303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3A752673-9B16-237D-0F05-EE943B1E1D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377" y="3994473"/>
            <a:ext cx="2470269" cy="187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63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BD859D3-104D-1A74-EA1B-1882A81FA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67" y="223283"/>
            <a:ext cx="10985205" cy="5602805"/>
          </a:xfrm>
        </p:spPr>
        <p:txBody>
          <a:bodyPr/>
          <a:lstStyle/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>
                <a:solidFill>
                  <a:srgbClr val="FF0000"/>
                </a:solidFill>
              </a:rPr>
              <a:t>בזמן חירום </a:t>
            </a:r>
            <a:r>
              <a:rPr lang="he-IL" dirty="0"/>
              <a:t>יכול להיות שנשמע </a:t>
            </a:r>
            <a:r>
              <a:rPr lang="he-IL" dirty="0">
                <a:solidFill>
                  <a:srgbClr val="FF0000"/>
                </a:solidFill>
              </a:rPr>
              <a:t>אזעקה</a:t>
            </a:r>
            <a:r>
              <a:rPr lang="he-IL" dirty="0"/>
              <a:t>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</a:t>
            </a:r>
            <a:r>
              <a:rPr lang="he-IL" dirty="0">
                <a:solidFill>
                  <a:srgbClr val="FF0000"/>
                </a:solidFill>
              </a:rPr>
              <a:t>אזעקה</a:t>
            </a:r>
            <a:r>
              <a:rPr lang="he-IL" dirty="0"/>
              <a:t> היא צליל חזק עולה ויורד שאומר לנו שצריך להיזהר.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האזעקה יכולה להיות מבהילה, אבל היא לא מסוכנת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האזעקה מזהירה אותנו מפני סכנה. </a:t>
            </a:r>
            <a:endParaRPr lang="en-IL" dirty="0"/>
          </a:p>
        </p:txBody>
      </p:sp>
      <p:pic>
        <p:nvPicPr>
          <p:cNvPr id="13" name="תמונה 12">
            <a:extLst>
              <a:ext uri="{FF2B5EF4-FFF2-40B4-BE49-F238E27FC236}">
                <a16:creationId xmlns:a16="http://schemas.microsoft.com/office/drawing/2014/main" id="{6750DE8E-6613-6E2B-1632-BB58BB663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6818" y="86607"/>
            <a:ext cx="1675809" cy="2060542"/>
          </a:xfrm>
          <a:prstGeom prst="rect">
            <a:avLst/>
          </a:prstGeom>
        </p:spPr>
      </p:pic>
      <p:pic>
        <p:nvPicPr>
          <p:cNvPr id="14" name="תמונה 13">
            <a:extLst>
              <a:ext uri="{FF2B5EF4-FFF2-40B4-BE49-F238E27FC236}">
                <a16:creationId xmlns:a16="http://schemas.microsoft.com/office/drawing/2014/main" id="{C1949A04-8CB5-0DFC-42D8-25461F916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0661" y="1738198"/>
            <a:ext cx="871278" cy="1071306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30715807-3BEE-361B-8319-FE0A2417D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998921"/>
            <a:ext cx="755950" cy="717758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AACBF078-8161-FBEE-1CFE-02FB69D055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8726" y="2270417"/>
            <a:ext cx="575328" cy="539087"/>
          </a:xfrm>
          <a:prstGeom prst="rect">
            <a:avLst/>
          </a:prstGeom>
        </p:spPr>
      </p:pic>
      <p:pic>
        <p:nvPicPr>
          <p:cNvPr id="16" name="תמונה 15">
            <a:extLst>
              <a:ext uri="{FF2B5EF4-FFF2-40B4-BE49-F238E27FC236}">
                <a16:creationId xmlns:a16="http://schemas.microsoft.com/office/drawing/2014/main" id="{C65D2892-EAA4-39F8-B385-0B6D374D69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591474">
            <a:off x="7215617" y="2270417"/>
            <a:ext cx="575328" cy="539087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A65BC8B1-249E-4B90-0021-09E827F6E5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9063" y="2091745"/>
            <a:ext cx="859253" cy="717759"/>
          </a:xfrm>
          <a:prstGeom prst="rect">
            <a:avLst/>
          </a:prstGeom>
        </p:spPr>
      </p:pic>
      <p:pic>
        <p:nvPicPr>
          <p:cNvPr id="19" name="תמונה 18">
            <a:extLst>
              <a:ext uri="{FF2B5EF4-FFF2-40B4-BE49-F238E27FC236}">
                <a16:creationId xmlns:a16="http://schemas.microsoft.com/office/drawing/2014/main" id="{7D87CF5A-F431-A37C-FC0A-966DEFFBA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0661" y="3253113"/>
            <a:ext cx="871278" cy="1071306"/>
          </a:xfrm>
          <a:prstGeom prst="rect">
            <a:avLst/>
          </a:prstGeom>
        </p:spPr>
      </p:pic>
      <p:pic>
        <p:nvPicPr>
          <p:cNvPr id="21" name="תמונה 20">
            <a:extLst>
              <a:ext uri="{FF2B5EF4-FFF2-40B4-BE49-F238E27FC236}">
                <a16:creationId xmlns:a16="http://schemas.microsoft.com/office/drawing/2014/main" id="{738AF568-4CB4-7547-B18E-90FD80367A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3416" y="3600036"/>
            <a:ext cx="577184" cy="717759"/>
          </a:xfrm>
          <a:prstGeom prst="rect">
            <a:avLst/>
          </a:prstGeom>
        </p:spPr>
      </p:pic>
      <p:pic>
        <p:nvPicPr>
          <p:cNvPr id="23" name="תמונה 22">
            <a:extLst>
              <a:ext uri="{FF2B5EF4-FFF2-40B4-BE49-F238E27FC236}">
                <a16:creationId xmlns:a16="http://schemas.microsoft.com/office/drawing/2014/main" id="{50849020-5248-C52F-10CF-140D0A9789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7929" y="3429000"/>
            <a:ext cx="994698" cy="895419"/>
          </a:xfrm>
          <a:prstGeom prst="rect">
            <a:avLst/>
          </a:prstGeom>
        </p:spPr>
      </p:pic>
      <p:pic>
        <p:nvPicPr>
          <p:cNvPr id="24" name="תמונה 23">
            <a:extLst>
              <a:ext uri="{FF2B5EF4-FFF2-40B4-BE49-F238E27FC236}">
                <a16:creationId xmlns:a16="http://schemas.microsoft.com/office/drawing/2014/main" id="{CCF56296-8F90-4DE6-ACA6-ADBE4B2158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4509" y="4795960"/>
            <a:ext cx="631974" cy="52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608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A7B63941-E3E9-7382-3EF6-99F2BC198CF0}"/>
              </a:ext>
            </a:extLst>
          </p:cNvPr>
          <p:cNvSpPr txBox="1"/>
          <p:nvPr/>
        </p:nvSpPr>
        <p:spPr>
          <a:xfrm>
            <a:off x="243011" y="766697"/>
            <a:ext cx="11493795" cy="9618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dirty="0"/>
              <a:t>אז מה עושים כששומעים אזעקה?</a:t>
            </a:r>
          </a:p>
          <a:p>
            <a:pPr>
              <a:lnSpc>
                <a:spcPct val="150000"/>
              </a:lnSpc>
            </a:pPr>
            <a:endParaRPr lang="he-IL" sz="32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/>
              <a:t>הולכים מהר </a:t>
            </a:r>
            <a:r>
              <a:rPr lang="he-IL" sz="3200" dirty="0">
                <a:solidFill>
                  <a:srgbClr val="FF0000"/>
                </a:solidFill>
              </a:rPr>
              <a:t>למרחב המוגן</a:t>
            </a:r>
            <a:r>
              <a:rPr lang="he-IL" sz="3200" dirty="0"/>
              <a:t>. לא צריך לרוץ, יש מספיק זמן!</a:t>
            </a:r>
          </a:p>
          <a:p>
            <a:pPr>
              <a:lnSpc>
                <a:spcPct val="150000"/>
              </a:lnSpc>
            </a:pPr>
            <a:endParaRPr lang="he-IL" sz="32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/>
              <a:t>מחכים במרחב המוגן 10 דקות</a:t>
            </a:r>
          </a:p>
          <a:p>
            <a:pPr>
              <a:lnSpc>
                <a:spcPct val="150000"/>
              </a:lnSpc>
            </a:pPr>
            <a:endParaRPr lang="he-IL" sz="32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/>
              <a:t>אחרי 10 דקות אפשר לצאת ולחזור לפעילות הקודמת שלנו. </a:t>
            </a:r>
          </a:p>
          <a:p>
            <a:pPr>
              <a:lnSpc>
                <a:spcPct val="150000"/>
              </a:lnSpc>
            </a:pPr>
            <a:endParaRPr lang="he-IL" sz="3200" dirty="0"/>
          </a:p>
          <a:p>
            <a:pPr>
              <a:lnSpc>
                <a:spcPct val="150000"/>
              </a:lnSpc>
            </a:pPr>
            <a:endParaRPr lang="he-IL" sz="3200" dirty="0"/>
          </a:p>
          <a:p>
            <a:pPr>
              <a:lnSpc>
                <a:spcPct val="150000"/>
              </a:lnSpc>
            </a:pPr>
            <a:endParaRPr lang="he-IL" sz="3200" dirty="0"/>
          </a:p>
          <a:p>
            <a:pPr>
              <a:lnSpc>
                <a:spcPct val="150000"/>
              </a:lnSpc>
            </a:pPr>
            <a:endParaRPr lang="he-IL" sz="3200" dirty="0"/>
          </a:p>
          <a:p>
            <a:pPr>
              <a:lnSpc>
                <a:spcPct val="150000"/>
              </a:lnSpc>
            </a:pPr>
            <a:endParaRPr lang="he-IL" sz="3200" dirty="0"/>
          </a:p>
          <a:p>
            <a:pPr>
              <a:lnSpc>
                <a:spcPct val="150000"/>
              </a:lnSpc>
            </a:pPr>
            <a:endParaRPr lang="en-IL" sz="32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CA78F4A6-E8A1-4E3D-A608-CBD37661C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0285" y="249361"/>
            <a:ext cx="1619623" cy="1326051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70382777-148E-B592-B7D3-B156E4E83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5523" y="1723745"/>
            <a:ext cx="764844" cy="753759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509C4550-9B59-D39B-F268-6DC394000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8403" y="1575412"/>
            <a:ext cx="915683" cy="902092"/>
          </a:xfrm>
          <a:prstGeom prst="rect">
            <a:avLst/>
          </a:prstGeom>
        </p:spPr>
      </p:pic>
      <p:pic>
        <p:nvPicPr>
          <p:cNvPr id="19" name="תמונה 18">
            <a:extLst>
              <a:ext uri="{FF2B5EF4-FFF2-40B4-BE49-F238E27FC236}">
                <a16:creationId xmlns:a16="http://schemas.microsoft.com/office/drawing/2014/main" id="{A07FFC9A-A64E-D495-03C8-D9D880A78B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0096" y="1641702"/>
            <a:ext cx="803283" cy="902092"/>
          </a:xfrm>
          <a:prstGeom prst="rect">
            <a:avLst/>
          </a:prstGeom>
        </p:spPr>
      </p:pic>
      <p:pic>
        <p:nvPicPr>
          <p:cNvPr id="21" name="תמונה 20">
            <a:extLst>
              <a:ext uri="{FF2B5EF4-FFF2-40B4-BE49-F238E27FC236}">
                <a16:creationId xmlns:a16="http://schemas.microsoft.com/office/drawing/2014/main" id="{D5AD3F58-5D3F-9308-05CC-5BFABC2D1A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8221" y="2994840"/>
            <a:ext cx="922102" cy="902093"/>
          </a:xfrm>
          <a:prstGeom prst="rect">
            <a:avLst/>
          </a:prstGeom>
        </p:spPr>
      </p:pic>
      <p:pic>
        <p:nvPicPr>
          <p:cNvPr id="23" name="תמונה 22">
            <a:extLst>
              <a:ext uri="{FF2B5EF4-FFF2-40B4-BE49-F238E27FC236}">
                <a16:creationId xmlns:a16="http://schemas.microsoft.com/office/drawing/2014/main" id="{4B7EAC3F-2B9C-7446-EEED-2E65AD8AE3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3705" y="3206549"/>
            <a:ext cx="643916" cy="690384"/>
          </a:xfrm>
          <a:prstGeom prst="rect">
            <a:avLst/>
          </a:prstGeom>
        </p:spPr>
      </p:pic>
      <p:pic>
        <p:nvPicPr>
          <p:cNvPr id="25" name="תמונה 24">
            <a:extLst>
              <a:ext uri="{FF2B5EF4-FFF2-40B4-BE49-F238E27FC236}">
                <a16:creationId xmlns:a16="http://schemas.microsoft.com/office/drawing/2014/main" id="{AB41AE0D-A4FD-C1F2-63C4-603FFED9C5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43787" y="4453622"/>
            <a:ext cx="915684" cy="927467"/>
          </a:xfrm>
          <a:prstGeom prst="rect">
            <a:avLst/>
          </a:prstGeom>
        </p:spPr>
      </p:pic>
      <p:pic>
        <p:nvPicPr>
          <p:cNvPr id="27" name="תמונה 26">
            <a:extLst>
              <a:ext uri="{FF2B5EF4-FFF2-40B4-BE49-F238E27FC236}">
                <a16:creationId xmlns:a16="http://schemas.microsoft.com/office/drawing/2014/main" id="{E9A89B34-5EFA-2620-1F3D-92AE7F2CF2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50367" y="4707010"/>
            <a:ext cx="843143" cy="59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64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D9C71E6-5C58-843A-7F34-B38934924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302" y="281766"/>
            <a:ext cx="11134060" cy="644333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he-IL" sz="2400" dirty="0">
                <a:solidFill>
                  <a:srgbClr val="FF0000"/>
                </a:solidFill>
              </a:rPr>
              <a:t>המרחב המוגן </a:t>
            </a:r>
            <a:r>
              <a:rPr lang="he-IL" sz="2400" dirty="0"/>
              <a:t>הוא חדר חזק ומיוחד ששומר עלינו.</a:t>
            </a:r>
          </a:p>
          <a:p>
            <a:pPr marL="0" indent="0">
              <a:lnSpc>
                <a:spcPct val="200000"/>
              </a:lnSpc>
              <a:buNone/>
            </a:pPr>
            <a:endParaRPr lang="he-IL" sz="2400" dirty="0"/>
          </a:p>
          <a:p>
            <a:pPr marL="0" indent="0">
              <a:lnSpc>
                <a:spcPct val="200000"/>
              </a:lnSpc>
              <a:buNone/>
            </a:pPr>
            <a:r>
              <a:rPr lang="he-IL" sz="2400" b="1" dirty="0"/>
              <a:t>בבית הספר </a:t>
            </a:r>
            <a:r>
              <a:rPr lang="he-IL" sz="2400" dirty="0"/>
              <a:t>יש 3 מרחבים כאלו: באולם ספורט, בחדר אומנות ובחדר ריפוי בעיסוק. </a:t>
            </a:r>
          </a:p>
          <a:p>
            <a:pPr marL="0" indent="0">
              <a:lnSpc>
                <a:spcPct val="200000"/>
              </a:lnSpc>
              <a:buNone/>
            </a:pPr>
            <a:endParaRPr lang="he-IL" sz="2400" dirty="0"/>
          </a:p>
          <a:p>
            <a:pPr marL="0" indent="0">
              <a:lnSpc>
                <a:spcPct val="200000"/>
              </a:lnSpc>
              <a:buNone/>
            </a:pPr>
            <a:r>
              <a:rPr lang="he-IL" sz="2400" dirty="0"/>
              <a:t>גם </a:t>
            </a:r>
            <a:r>
              <a:rPr lang="he-IL" sz="2400" b="1" dirty="0"/>
              <a:t>בבית</a:t>
            </a:r>
            <a:r>
              <a:rPr lang="he-IL" sz="2400" dirty="0"/>
              <a:t> יש מרחב מוגן. בחלק מהבתים זהו חדר בבית שקוראים לו ממ"ד.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he-IL" sz="2400" dirty="0"/>
              <a:t>בחלק מהבתים זה מקלט שצריך לצאת אליו.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he-IL" sz="2400" dirty="0"/>
              <a:t>אני יכול לשאול את אמא ואבא איפה המרחב המוגן אצלי בבית.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he-IL" sz="2400" dirty="0"/>
              <a:t>חשוב לזכור- המרחב המוגן שומר עלינו ולכן חשוב לשבת בו עד שמקבלים אישור לצאת. </a:t>
            </a:r>
            <a:endParaRPr lang="en-IL" sz="24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AA07C243-5423-317A-CA69-57D5C6EE4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5722" y="79893"/>
            <a:ext cx="516232" cy="508570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2A9FA650-C302-93FF-F1B8-76D914F6C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9480" y="127591"/>
            <a:ext cx="873011" cy="460872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57B627F7-4C7F-B45D-DCBD-7BB899548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2087" y="79893"/>
            <a:ext cx="651555" cy="569666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44E042C5-91A5-E077-6CAD-05210BB4D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5526" y="34465"/>
            <a:ext cx="651943" cy="647123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98C2C607-2A97-89FE-0FDF-B006A1D911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7936" y="1577475"/>
            <a:ext cx="668381" cy="569666"/>
          </a:xfrm>
          <a:prstGeom prst="rect">
            <a:avLst/>
          </a:prstGeom>
        </p:spPr>
      </p:pic>
      <p:pic>
        <p:nvPicPr>
          <p:cNvPr id="14" name="תמונה 13">
            <a:extLst>
              <a:ext uri="{FF2B5EF4-FFF2-40B4-BE49-F238E27FC236}">
                <a16:creationId xmlns:a16="http://schemas.microsoft.com/office/drawing/2014/main" id="{2C5258C6-D4B0-DF58-EB43-E5F80FF10E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1066" y="1577475"/>
            <a:ext cx="582888" cy="569666"/>
          </a:xfrm>
          <a:prstGeom prst="rect">
            <a:avLst/>
          </a:prstGeom>
        </p:spPr>
      </p:pic>
      <p:pic>
        <p:nvPicPr>
          <p:cNvPr id="16" name="תמונה 15">
            <a:extLst>
              <a:ext uri="{FF2B5EF4-FFF2-40B4-BE49-F238E27FC236}">
                <a16:creationId xmlns:a16="http://schemas.microsoft.com/office/drawing/2014/main" id="{94F5A51C-ABE8-63DD-A58F-AEBF5EBF47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4463" y="1577475"/>
            <a:ext cx="672331" cy="569666"/>
          </a:xfrm>
          <a:prstGeom prst="rect">
            <a:avLst/>
          </a:prstGeom>
        </p:spPr>
      </p:pic>
      <p:pic>
        <p:nvPicPr>
          <p:cNvPr id="18" name="תמונה 17">
            <a:extLst>
              <a:ext uri="{FF2B5EF4-FFF2-40B4-BE49-F238E27FC236}">
                <a16:creationId xmlns:a16="http://schemas.microsoft.com/office/drawing/2014/main" id="{0105797F-95AC-26A1-3329-570725EDFD2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22898" y="3106686"/>
            <a:ext cx="806407" cy="644628"/>
          </a:xfrm>
          <a:prstGeom prst="rect">
            <a:avLst/>
          </a:prstGeom>
        </p:spPr>
      </p:pic>
      <p:pic>
        <p:nvPicPr>
          <p:cNvPr id="20" name="תמונה 19">
            <a:extLst>
              <a:ext uri="{FF2B5EF4-FFF2-40B4-BE49-F238E27FC236}">
                <a16:creationId xmlns:a16="http://schemas.microsoft.com/office/drawing/2014/main" id="{F805A2FD-4D42-3421-9E5C-54997D6511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15722" y="1396285"/>
            <a:ext cx="864759" cy="750366"/>
          </a:xfrm>
          <a:prstGeom prst="rect">
            <a:avLst/>
          </a:prstGeom>
        </p:spPr>
      </p:pic>
      <p:pic>
        <p:nvPicPr>
          <p:cNvPr id="22" name="תמונה 21">
            <a:extLst>
              <a:ext uri="{FF2B5EF4-FFF2-40B4-BE49-F238E27FC236}">
                <a16:creationId xmlns:a16="http://schemas.microsoft.com/office/drawing/2014/main" id="{CA2FA535-8D8E-020A-A38B-DE20AC8FFA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56316" y="2871235"/>
            <a:ext cx="878419" cy="880079"/>
          </a:xfrm>
          <a:prstGeom prst="rect">
            <a:avLst/>
          </a:prstGeom>
        </p:spPr>
      </p:pic>
      <p:pic>
        <p:nvPicPr>
          <p:cNvPr id="24" name="תמונה 23">
            <a:extLst>
              <a:ext uri="{FF2B5EF4-FFF2-40B4-BE49-F238E27FC236}">
                <a16:creationId xmlns:a16="http://schemas.microsoft.com/office/drawing/2014/main" id="{D0F5E71F-F5BF-6942-909D-D5306E46B1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2510" y="4118476"/>
            <a:ext cx="1023516" cy="899303"/>
          </a:xfrm>
          <a:prstGeom prst="rect">
            <a:avLst/>
          </a:prstGeom>
        </p:spPr>
      </p:pic>
      <p:grpSp>
        <p:nvGrpSpPr>
          <p:cNvPr id="28" name="קבוצה 27">
            <a:extLst>
              <a:ext uri="{FF2B5EF4-FFF2-40B4-BE49-F238E27FC236}">
                <a16:creationId xmlns:a16="http://schemas.microsoft.com/office/drawing/2014/main" id="{9AA94435-F7EE-3F14-3696-4B04412284FD}"/>
              </a:ext>
            </a:extLst>
          </p:cNvPr>
          <p:cNvGrpSpPr/>
          <p:nvPr/>
        </p:nvGrpSpPr>
        <p:grpSpPr>
          <a:xfrm>
            <a:off x="3915210" y="4689232"/>
            <a:ext cx="1160891" cy="1209445"/>
            <a:chOff x="3851412" y="4784929"/>
            <a:chExt cx="1160891" cy="1209445"/>
          </a:xfrm>
        </p:grpSpPr>
        <p:pic>
          <p:nvPicPr>
            <p:cNvPr id="26" name="תמונה 25">
              <a:extLst>
                <a:ext uri="{FF2B5EF4-FFF2-40B4-BE49-F238E27FC236}">
                  <a16:creationId xmlns:a16="http://schemas.microsoft.com/office/drawing/2014/main" id="{B2426FD2-168F-AA5D-00EE-C9253020B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851412" y="4784929"/>
              <a:ext cx="1160891" cy="1209445"/>
            </a:xfrm>
            <a:prstGeom prst="rect">
              <a:avLst/>
            </a:prstGeom>
          </p:spPr>
        </p:pic>
        <p:pic>
          <p:nvPicPr>
            <p:cNvPr id="27" name="תמונה 26">
              <a:extLst>
                <a:ext uri="{FF2B5EF4-FFF2-40B4-BE49-F238E27FC236}">
                  <a16:creationId xmlns:a16="http://schemas.microsoft.com/office/drawing/2014/main" id="{1A0C06E5-07A0-B2CA-C0CC-8B90B1440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83863" y="4837809"/>
              <a:ext cx="322565" cy="317777"/>
            </a:xfrm>
            <a:prstGeom prst="rect">
              <a:avLst/>
            </a:prstGeom>
          </p:spPr>
        </p:pic>
      </p:grpSp>
      <p:pic>
        <p:nvPicPr>
          <p:cNvPr id="30" name="תמונה 29">
            <a:extLst>
              <a:ext uri="{FF2B5EF4-FFF2-40B4-BE49-F238E27FC236}">
                <a16:creationId xmlns:a16="http://schemas.microsoft.com/office/drawing/2014/main" id="{9B3A4367-915B-1460-3903-C149C13643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725769" y="5645254"/>
            <a:ext cx="659929" cy="591850"/>
          </a:xfrm>
          <a:prstGeom prst="rect">
            <a:avLst/>
          </a:prstGeom>
        </p:spPr>
      </p:pic>
      <p:pic>
        <p:nvPicPr>
          <p:cNvPr id="31" name="תמונה 30">
            <a:extLst>
              <a:ext uri="{FF2B5EF4-FFF2-40B4-BE49-F238E27FC236}">
                <a16:creationId xmlns:a16="http://schemas.microsoft.com/office/drawing/2014/main" id="{E18905AF-C7EB-AF7F-05A3-2F76202BCE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375" y="5670191"/>
            <a:ext cx="516232" cy="508570"/>
          </a:xfrm>
          <a:prstGeom prst="rect">
            <a:avLst/>
          </a:prstGeom>
        </p:spPr>
      </p:pic>
      <p:pic>
        <p:nvPicPr>
          <p:cNvPr id="33" name="תמונה 32">
            <a:extLst>
              <a:ext uri="{FF2B5EF4-FFF2-40B4-BE49-F238E27FC236}">
                <a16:creationId xmlns:a16="http://schemas.microsoft.com/office/drawing/2014/main" id="{66AFBC2A-AE26-7EF5-B299-D1C26224EB2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95525" y="5697938"/>
            <a:ext cx="760637" cy="480823"/>
          </a:xfrm>
          <a:prstGeom prst="rect">
            <a:avLst/>
          </a:prstGeom>
        </p:spPr>
      </p:pic>
      <p:pic>
        <p:nvPicPr>
          <p:cNvPr id="35" name="תמונה 34">
            <a:extLst>
              <a:ext uri="{FF2B5EF4-FFF2-40B4-BE49-F238E27FC236}">
                <a16:creationId xmlns:a16="http://schemas.microsoft.com/office/drawing/2014/main" id="{61D2199A-9E10-3DFE-7F9C-206F6316F6A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31381" y="5714176"/>
            <a:ext cx="322258" cy="472350"/>
          </a:xfrm>
          <a:prstGeom prst="rect">
            <a:avLst/>
          </a:prstGeom>
        </p:spPr>
      </p:pic>
      <p:pic>
        <p:nvPicPr>
          <p:cNvPr id="37" name="תמונה 36">
            <a:extLst>
              <a:ext uri="{FF2B5EF4-FFF2-40B4-BE49-F238E27FC236}">
                <a16:creationId xmlns:a16="http://schemas.microsoft.com/office/drawing/2014/main" id="{5F372A8C-7363-1B5E-A4D0-AB4EE2EE714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300685" y="5842441"/>
            <a:ext cx="354373" cy="33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747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D9C71E6-5C58-843A-7F34-B38934924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670" y="776180"/>
            <a:ext cx="11134060" cy="5879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/>
              <a:t>הרבה אנשים מפחדים כשיש אזעקה.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הרבה אנשים מפחדים לשבת במרחב המוגן.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זה יכול להיות מבהיל ואפילו מרגיז.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זה ממש טבעי!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en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A6C89751-9AAE-15AE-E173-E7F2CE057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7671" y="63798"/>
            <a:ext cx="629829" cy="784752"/>
          </a:xfrm>
          <a:prstGeom prst="rect">
            <a:avLst/>
          </a:prstGeom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73224445-23CF-5560-C6C3-093D4DA2A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2382" y="63798"/>
            <a:ext cx="619677" cy="761943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1EC90F5D-D53A-8CA1-7BB5-5009E49A7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6154" y="1560932"/>
            <a:ext cx="629829" cy="784752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F9712B31-5BE0-8F6A-17CB-F6DC4EBB85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2700" y="1443592"/>
            <a:ext cx="915683" cy="902092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ED3AC0AD-27B2-9D0F-8C9E-CE2B8A6047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0316" y="2699186"/>
            <a:ext cx="577184" cy="717759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3D543C01-CE87-40BF-81FC-C41BEF28A6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8383" y="2732055"/>
            <a:ext cx="593413" cy="696945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C02D65E8-533D-84EC-73BF-525ABA7022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6016" y="3956475"/>
            <a:ext cx="1381484" cy="131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97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D1F346B-8FB6-19C7-3170-4377F5F24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383"/>
            <a:ext cx="11091530" cy="6643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/>
              <a:t>		</a:t>
            </a:r>
          </a:p>
          <a:p>
            <a:pPr marL="0" indent="0">
              <a:buNone/>
            </a:pPr>
            <a:r>
              <a:rPr lang="he-IL" dirty="0"/>
              <a:t>		אם קשה לי, אני יכול: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>
              <a:buFont typeface="Wingdings" panose="05000000000000000000" pitchFamily="2" charset="2"/>
              <a:buChar char="ü"/>
            </a:pPr>
            <a:r>
              <a:rPr lang="he-IL" dirty="0"/>
              <a:t> להגיד להורים או לצוות הכיתה "קשה לי"</a:t>
            </a:r>
          </a:p>
          <a:p>
            <a:pPr>
              <a:buFont typeface="Wingdings" panose="05000000000000000000" pitchFamily="2" charset="2"/>
              <a:buChar char="ü"/>
            </a:pPr>
            <a:endParaRPr lang="he-IL" dirty="0"/>
          </a:p>
          <a:p>
            <a:pPr>
              <a:buFont typeface="Wingdings" panose="05000000000000000000" pitchFamily="2" charset="2"/>
              <a:buChar char="ü"/>
            </a:pPr>
            <a:r>
              <a:rPr lang="he-IL" dirty="0"/>
              <a:t>לבקש פעילות מרגיעה, כמו </a:t>
            </a:r>
            <a:r>
              <a:rPr lang="he-IL" dirty="0" err="1"/>
              <a:t>אייפד</a:t>
            </a:r>
            <a:r>
              <a:rPr lang="he-IL" dirty="0"/>
              <a:t>, מדבקות, ציור או משחק אחר. </a:t>
            </a:r>
          </a:p>
          <a:p>
            <a:pPr>
              <a:buFont typeface="Wingdings" panose="05000000000000000000" pitchFamily="2" charset="2"/>
              <a:buChar char="ü"/>
            </a:pPr>
            <a:endParaRPr lang="he-IL" dirty="0"/>
          </a:p>
          <a:p>
            <a:pPr>
              <a:buFont typeface="Wingdings" panose="05000000000000000000" pitchFamily="2" charset="2"/>
              <a:buChar char="ü"/>
            </a:pPr>
            <a:r>
              <a:rPr lang="he-IL" dirty="0"/>
              <a:t>לנשום נשימות עמוקות ומרגיעות</a:t>
            </a:r>
          </a:p>
          <a:p>
            <a:pPr>
              <a:buFont typeface="Wingdings" panose="05000000000000000000" pitchFamily="2" charset="2"/>
              <a:buChar char="ü"/>
            </a:pPr>
            <a:endParaRPr lang="he-IL" dirty="0"/>
          </a:p>
          <a:p>
            <a:pPr>
              <a:buFont typeface="Wingdings" panose="05000000000000000000" pitchFamily="2" charset="2"/>
              <a:buChar char="ü"/>
            </a:pPr>
            <a:r>
              <a:rPr lang="he-IL" dirty="0"/>
              <a:t>לבקש חיבוק מרגיע</a:t>
            </a:r>
          </a:p>
          <a:p>
            <a:pPr>
              <a:buFont typeface="Wingdings" panose="05000000000000000000" pitchFamily="2" charset="2"/>
              <a:buChar char="ü"/>
            </a:pPr>
            <a:endParaRPr lang="he-IL" dirty="0"/>
          </a:p>
          <a:p>
            <a:pPr>
              <a:buFont typeface="Wingdings" panose="05000000000000000000" pitchFamily="2" charset="2"/>
              <a:buChar char="ü"/>
            </a:pPr>
            <a:endParaRPr lang="he-IL" dirty="0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EEA1F9D0-FE82-9109-26D5-3EA0DCB8B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6543" y="214118"/>
            <a:ext cx="1171680" cy="1036937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FC9E50B1-66A1-90D1-86DD-85D72D444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0608" y="1753858"/>
            <a:ext cx="933527" cy="889768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DE9AD266-0440-9AEF-5431-DBB5C7B8EC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784" y="2748437"/>
            <a:ext cx="670069" cy="567612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9098E8D6-3848-301D-9B2E-3C10B843BF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410" y="2738116"/>
            <a:ext cx="472380" cy="577933"/>
          </a:xfrm>
          <a:prstGeom prst="rect">
            <a:avLst/>
          </a:prstGeom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4459EF46-9F8D-2874-AE16-A6A70F378A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9982" y="2821954"/>
            <a:ext cx="566452" cy="530002"/>
          </a:xfrm>
          <a:prstGeom prst="rect">
            <a:avLst/>
          </a:prstGeom>
        </p:spPr>
      </p:pic>
      <p:pic>
        <p:nvPicPr>
          <p:cNvPr id="15" name="תמונה 14">
            <a:extLst>
              <a:ext uri="{FF2B5EF4-FFF2-40B4-BE49-F238E27FC236}">
                <a16:creationId xmlns:a16="http://schemas.microsoft.com/office/drawing/2014/main" id="{AFD3E721-EFF8-A244-F2C8-745BFACCE9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2324" y="2786047"/>
            <a:ext cx="670255" cy="567612"/>
          </a:xfrm>
          <a:prstGeom prst="rect">
            <a:avLst/>
          </a:prstGeom>
        </p:spPr>
      </p:pic>
      <p:pic>
        <p:nvPicPr>
          <p:cNvPr id="17" name="תמונה 16">
            <a:extLst>
              <a:ext uri="{FF2B5EF4-FFF2-40B4-BE49-F238E27FC236}">
                <a16:creationId xmlns:a16="http://schemas.microsoft.com/office/drawing/2014/main" id="{44DC4A8C-0CE1-4F9B-D754-B673E05B3B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59330" y="2815258"/>
            <a:ext cx="819943" cy="552155"/>
          </a:xfrm>
          <a:prstGeom prst="rect">
            <a:avLst/>
          </a:prstGeom>
        </p:spPr>
      </p:pic>
      <p:pic>
        <p:nvPicPr>
          <p:cNvPr id="19" name="תמונה 18">
            <a:extLst>
              <a:ext uri="{FF2B5EF4-FFF2-40B4-BE49-F238E27FC236}">
                <a16:creationId xmlns:a16="http://schemas.microsoft.com/office/drawing/2014/main" id="{2D7A6EE0-68D2-0435-89A6-97FB369DAF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3208" y="4059039"/>
            <a:ext cx="819943" cy="661831"/>
          </a:xfrm>
          <a:prstGeom prst="rect">
            <a:avLst/>
          </a:prstGeom>
        </p:spPr>
      </p:pic>
      <p:pic>
        <p:nvPicPr>
          <p:cNvPr id="21" name="תמונה 20">
            <a:extLst>
              <a:ext uri="{FF2B5EF4-FFF2-40B4-BE49-F238E27FC236}">
                <a16:creationId xmlns:a16="http://schemas.microsoft.com/office/drawing/2014/main" id="{81CA67BD-FAF2-3A44-9055-22FBAE9D9F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4033" y="4929323"/>
            <a:ext cx="464287" cy="96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269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2FEB5A58-12F3-FA72-F328-2F72176E6878}"/>
              </a:ext>
            </a:extLst>
          </p:cNvPr>
          <p:cNvSpPr txBox="1"/>
          <p:nvPr/>
        </p:nvSpPr>
        <p:spPr>
          <a:xfrm>
            <a:off x="425302" y="681036"/>
            <a:ext cx="11079126" cy="4814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250000"/>
              </a:lnSpc>
              <a:buNone/>
            </a:pPr>
            <a:r>
              <a:rPr lang="he-IL" sz="3200" dirty="0"/>
              <a:t>חשוב לזכור- אסור לצאת מהמרחב המוגן עד שמקבלים אישור מהצוות או מההורים- אפילו אם קשה לי מאוד! </a:t>
            </a:r>
          </a:p>
          <a:p>
            <a:pPr marL="0" indent="0">
              <a:lnSpc>
                <a:spcPct val="250000"/>
              </a:lnSpc>
              <a:buNone/>
            </a:pPr>
            <a:endParaRPr lang="he-IL" sz="3200" dirty="0"/>
          </a:p>
          <a:p>
            <a:pPr marL="0" indent="0">
              <a:lnSpc>
                <a:spcPct val="250000"/>
              </a:lnSpc>
              <a:buNone/>
            </a:pPr>
            <a:r>
              <a:rPr lang="he-IL" sz="3200" dirty="0"/>
              <a:t>המרחב המוגן שומר עליי.</a:t>
            </a:r>
            <a:endParaRPr lang="en-IL" sz="3200" dirty="0"/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id="{B6C5C9D1-812E-503E-17FE-58FE53916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5870" y="275694"/>
            <a:ext cx="1070301" cy="959888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9659788A-22DE-3E24-FC9B-C7A155261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891" y="147554"/>
            <a:ext cx="1070301" cy="1088028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5405AC67-3202-7DCE-CD15-35DBDC408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325" y="204708"/>
            <a:ext cx="1169485" cy="1101754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8945612C-2C33-7EFA-B12C-58FB057334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8430" y="4120163"/>
            <a:ext cx="807741" cy="795752"/>
          </a:xfrm>
          <a:prstGeom prst="rect">
            <a:avLst/>
          </a:prstGeom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7DFF79B4-14BB-EF75-E3DA-5FC84EC0E9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9869" y="4061598"/>
            <a:ext cx="1363875" cy="91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312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49114D5-BC51-0EFD-107E-570BD8B87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385"/>
            <a:ext cx="10963940" cy="5677233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אני יכול להשתמש בלוח התקשורת כדי להגיד מה אני רוצה: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en-IL" dirty="0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7DBD4149-2BB1-3026-8928-E48EE68BD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860" y="776730"/>
            <a:ext cx="11215283" cy="596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5071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9FAF41B-2E2C-A376-7DEC-4384D2D1D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8977"/>
            <a:ext cx="11165958" cy="5857986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אני זוכר- 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אני בוגר ועל עצמי שומר!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אם יש אזעקה אני הולך למרחב המוגן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/>
              <a:t>אני שומר על עצמי בבית ובבית הספר גם!</a:t>
            </a:r>
          </a:p>
          <a:p>
            <a:pPr marL="0" indent="0">
              <a:buNone/>
            </a:pPr>
            <a:endParaRPr lang="en-IL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6F50AACB-E8B3-F252-2C9A-52EA01FB0B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9182" y="201093"/>
            <a:ext cx="1070301" cy="959888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776364AD-B2E4-8EB2-AAF6-7FDDDA8E2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163" y="1160981"/>
            <a:ext cx="962687" cy="1204967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0CC57201-AE17-8128-2345-A710F4A911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9644" y="3064926"/>
            <a:ext cx="619677" cy="761943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94986287-FD4B-1E2B-3412-39AD5E713D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3163" y="2977954"/>
            <a:ext cx="915683" cy="902092"/>
          </a:xfrm>
          <a:prstGeom prst="rect">
            <a:avLst/>
          </a:prstGeom>
        </p:spPr>
      </p:pic>
      <p:pic>
        <p:nvPicPr>
          <p:cNvPr id="9" name="תמונה 8">
            <a:extLst>
              <a:ext uri="{FF2B5EF4-FFF2-40B4-BE49-F238E27FC236}">
                <a16:creationId xmlns:a16="http://schemas.microsoft.com/office/drawing/2014/main" id="{F2A54F75-091F-6B01-81C1-F483F3C60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3856" y="4765365"/>
            <a:ext cx="806407" cy="644628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369F1989-7AD7-A47A-B843-0DF55089A5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8243" y="4712496"/>
            <a:ext cx="864759" cy="75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59040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580</Words>
  <Application>Microsoft Office PowerPoint</Application>
  <PresentationFormat>מסך רחב</PresentationFormat>
  <Paragraphs>177</Paragraphs>
  <Slides>20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ערכת נושא Office</vt:lpstr>
      <vt:lpstr>אירוע בטחוני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ירידה למקלט בזמן אזעקה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עדי שיכל</dc:creator>
  <cp:lastModifiedBy>עדי שיכל</cp:lastModifiedBy>
  <cp:revision>12</cp:revision>
  <dcterms:created xsi:type="dcterms:W3CDTF">2022-03-30T06:34:56Z</dcterms:created>
  <dcterms:modified xsi:type="dcterms:W3CDTF">2023-10-07T12:18:29Z</dcterms:modified>
</cp:coreProperties>
</file>