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15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rtl="1" saveSubsetFonts="1">
  <p:sldMasterIdLst>
    <p:sldMasterId id="2147483648" r:id="rId1"/>
  </p:sldMasterIdLst>
  <p:notesMasterIdLst>
    <p:notesMasterId r:id="rId17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7" r:id="rId11"/>
    <p:sldId id="268" r:id="rId12"/>
    <p:sldId id="266" r:id="rId13"/>
    <p:sldId id="265" r:id="rId14"/>
    <p:sldId id="269" r:id="rId15"/>
    <p:sldId id="270" r:id="rId16"/>
  </p:sldIdLst>
  <p:sldSz cx="9144000" cy="6858000" type="screen4x3"/>
  <p:notesSz cx="6858000" cy="9144000"/>
  <p:defaultTextStyle>
    <a:defPPr>
      <a:defRPr lang="he-IL"/>
    </a:defPPr>
    <a:lvl1pPr marL="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84380"/>
    <p:restoredTop sz="94660"/>
  </p:normalViewPr>
  <p:slideViewPr>
    <p:cSldViewPr>
      <p:cViewPr varScale="1">
        <p:scale>
          <a:sx n="66" d="100"/>
          <a:sy n="66" d="100"/>
        </p:scale>
        <p:origin x="-1506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presProps" Target="presProps.xml"/><Relationship Id="rId3" Type="http://schemas.openxmlformats.org/officeDocument/2006/relationships/slide" Target="slides/slide2.xml"/><Relationship Id="rId21" Type="http://schemas.openxmlformats.org/officeDocument/2006/relationships/tableStyles" Target="tableStyle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עליונה 1"/>
          <p:cNvSpPr>
            <a:spLocks noGrp="1"/>
          </p:cNvSpPr>
          <p:nvPr>
            <p:ph type="hdr" sz="quarter"/>
          </p:nvPr>
        </p:nvSpPr>
        <p:spPr>
          <a:xfrm>
            <a:off x="388620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idx="1"/>
          </p:nvPr>
        </p:nvSpPr>
        <p:spPr>
          <a:xfrm>
            <a:off x="1588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/>
          <a:lstStyle>
            <a:lvl1pPr algn="l">
              <a:defRPr sz="1200"/>
            </a:lvl1pPr>
          </a:lstStyle>
          <a:p>
            <a:fld id="{C6BD41AC-4284-4CB9-87CC-C9430C1C1029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4" name="מציין מיקום של תמונת שקופית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1" anchor="ctr"/>
          <a:lstStyle/>
          <a:p>
            <a:endParaRPr lang="he-IL"/>
          </a:p>
        </p:txBody>
      </p:sp>
      <p:sp>
        <p:nvSpPr>
          <p:cNvPr id="5" name="מציין מיקום של הערות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4"/>
          </p:nvPr>
        </p:nvSpPr>
        <p:spPr>
          <a:xfrm>
            <a:off x="388620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r">
              <a:defRPr sz="1200"/>
            </a:lvl1pPr>
          </a:lstStyle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5"/>
          </p:nvPr>
        </p:nvSpPr>
        <p:spPr>
          <a:xfrm>
            <a:off x="1588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1" anchor="b"/>
          <a:lstStyle>
            <a:lvl1pPr algn="l">
              <a:defRPr sz="1200"/>
            </a:lvl1pPr>
          </a:lstStyle>
          <a:p>
            <a:fld id="{9258EA07-0252-4CB4-B4E7-A3479293CA49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r" defTabSz="914400" rtl="1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שקופית כותרת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he-IL" smtClean="0"/>
              <a:t>לחץ כדי לערוך סגנון כותרת משנה של תבנית בסיס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כותרת ותוכן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כותרת מקטע עליונ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r">
              <a:defRPr sz="4000" b="1" cap="all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שני תכנים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השוואה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4" name="מציין מיקום תוכן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5" name="מציין מיקום טקסט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6" name="מציין מיקום תוכן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7" name="מציין מיקום של תאריך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8" name="מציין מיקום של כותרת תחתונה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9" name="מציין מיקום של מספר שקופית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כותרת בלבד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אריך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4" name="מציין מיקום של כותרת תחתונה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5" name="מציין מיקום של מספר שקופית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ריק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תאריך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3" name="מציין מיקום של כותרת תחתונה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4" name="מציין מיקום של מספר שקופית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תוכן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תוכן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תמונה עם כיתוב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r">
              <a:defRPr sz="2000" b="1"/>
            </a:lvl1pPr>
          </a:lstStyle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תמונה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he-IL"/>
          </a:p>
        </p:txBody>
      </p:sp>
      <p:sp>
        <p:nvSpPr>
          <p:cNvPr id="4" name="מציין מיקום טקסט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he-IL" smtClean="0"/>
              <a:t>לחץ כדי לערוך סגנונות טקסט של תבנית בסיס</a:t>
            </a:r>
          </a:p>
        </p:txBody>
      </p:sp>
      <p:sp>
        <p:nvSpPr>
          <p:cNvPr id="5" name="מציין מיקום של תאריך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6" name="מציין מיקום של כותרת תחתונה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7" name="מציין מיקום של מספר שקופית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כותרת וטקסט אנכי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כותרת אנכית וטקסט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כותרת אנכית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של טקסט אנכי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ציין מיקום של כותרת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1" anchor="ctr">
            <a:normAutofit/>
          </a:bodyPr>
          <a:lstStyle/>
          <a:p>
            <a:r>
              <a:rPr lang="he-IL" smtClean="0"/>
              <a:t>לחץ כדי לערוך סגנון כותרת של תבנית בסיס</a:t>
            </a:r>
            <a:endParaRPr lang="he-IL"/>
          </a:p>
        </p:txBody>
      </p:sp>
      <p:sp>
        <p:nvSpPr>
          <p:cNvPr id="3" name="מציין מיקום טקסט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1">
            <a:normAutofit/>
          </a:bodyPr>
          <a:lstStyle/>
          <a:p>
            <a:pPr lvl="0"/>
            <a:r>
              <a:rPr lang="he-IL" smtClean="0"/>
              <a:t>לחץ כדי לערוך סגנונות טקסט של תבנית בסיס</a:t>
            </a:r>
          </a:p>
          <a:p>
            <a:pPr lvl="1"/>
            <a:r>
              <a:rPr lang="he-IL" smtClean="0"/>
              <a:t>רמה שנייה</a:t>
            </a:r>
          </a:p>
          <a:p>
            <a:pPr lvl="2"/>
            <a:r>
              <a:rPr lang="he-IL" smtClean="0"/>
              <a:t>רמה שלישית</a:t>
            </a:r>
          </a:p>
          <a:p>
            <a:pPr lvl="3"/>
            <a:r>
              <a:rPr lang="he-IL" smtClean="0"/>
              <a:t>רמה רביעית</a:t>
            </a:r>
          </a:p>
          <a:p>
            <a:pPr lvl="4"/>
            <a:r>
              <a:rPr lang="he-IL" smtClean="0"/>
              <a:t>רמה חמישית</a:t>
            </a:r>
            <a:endParaRPr lang="he-IL"/>
          </a:p>
        </p:txBody>
      </p:sp>
      <p:sp>
        <p:nvSpPr>
          <p:cNvPr id="4" name="מציין מיקום של תאריך 3"/>
          <p:cNvSpPr>
            <a:spLocks noGrp="1"/>
          </p:cNvSpPr>
          <p:nvPr>
            <p:ph type="dt" sz="half" idx="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05FA55C-1E68-42A2-A355-05EB769526EC}" type="datetimeFigureOut">
              <a:rPr lang="he-IL" smtClean="0"/>
              <a:pPr/>
              <a:t>כ"ג/אדר/תשע"ה</a:t>
            </a:fld>
            <a:endParaRPr lang="he-IL"/>
          </a:p>
        </p:txBody>
      </p:sp>
      <p:sp>
        <p:nvSpPr>
          <p:cNvPr id="5" name="מציין מיקום של כותרת תחתונה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he-IL"/>
          </a:p>
        </p:txBody>
      </p:sp>
      <p:sp>
        <p:nvSpPr>
          <p:cNvPr id="6" name="מציין מיקום של מספר שקופית 5"/>
          <p:cNvSpPr>
            <a:spLocks noGrp="1"/>
          </p:cNvSpPr>
          <p:nvPr>
            <p:ph type="sldNum" sz="quarter" idx="4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1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3244EE8F-08CF-447E-90D2-B7CC7C61A297}" type="slidenum">
              <a:rPr lang="he-IL" smtClean="0"/>
              <a:pPr/>
              <a:t>‹#›</a:t>
            </a:fld>
            <a:endParaRPr lang="he-IL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ctr" defTabSz="914400" rtl="1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r" defTabSz="914400" rtl="1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r" defTabSz="914400" rtl="1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r" defTabSz="914400" rtl="1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r" defTabSz="914400" rtl="1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r" defTabSz="914400" rtl="1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he-IL"/>
      </a:defPPr>
      <a:lvl1pPr marL="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r" defTabSz="914400" rtl="1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C:\Users\win7\Desktop\&#1493;&#1492;&#1497;&#1488;%20&#1513;&#1506;&#1502;&#1491;&#1492;.mp3" TargetMode="External"/><Relationship Id="rId4" Type="http://schemas.openxmlformats.org/officeDocument/2006/relationships/image" Target="../media/image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jpeg"/><Relationship Id="rId2" Type="http://schemas.openxmlformats.org/officeDocument/2006/relationships/slideLayout" Target="../slideLayouts/slideLayout7.xml"/><Relationship Id="rId1" Type="http://schemas.openxmlformats.org/officeDocument/2006/relationships/audio" Target="file:///F:\&#1489;&#1513;&#1506;&#1492;%20&#1513;&#1502;&#1500;&#1498;%20&#1492;&#1502;&#1513;&#1497;&#1495;%20&#1489;&#1488;%204.mp3" TargetMode="External"/><Relationship Id="rId4" Type="http://schemas.openxmlformats.org/officeDocument/2006/relationships/image" Target="../media/image6.pn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audio" Target="../media/audio2.wav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audio" Target="../media/audio3.wav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jpeg"/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jpeg"/><Relationship Id="rId2" Type="http://schemas.openxmlformats.org/officeDocument/2006/relationships/audio" Target="../media/audio4.wav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slideLayout" Target="../slideLayouts/slideLayout7.xml"/><Relationship Id="rId1" Type="http://schemas.openxmlformats.org/officeDocument/2006/relationships/video" Target="file:///C:\&#1493;&#1489;&#1504;&#1497;%20&#1497;&#1513;&#1512;&#1488;&#1500;%20&#1497;&#1493;&#1510;&#1488;&#1497;&#1501;%20&#1489;&#1497;&#1491;%20&#1512;&#1502;&#1492;.mp4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290" name="Picture 2" descr="... אישר הדגמה של שחיטת קרבן הפסח. זב&quot;ח פסח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500174"/>
            <a:ext cx="5786478" cy="4714896"/>
          </a:xfrm>
          <a:prstGeom prst="rect">
            <a:avLst/>
          </a:prstGeom>
          <a:noFill/>
        </p:spPr>
      </p:pic>
      <p:sp>
        <p:nvSpPr>
          <p:cNvPr id="2" name="כותרת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he-IL" sz="3200" dirty="0" smtClean="0"/>
              <a:t>מתי היה הציווי על קרבן הפסח</a:t>
            </a:r>
            <a:r>
              <a:rPr lang="he-IL" dirty="0" smtClean="0"/>
              <a:t>?</a:t>
            </a:r>
            <a:endParaRPr lang="he-IL" dirty="0"/>
          </a:p>
        </p:txBody>
      </p:sp>
      <p:sp>
        <p:nvSpPr>
          <p:cNvPr id="3" name="כותרת משנה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he-IL" dirty="0" smtClean="0">
                <a:solidFill>
                  <a:schemeClr val="tx1"/>
                </a:solidFill>
                <a:cs typeface="+mj-cs"/>
              </a:rPr>
              <a:t>מתי </a:t>
            </a:r>
            <a:r>
              <a:rPr lang="he-IL" dirty="0" err="1" smtClean="0">
                <a:solidFill>
                  <a:schemeClr val="tx1"/>
                </a:solidFill>
                <a:cs typeface="+mj-cs"/>
              </a:rPr>
              <a:t>יקחו</a:t>
            </a:r>
            <a:r>
              <a:rPr lang="he-IL" dirty="0" smtClean="0">
                <a:solidFill>
                  <a:schemeClr val="tx1"/>
                </a:solidFill>
                <a:cs typeface="+mj-cs"/>
              </a:rPr>
              <a:t> שה לקרבן פסח?</a:t>
            </a:r>
          </a:p>
          <a:p>
            <a:r>
              <a:rPr lang="he-IL" sz="2800" dirty="0" smtClean="0">
                <a:solidFill>
                  <a:schemeClr val="tx1"/>
                </a:solidFill>
              </a:rPr>
              <a:t>י"ד בניסן</a:t>
            </a:r>
          </a:p>
          <a:p>
            <a:r>
              <a:rPr lang="he-IL" dirty="0" smtClean="0">
                <a:solidFill>
                  <a:schemeClr val="tx1"/>
                </a:solidFill>
                <a:cs typeface="+mj-cs"/>
              </a:rPr>
              <a:t>מתי ישחטו את קרבן הפסח?</a:t>
            </a:r>
          </a:p>
          <a:p>
            <a:endParaRPr lang="he-IL" dirty="0" smtClean="0">
              <a:solidFill>
                <a:schemeClr val="tx1"/>
              </a:solidFill>
              <a:cs typeface="+mj-cs"/>
            </a:endParaRPr>
          </a:p>
          <a:p>
            <a:endParaRPr lang="he-IL" dirty="0">
              <a:solidFill>
                <a:schemeClr val="tx1"/>
              </a:solidFill>
              <a:cs typeface="+mj-cs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643042" y="500042"/>
            <a:ext cx="6143668" cy="954107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2800" dirty="0" smtClean="0"/>
              <a:t>                בס"ד פרק י"ב, פס' א-</a:t>
            </a:r>
            <a:r>
              <a:rPr lang="he-IL" sz="2800" dirty="0" err="1" smtClean="0"/>
              <a:t>יב</a:t>
            </a:r>
            <a:endParaRPr lang="he-IL" sz="2800" dirty="0" smtClean="0"/>
          </a:p>
          <a:p>
            <a:r>
              <a:rPr lang="he-IL" sz="2800" dirty="0"/>
              <a:t> </a:t>
            </a:r>
            <a:r>
              <a:rPr lang="he-IL" sz="2800" dirty="0" smtClean="0"/>
              <a:t>                  הציווי על קרבן פסח</a:t>
            </a:r>
            <a:endParaRPr lang="he-IL" sz="2800" dirty="0"/>
          </a:p>
        </p:txBody>
      </p:sp>
      <p:sp>
        <p:nvSpPr>
          <p:cNvPr id="5" name="TextBox 4"/>
          <p:cNvSpPr txBox="1"/>
          <p:nvPr/>
        </p:nvSpPr>
        <p:spPr>
          <a:xfrm>
            <a:off x="2643174" y="1571612"/>
            <a:ext cx="4071966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             </a:t>
            </a:r>
            <a:r>
              <a:rPr lang="he-IL" sz="2800" dirty="0" smtClean="0">
                <a:solidFill>
                  <a:schemeClr val="tx2"/>
                </a:solidFill>
              </a:rPr>
              <a:t>זמני קרבן הפסח</a:t>
            </a:r>
            <a:r>
              <a:rPr lang="he-IL" dirty="0" smtClean="0">
                <a:solidFill>
                  <a:schemeClr val="tx2"/>
                </a:solidFill>
              </a:rPr>
              <a:t>: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2214546" y="3286124"/>
            <a:ext cx="4572032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                 </a:t>
            </a:r>
            <a:r>
              <a:rPr lang="he-IL" sz="2800" dirty="0" smtClean="0"/>
              <a:t>ראש חודש ניסן</a:t>
            </a:r>
            <a:endParaRPr lang="he-IL" sz="2800" dirty="0"/>
          </a:p>
        </p:txBody>
      </p:sp>
      <p:sp>
        <p:nvSpPr>
          <p:cNvPr id="7" name="TextBox 6"/>
          <p:cNvSpPr txBox="1"/>
          <p:nvPr/>
        </p:nvSpPr>
        <p:spPr>
          <a:xfrm>
            <a:off x="2786050" y="5572140"/>
            <a:ext cx="3571900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/>
              <a:t>י"ד בניסן בין הערביים</a:t>
            </a:r>
            <a:endParaRPr lang="he-IL" sz="2800" dirty="0"/>
          </a:p>
        </p:txBody>
      </p:sp>
    </p:spTree>
  </p:cSld>
  <p:clrMapOvr>
    <a:masterClrMapping/>
  </p:clrMapOvr>
  <p:transition spd="slow">
    <p:dissolve/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18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29" dur="5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0" fill="hold">
                      <p:stCondLst>
                        <p:cond delay="indefinite"/>
                      </p:stCondLst>
                      <p:childTnLst>
                        <p:par>
                          <p:cTn id="31" fill="hold">
                            <p:stCondLst>
                              <p:cond delay="0"/>
                            </p:stCondLst>
                            <p:childTnLst>
                              <p:par>
                                <p:cTn id="3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3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0" fill="hold">
                      <p:stCondLst>
                        <p:cond delay="indefinite"/>
                      </p:stCondLst>
                      <p:childTnLst>
                        <p:par>
                          <p:cTn id="41" fill="hold">
                            <p:stCondLst>
                              <p:cond delay="0"/>
                            </p:stCondLst>
                            <p:childTnLst>
                              <p:par>
                                <p:cTn id="42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4" dur="5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4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49" dur="5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4" dur="5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9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1229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4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2" name="Picture 2" descr="ליל סדר בתקופת המקדש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857224" y="500042"/>
            <a:ext cx="7572428" cy="6357958"/>
          </a:xfrm>
          <a:prstGeom prst="rect">
            <a:avLst/>
          </a:prstGeom>
          <a:noFill/>
        </p:spPr>
      </p:pic>
      <p:sp>
        <p:nvSpPr>
          <p:cNvPr id="6" name="TextBox 5"/>
          <p:cNvSpPr txBox="1"/>
          <p:nvPr/>
        </p:nvSpPr>
        <p:spPr>
          <a:xfrm>
            <a:off x="2500298" y="714356"/>
            <a:ext cx="4643470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dirty="0" smtClean="0">
                <a:cs typeface="+mj-cs"/>
              </a:rPr>
              <a:t>מתי יאכלו את קרבן הפסח?</a:t>
            </a:r>
            <a:endParaRPr lang="he-IL" sz="3200" dirty="0">
              <a:cs typeface="+mj-cs"/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3286116" y="1428736"/>
            <a:ext cx="364333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/>
              <a:t>     ליל י"ד בניסן</a:t>
            </a:r>
            <a:endParaRPr lang="he-IL" sz="2800" dirty="0"/>
          </a:p>
        </p:txBody>
      </p:sp>
      <p:sp>
        <p:nvSpPr>
          <p:cNvPr id="8" name="TextBox 7"/>
          <p:cNvSpPr txBox="1"/>
          <p:nvPr/>
        </p:nvSpPr>
        <p:spPr>
          <a:xfrm>
            <a:off x="2071670" y="2071678"/>
            <a:ext cx="5143536" cy="584775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200" dirty="0" smtClean="0"/>
              <a:t>מתי תהיה מכת בכורות?</a:t>
            </a:r>
            <a:endParaRPr lang="he-IL" sz="3200" dirty="0"/>
          </a:p>
        </p:txBody>
      </p:sp>
      <p:sp>
        <p:nvSpPr>
          <p:cNvPr id="9" name="TextBox 8"/>
          <p:cNvSpPr txBox="1"/>
          <p:nvPr/>
        </p:nvSpPr>
        <p:spPr>
          <a:xfrm>
            <a:off x="2857488" y="2857496"/>
            <a:ext cx="4000528" cy="52322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/>
              <a:t>חצות ליל י"ד בניסן</a:t>
            </a:r>
            <a:endParaRPr lang="he-IL" sz="2800" dirty="0"/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7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2000"/>
                                        <p:tgtEl>
                                          <p:spTgt spid="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4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22" dur="500"/>
                                        <p:tgtEl>
                                          <p:spTgt spid="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7" dur="500"/>
                                        <p:tgtEl>
                                          <p:spTgt spid="1024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" grpId="0"/>
      <p:bldP spid="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362" name="Picture 2" descr="צליית קרבן פסח בתנורי פסחים בחצרות ...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0" y="642918"/>
            <a:ext cx="9144000" cy="6215082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2857488" y="0"/>
            <a:ext cx="3500462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3200" dirty="0" smtClean="0"/>
              <a:t>דיני פסח מצרים</a:t>
            </a:r>
            <a:endParaRPr lang="he-IL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3071802" y="857232"/>
            <a:ext cx="564360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ביום ראש חודש ניסן ה'   ציווה את משה לומר לבני ישראל שב-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71604" y="857232"/>
            <a:ext cx="13573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י' בניסן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7000892" y="1428736"/>
            <a:ext cx="15001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הם </a:t>
            </a:r>
            <a:r>
              <a:rPr lang="he-IL" dirty="0" err="1" smtClean="0">
                <a:solidFill>
                  <a:schemeClr val="accent2"/>
                </a:solidFill>
              </a:rPr>
              <a:t>יקחו</a:t>
            </a:r>
            <a:r>
              <a:rPr lang="he-IL" dirty="0" smtClean="0">
                <a:solidFill>
                  <a:schemeClr val="accent2"/>
                </a:solidFill>
              </a:rPr>
              <a:t> להם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6357950" y="1428736"/>
            <a:ext cx="7858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/>
              <a:t>שה</a:t>
            </a:r>
            <a:endParaRPr lang="he-IL" dirty="0"/>
          </a:p>
        </p:txBody>
      </p:sp>
      <p:sp>
        <p:nvSpPr>
          <p:cNvPr id="7" name="TextBox 6"/>
          <p:cNvSpPr txBox="1"/>
          <p:nvPr/>
        </p:nvSpPr>
        <p:spPr>
          <a:xfrm>
            <a:off x="3929058" y="1428736"/>
            <a:ext cx="257176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אסור להשאיר מהשה ולכן 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500034" y="1428736"/>
            <a:ext cx="328614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כמה משפחות יכולות לאכול יחד.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6643702" y="2071678"/>
            <a:ext cx="1785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השה צריך להיות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10" name="TextBox 9"/>
          <p:cNvSpPr txBox="1"/>
          <p:nvPr/>
        </p:nvSpPr>
        <p:spPr>
          <a:xfrm>
            <a:off x="5857884" y="2428868"/>
            <a:ext cx="45719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/>
          </a:p>
        </p:txBody>
      </p:sp>
      <p:sp>
        <p:nvSpPr>
          <p:cNvPr id="11" name="TextBox 10"/>
          <p:cNvSpPr txBox="1"/>
          <p:nvPr/>
        </p:nvSpPr>
        <p:spPr>
          <a:xfrm>
            <a:off x="5072066" y="2071678"/>
            <a:ext cx="1785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תמים ובן שנה.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12" name="TextBox 11"/>
          <p:cNvSpPr txBox="1"/>
          <p:nvPr/>
        </p:nvSpPr>
        <p:spPr>
          <a:xfrm>
            <a:off x="3143240" y="2071678"/>
            <a:ext cx="1785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צריך לשמור אותו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1285852" y="2071678"/>
            <a:ext cx="13573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5 ימים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8143900" y="2571744"/>
            <a:ext cx="42862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מ-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16" name="TextBox 15"/>
          <p:cNvSpPr txBox="1"/>
          <p:nvPr/>
        </p:nvSpPr>
        <p:spPr>
          <a:xfrm>
            <a:off x="7072330" y="2571744"/>
            <a:ext cx="92869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י' בניסן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17" name="TextBox 16"/>
          <p:cNvSpPr txBox="1"/>
          <p:nvPr/>
        </p:nvSpPr>
        <p:spPr>
          <a:xfrm>
            <a:off x="6072198" y="2571744"/>
            <a:ext cx="78581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ועד ל-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18" name="TextBox 17"/>
          <p:cNvSpPr txBox="1"/>
          <p:nvPr/>
        </p:nvSpPr>
        <p:spPr>
          <a:xfrm>
            <a:off x="4786314" y="2571744"/>
            <a:ext cx="107157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י"ד בניסן.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20" name="TextBox 19"/>
          <p:cNvSpPr txBox="1"/>
          <p:nvPr/>
        </p:nvSpPr>
        <p:spPr>
          <a:xfrm>
            <a:off x="3000364" y="2571744"/>
            <a:ext cx="15716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ביום י"ד בניסן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1142976" y="2571744"/>
            <a:ext cx="171451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בין הערביים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22" name="TextBox 21"/>
          <p:cNvSpPr txBox="1"/>
          <p:nvPr/>
        </p:nvSpPr>
        <p:spPr>
          <a:xfrm>
            <a:off x="7286644" y="3214686"/>
            <a:ext cx="150019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שוחטים אותו.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5143504" y="3214686"/>
            <a:ext cx="178595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את הדם מורחים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2428860" y="3214686"/>
            <a:ext cx="2714644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על 2 המזוזות ועל המשקוף</a:t>
            </a:r>
            <a:r>
              <a:rPr lang="he-IL" dirty="0" smtClean="0"/>
              <a:t>.</a:t>
            </a:r>
            <a:endParaRPr lang="he-IL" dirty="0"/>
          </a:p>
        </p:txBody>
      </p:sp>
      <p:sp>
        <p:nvSpPr>
          <p:cNvPr id="26" name="TextBox 25"/>
          <p:cNvSpPr txBox="1"/>
          <p:nvPr/>
        </p:nvSpPr>
        <p:spPr>
          <a:xfrm>
            <a:off x="0" y="3214686"/>
            <a:ext cx="23574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את הבשר צריך לאכול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7429520" y="3714752"/>
            <a:ext cx="13573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כשהוא צלוי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28" name="TextBox 27"/>
          <p:cNvSpPr txBox="1"/>
          <p:nvPr/>
        </p:nvSpPr>
        <p:spPr>
          <a:xfrm>
            <a:off x="5929322" y="3714752"/>
            <a:ext cx="114300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וביחד עם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29" name="TextBox 28"/>
          <p:cNvSpPr txBox="1"/>
          <p:nvPr/>
        </p:nvSpPr>
        <p:spPr>
          <a:xfrm>
            <a:off x="4500562" y="3714752"/>
            <a:ext cx="135732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מצות ומרור</a:t>
            </a:r>
            <a:r>
              <a:rPr lang="he-IL" dirty="0" smtClean="0"/>
              <a:t>.</a:t>
            </a:r>
            <a:endParaRPr lang="he-IL" dirty="0"/>
          </a:p>
        </p:txBody>
      </p:sp>
      <p:sp>
        <p:nvSpPr>
          <p:cNvPr id="30" name="TextBox 29"/>
          <p:cNvSpPr txBox="1"/>
          <p:nvPr/>
        </p:nvSpPr>
        <p:spPr>
          <a:xfrm>
            <a:off x="2357422" y="3714752"/>
            <a:ext cx="18573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אסור לאכול אותו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31" name="TextBox 30"/>
          <p:cNvSpPr txBox="1"/>
          <p:nvPr/>
        </p:nvSpPr>
        <p:spPr>
          <a:xfrm>
            <a:off x="785786" y="3714752"/>
            <a:ext cx="121444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כשהוא נא 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32" name="TextBox 31"/>
          <p:cNvSpPr txBox="1"/>
          <p:nvPr/>
        </p:nvSpPr>
        <p:spPr>
          <a:xfrm>
            <a:off x="6429389" y="4357694"/>
            <a:ext cx="1684940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או מבושל במים.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33" name="TextBox 32"/>
          <p:cNvSpPr txBox="1"/>
          <p:nvPr/>
        </p:nvSpPr>
        <p:spPr>
          <a:xfrm>
            <a:off x="2928926" y="4357694"/>
            <a:ext cx="3143272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צריך להשתדל שלא להשאיר ממנו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35" name="TextBox 34"/>
          <p:cNvSpPr txBox="1"/>
          <p:nvPr/>
        </p:nvSpPr>
        <p:spPr>
          <a:xfrm>
            <a:off x="928662" y="4357694"/>
            <a:ext cx="18573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ואם נשאר צריך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286644" y="5000636"/>
            <a:ext cx="1571636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לשרוף באש.</a:t>
            </a:r>
            <a:endParaRPr lang="he-IL" dirty="0">
              <a:solidFill>
                <a:schemeClr val="tx2"/>
              </a:solidFill>
            </a:endParaRPr>
          </a:p>
        </p:txBody>
      </p:sp>
      <p:sp>
        <p:nvSpPr>
          <p:cNvPr id="37" name="TextBox 36"/>
          <p:cNvSpPr txBox="1"/>
          <p:nvPr/>
        </p:nvSpPr>
        <p:spPr>
          <a:xfrm>
            <a:off x="5286380" y="5000636"/>
            <a:ext cx="185738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accent2"/>
                </a:solidFill>
              </a:rPr>
              <a:t>צריך לאכול אותו</a:t>
            </a:r>
            <a:endParaRPr lang="he-IL" dirty="0">
              <a:solidFill>
                <a:schemeClr val="accent2"/>
              </a:solidFill>
            </a:endParaRPr>
          </a:p>
        </p:txBody>
      </p:sp>
      <p:sp>
        <p:nvSpPr>
          <p:cNvPr id="38" name="TextBox 37"/>
          <p:cNvSpPr txBox="1"/>
          <p:nvPr/>
        </p:nvSpPr>
        <p:spPr>
          <a:xfrm>
            <a:off x="1357290" y="5000636"/>
            <a:ext cx="3643338" cy="369332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smtClean="0">
                <a:solidFill>
                  <a:schemeClr val="tx2"/>
                </a:solidFill>
              </a:rPr>
              <a:t>בחיפזון, חגורים, עם הנעלים והמקל ביד</a:t>
            </a:r>
            <a:endParaRPr lang="he-IL" dirty="0">
              <a:solidFill>
                <a:schemeClr val="tx2"/>
              </a:solidFill>
            </a:endParaRPr>
          </a:p>
        </p:txBody>
      </p:sp>
      <p:pic>
        <p:nvPicPr>
          <p:cNvPr id="40" name="והיא שעמדה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642910" y="5929330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4" dur="5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9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8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9" fill="hold">
                      <p:stCondLst>
                        <p:cond delay="indefinite"/>
                      </p:stCondLst>
                      <p:childTnLst>
                        <p:par>
                          <p:cTn id="50" fill="hold">
                            <p:stCondLst>
                              <p:cond delay="0"/>
                            </p:stCondLst>
                            <p:childTnLst>
                              <p:par>
                                <p:cTn id="5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3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4" fill="hold">
                      <p:stCondLst>
                        <p:cond delay="indefinite"/>
                      </p:stCondLst>
                      <p:childTnLst>
                        <p:par>
                          <p:cTn id="55" fill="hold">
                            <p:stCondLst>
                              <p:cond delay="0"/>
                            </p:stCondLst>
                            <p:childTnLst>
                              <p:par>
                                <p:cTn id="5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8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9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0" dur="80"/>
                                        <p:tgtEl>
                                          <p:spTgt spid="1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1" fill="hold">
                      <p:stCondLst>
                        <p:cond delay="indefinite"/>
                      </p:stCondLst>
                      <p:childTnLst>
                        <p:par>
                          <p:cTn id="62" fill="hold">
                            <p:stCondLst>
                              <p:cond delay="0"/>
                            </p:stCondLst>
                            <p:childTnLst>
                              <p:par>
                                <p:cTn id="6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65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66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67" dur="80"/>
                                        <p:tgtEl>
                                          <p:spTgt spid="1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8" fill="hold">
                      <p:stCondLst>
                        <p:cond delay="indefinite"/>
                      </p:stCondLst>
                      <p:childTnLst>
                        <p:par>
                          <p:cTn id="69" fill="hold">
                            <p:stCondLst>
                              <p:cond delay="0"/>
                            </p:stCondLst>
                            <p:childTnLst>
                              <p:par>
                                <p:cTn id="70" presetID="5" presetClass="entr" presetSubtype="10" fill="hold" grpId="1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72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3" fill="hold">
                      <p:stCondLst>
                        <p:cond delay="indefinite"/>
                      </p:stCondLst>
                      <p:childTnLst>
                        <p:par>
                          <p:cTn id="74" fill="hold">
                            <p:stCondLst>
                              <p:cond delay="0"/>
                            </p:stCondLst>
                            <p:childTnLst>
                              <p:par>
                                <p:cTn id="7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7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8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9" fill="hold">
                      <p:stCondLst>
                        <p:cond delay="indefinite"/>
                      </p:stCondLst>
                      <p:childTnLst>
                        <p:par>
                          <p:cTn id="80" fill="hold">
                            <p:stCondLst>
                              <p:cond delay="0"/>
                            </p:stCondLst>
                            <p:childTnLst>
                              <p:par>
                                <p:cTn id="81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3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88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9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0" dur="80"/>
                                        <p:tgtEl>
                                          <p:spTgt spid="16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1" fill="hold">
                      <p:stCondLst>
                        <p:cond delay="indefinite"/>
                      </p:stCondLst>
                      <p:childTnLst>
                        <p:par>
                          <p:cTn id="92" fill="hold">
                            <p:stCondLst>
                              <p:cond delay="0"/>
                            </p:stCondLst>
                            <p:childTnLst>
                              <p:par>
                                <p:cTn id="93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9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95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96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7" dur="80"/>
                                        <p:tgtEl>
                                          <p:spTgt spid="1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8" fill="hold">
                      <p:stCondLst>
                        <p:cond delay="indefinite"/>
                      </p:stCondLst>
                      <p:childTnLst>
                        <p:par>
                          <p:cTn id="99" fill="hold">
                            <p:stCondLst>
                              <p:cond delay="0"/>
                            </p:stCondLst>
                            <p:childTnLst>
                              <p:par>
                                <p:cTn id="10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0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3" fill="hold">
                      <p:stCondLst>
                        <p:cond delay="indefinite"/>
                      </p:stCondLst>
                      <p:childTnLst>
                        <p:par>
                          <p:cTn id="104" fill="hold">
                            <p:stCondLst>
                              <p:cond delay="0"/>
                            </p:stCondLst>
                            <p:childTnLst>
                              <p:par>
                                <p:cTn id="10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07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8" fill="hold">
                      <p:stCondLst>
                        <p:cond delay="indefinite"/>
                      </p:stCondLst>
                      <p:childTnLst>
                        <p:par>
                          <p:cTn id="109" fill="hold">
                            <p:stCondLst>
                              <p:cond delay="0"/>
                            </p:stCondLst>
                            <p:childTnLst>
                              <p:par>
                                <p:cTn id="110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12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3" fill="hold">
                      <p:stCondLst>
                        <p:cond delay="indefinite"/>
                      </p:stCondLst>
                      <p:childTnLst>
                        <p:par>
                          <p:cTn id="114" fill="hold">
                            <p:stCondLst>
                              <p:cond delay="0"/>
                            </p:stCondLst>
                            <p:childTnLst>
                              <p:par>
                                <p:cTn id="11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17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18" dur="500" fill="hold"/>
                                        <p:tgtEl>
                                          <p:spTgt spid="2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19" fill="hold">
                      <p:stCondLst>
                        <p:cond delay="indefinite"/>
                      </p:stCondLst>
                      <p:childTnLst>
                        <p:par>
                          <p:cTn id="120" fill="hold">
                            <p:stCondLst>
                              <p:cond delay="0"/>
                            </p:stCondLst>
                            <p:childTnLst>
                              <p:par>
                                <p:cTn id="121" presetID="16" presetClass="entr" presetSubtype="2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arn(inHorizontal)">
                                      <p:cBhvr>
                                        <p:cTn id="123" dur="500"/>
                                        <p:tgtEl>
                                          <p:spTgt spid="2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4" fill="hold">
                      <p:stCondLst>
                        <p:cond delay="indefinite"/>
                      </p:stCondLst>
                      <p:childTnLst>
                        <p:par>
                          <p:cTn id="125" fill="hold">
                            <p:stCondLst>
                              <p:cond delay="0"/>
                            </p:stCondLst>
                            <p:childTnLst>
                              <p:par>
                                <p:cTn id="12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28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29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30" dur="80"/>
                                        <p:tgtEl>
                                          <p:spTgt spid="2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1" fill="hold">
                      <p:stCondLst>
                        <p:cond delay="indefinite"/>
                      </p:stCondLst>
                      <p:childTnLst>
                        <p:par>
                          <p:cTn id="132" fill="hold">
                            <p:stCondLst>
                              <p:cond delay="0"/>
                            </p:stCondLst>
                            <p:childTnLst>
                              <p:par>
                                <p:cTn id="13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5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6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7" fill="hold">
                      <p:stCondLst>
                        <p:cond delay="indefinite"/>
                      </p:stCondLst>
                      <p:childTnLst>
                        <p:par>
                          <p:cTn id="138" fill="hold">
                            <p:stCondLst>
                              <p:cond delay="0"/>
                            </p:stCondLst>
                            <p:childTnLst>
                              <p:par>
                                <p:cTn id="13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1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2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43" dur="80"/>
                                        <p:tgtEl>
                                          <p:spTgt spid="2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4" fill="hold">
                      <p:stCondLst>
                        <p:cond delay="indefinite"/>
                      </p:stCondLst>
                      <p:childTnLst>
                        <p:par>
                          <p:cTn id="145" fill="hold">
                            <p:stCondLst>
                              <p:cond delay="0"/>
                            </p:stCondLst>
                            <p:childTnLst>
                              <p:par>
                                <p:cTn id="146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8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49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50" dur="80"/>
                                        <p:tgtEl>
                                          <p:spTgt spid="28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1" fill="hold">
                      <p:stCondLst>
                        <p:cond delay="indefinite"/>
                      </p:stCondLst>
                      <p:childTnLst>
                        <p:par>
                          <p:cTn id="152" fill="hold">
                            <p:stCondLst>
                              <p:cond delay="0"/>
                            </p:stCondLst>
                            <p:childTnLst>
                              <p:par>
                                <p:cTn id="153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55" dur="500"/>
                                        <p:tgtEl>
                                          <p:spTgt spid="2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6" fill="hold">
                      <p:stCondLst>
                        <p:cond delay="indefinite"/>
                      </p:stCondLst>
                      <p:childTnLst>
                        <p:par>
                          <p:cTn id="157" fill="hold">
                            <p:stCondLst>
                              <p:cond delay="0"/>
                            </p:stCondLst>
                            <p:childTnLst>
                              <p:par>
                                <p:cTn id="15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0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1" dur="500" fill="hold"/>
                                        <p:tgtEl>
                                          <p:spTgt spid="3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2" fill="hold">
                      <p:stCondLst>
                        <p:cond delay="indefinite"/>
                      </p:stCondLst>
                      <p:childTnLst>
                        <p:par>
                          <p:cTn id="163" fill="hold">
                            <p:stCondLst>
                              <p:cond delay="0"/>
                            </p:stCondLst>
                            <p:childTnLst>
                              <p:par>
                                <p:cTn id="164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66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67" dur="500" fill="hold"/>
                                        <p:tgtEl>
                                          <p:spTgt spid="3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68" fill="hold">
                      <p:stCondLst>
                        <p:cond delay="indefinite"/>
                      </p:stCondLst>
                      <p:childTnLst>
                        <p:par>
                          <p:cTn id="169" fill="hold">
                            <p:stCondLst>
                              <p:cond delay="0"/>
                            </p:stCondLst>
                            <p:childTnLst>
                              <p:par>
                                <p:cTn id="170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72" dur="500"/>
                                        <p:tgtEl>
                                          <p:spTgt spid="3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3" fill="hold">
                      <p:stCondLst>
                        <p:cond delay="indefinite"/>
                      </p:stCondLst>
                      <p:childTnLst>
                        <p:par>
                          <p:cTn id="174" fill="hold">
                            <p:stCondLst>
                              <p:cond delay="0"/>
                            </p:stCondLst>
                            <p:childTnLst>
                              <p:par>
                                <p:cTn id="175" presetID="14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randombar(horizontal)">
                                      <p:cBhvr>
                                        <p:cTn id="177" dur="500"/>
                                        <p:tgtEl>
                                          <p:spTgt spid="3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8" fill="hold">
                      <p:stCondLst>
                        <p:cond delay="indefinite"/>
                      </p:stCondLst>
                      <p:childTnLst>
                        <p:par>
                          <p:cTn id="179" fill="hold">
                            <p:stCondLst>
                              <p:cond delay="0"/>
                            </p:stCondLst>
                            <p:childTnLst>
                              <p:par>
                                <p:cTn id="180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8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82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3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84" dur="80"/>
                                        <p:tgtEl>
                                          <p:spTgt spid="35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5" fill="hold">
                      <p:stCondLst>
                        <p:cond delay="indefinite"/>
                      </p:stCondLst>
                      <p:childTnLst>
                        <p:par>
                          <p:cTn id="186" fill="hold">
                            <p:stCondLst>
                              <p:cond delay="0"/>
                            </p:stCondLst>
                            <p:childTnLst>
                              <p:par>
                                <p:cTn id="187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89" dur="500"/>
                                        <p:tgtEl>
                                          <p:spTgt spid="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0" fill="hold">
                      <p:stCondLst>
                        <p:cond delay="indefinite"/>
                      </p:stCondLst>
                      <p:childTnLst>
                        <p:par>
                          <p:cTn id="191" fill="hold">
                            <p:stCondLst>
                              <p:cond delay="0"/>
                            </p:stCondLst>
                            <p:childTnLst>
                              <p:par>
                                <p:cTn id="19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9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94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95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6" dur="80"/>
                                        <p:tgtEl>
                                          <p:spTgt spid="37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7" fill="hold">
                      <p:stCondLst>
                        <p:cond delay="indefinite"/>
                      </p:stCondLst>
                      <p:childTnLst>
                        <p:par>
                          <p:cTn id="198" fill="hold">
                            <p:stCondLst>
                              <p:cond delay="0"/>
                            </p:stCondLst>
                            <p:childTnLst>
                              <p:par>
                                <p:cTn id="19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01" dur="500"/>
                                        <p:tgtEl>
                                          <p:spTgt spid="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2" fill="hold">
                      <p:stCondLst>
                        <p:cond delay="indefinite"/>
                      </p:stCondLst>
                      <p:childTnLst>
                        <p:par>
                          <p:cTn id="203" fill="hold">
                            <p:stCondLst>
                              <p:cond delay="0"/>
                            </p:stCondLst>
                            <p:childTnLst>
                              <p:par>
                                <p:cTn id="204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06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7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8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9" dur="1000" fill="hold"/>
                                        <p:tgtEl>
                                          <p:spTgt spid="1536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seq concurrent="1" nextAc="seek">
              <p:cTn id="210" restart="whenNotActive" fill="hold" evtFilter="cancelBubble" nodeType="interactiveSeq">
                <p:stCondLst>
                  <p:cond evt="onClick" delay="0">
                    <p:tgtEl>
                      <p:spTgt spid="4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211" fill="hold">
                      <p:stCondLst>
                        <p:cond delay="0"/>
                      </p:stCondLst>
                      <p:childTnLst>
                        <p:par>
                          <p:cTn id="212" fill="hold">
                            <p:stCondLst>
                              <p:cond delay="0"/>
                            </p:stCondLst>
                            <p:childTnLst>
                              <p:par>
                                <p:cTn id="213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214" dur="1135643" fill="hold"/>
                                        <p:tgtEl>
                                          <p:spTgt spid="4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0"/>
                  </p:tgtEl>
                </p:cond>
              </p:nextCondLst>
            </p:seq>
            <p:audio>
              <p:cMediaNode>
                <p:cTn id="215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0"/>
                </p:tgtEl>
              </p:cMediaNode>
            </p:audio>
          </p:childTnLst>
        </p:cTn>
      </p:par>
    </p:tnLst>
    <p:bldLst>
      <p:bldP spid="2" grpId="0" animBg="1"/>
      <p:bldP spid="3" grpId="0"/>
      <p:bldP spid="4" grpId="0"/>
      <p:bldP spid="5" grpId="0"/>
      <p:bldP spid="5" grpId="1"/>
      <p:bldP spid="6" grpId="0"/>
      <p:bldP spid="7" grpId="0"/>
      <p:bldP spid="8" grpId="0"/>
      <p:bldP spid="9" grpId="0"/>
      <p:bldP spid="11" grpId="0"/>
      <p:bldP spid="12" grpId="0"/>
      <p:bldP spid="12" grpId="1"/>
      <p:bldP spid="13" grpId="0"/>
      <p:bldP spid="14" grpId="0"/>
      <p:bldP spid="16" grpId="0"/>
      <p:bldP spid="17" grpId="0"/>
      <p:bldP spid="18" grpId="0"/>
      <p:bldP spid="20" grpId="0"/>
      <p:bldP spid="21" grpId="0"/>
      <p:bldP spid="22" grpId="0"/>
      <p:bldP spid="23" grpId="0"/>
      <p:bldP spid="25" grpId="0"/>
      <p:bldP spid="26" grpId="0"/>
      <p:bldP spid="27" grpId="0"/>
      <p:bldP spid="28" grpId="0"/>
      <p:bldP spid="29" grpId="0"/>
      <p:bldP spid="30" grpId="0"/>
      <p:bldP spid="31" grpId="0"/>
      <p:bldP spid="32" grpId="0"/>
      <p:bldP spid="33" grpId="0"/>
      <p:bldP spid="35" grpId="0"/>
      <p:bldP spid="36" grpId="0"/>
      <p:bldP spid="37" grpId="0"/>
      <p:bldP spid="38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8" name="Picture 4" descr="maxresdefault.jpg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928794" y="1949178"/>
            <a:ext cx="6072229" cy="3867308"/>
          </a:xfrm>
          <a:prstGeom prst="rect">
            <a:avLst/>
          </a:prstGeom>
          <a:noFill/>
        </p:spPr>
      </p:pic>
      <p:sp>
        <p:nvSpPr>
          <p:cNvPr id="2" name="TextBox 1"/>
          <p:cNvSpPr txBox="1"/>
          <p:nvPr/>
        </p:nvSpPr>
        <p:spPr>
          <a:xfrm>
            <a:off x="714348" y="428604"/>
            <a:ext cx="7572428" cy="563231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6000" dirty="0" smtClean="0">
                <a:solidFill>
                  <a:schemeClr val="tx2"/>
                </a:solidFill>
              </a:rPr>
              <a:t>בשעה שמלך המשיח בא</a:t>
            </a:r>
          </a:p>
          <a:p>
            <a:r>
              <a:rPr lang="he-IL" sz="6000" dirty="0" smtClean="0"/>
              <a:t>  </a:t>
            </a:r>
            <a:r>
              <a:rPr lang="he-IL" sz="6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ומשמיע לישראל ואומר:</a:t>
            </a:r>
          </a:p>
          <a:p>
            <a:r>
              <a:rPr lang="he-IL" sz="6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  </a:t>
            </a:r>
            <a:r>
              <a:rPr lang="he-IL" sz="6000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ענוים</a:t>
            </a:r>
            <a:r>
              <a:rPr lang="he-IL" sz="6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, </a:t>
            </a:r>
            <a:r>
              <a:rPr lang="he-IL" sz="6000" dirty="0" err="1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ענוים</a:t>
            </a:r>
            <a:r>
              <a:rPr lang="he-IL" sz="6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 הגיע זמן גאולתכם!</a:t>
            </a:r>
          </a:p>
          <a:p>
            <a:r>
              <a:rPr lang="he-IL" sz="6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ואם אין אתם מאמינים:</a:t>
            </a:r>
          </a:p>
          <a:p>
            <a:r>
              <a:rPr lang="he-IL" sz="6000" dirty="0" smtClean="0">
                <a:solidFill>
                  <a:schemeClr val="accent2">
                    <a:lumMod val="20000"/>
                    <a:lumOff val="80000"/>
                  </a:schemeClr>
                </a:solidFill>
              </a:rPr>
              <a:t>ראו באור ישעי שזורח!!!</a:t>
            </a:r>
            <a:endParaRPr lang="he-IL" sz="6000" dirty="0">
              <a:solidFill>
                <a:schemeClr val="accent2">
                  <a:lumMod val="20000"/>
                  <a:lumOff val="80000"/>
                </a:schemeClr>
              </a:solidFill>
            </a:endParaRPr>
          </a:p>
        </p:txBody>
      </p:sp>
      <p:pic>
        <p:nvPicPr>
          <p:cNvPr id="6" name="בשעה שמלך המשיח בא 4.mp3">
            <a:hlinkClick r:id="" action="ppaction://media"/>
          </p:cNvPr>
          <p:cNvPicPr>
            <a:picLocks noRot="1" noChangeAspect="1"/>
          </p:cNvPicPr>
          <p:nvPr>
            <a:audioFile r:link="rId1"/>
          </p:nvPr>
        </p:nvPicPr>
        <p:blipFill>
          <a:blip r:embed="rId4"/>
          <a:stretch>
            <a:fillRect/>
          </a:stretch>
        </p:blipFill>
        <p:spPr>
          <a:xfrm>
            <a:off x="714348" y="5429264"/>
            <a:ext cx="304800" cy="304800"/>
          </a:xfrm>
          <a:prstGeom prst="rect">
            <a:avLst/>
          </a:prstGeo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407630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571472" y="0"/>
            <a:ext cx="8001056" cy="578619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</a:t>
            </a:r>
            <a:r>
              <a:rPr lang="he-IL" sz="32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בס"ד בני ישראל יוצאים ממצרים (י"ב, ל"ז- מ"ב)</a:t>
            </a:r>
          </a:p>
          <a:p>
            <a:r>
              <a:rPr lang="he-IL" sz="3200" dirty="0" smtClean="0"/>
              <a:t>          </a:t>
            </a:r>
            <a:r>
              <a:rPr lang="he-IL" sz="3200" dirty="0" smtClean="0">
                <a:solidFill>
                  <a:schemeClr val="tx2"/>
                </a:solidFill>
              </a:rPr>
              <a:t>בני ישראל יצאו ממצרים והגיעו </a:t>
            </a:r>
          </a:p>
          <a:p>
            <a:r>
              <a:rPr lang="he-IL" sz="3200" dirty="0" smtClean="0">
                <a:solidFill>
                  <a:schemeClr val="tx2"/>
                </a:solidFill>
              </a:rPr>
              <a:t>                     </a:t>
            </a:r>
            <a:r>
              <a:rPr lang="he-IL" sz="3200" dirty="0" smtClean="0">
                <a:solidFill>
                  <a:schemeClr val="accent2"/>
                </a:solidFill>
              </a:rPr>
              <a:t>לסוכות </a:t>
            </a:r>
          </a:p>
          <a:p>
            <a:r>
              <a:rPr lang="he-IL" sz="3200" dirty="0" smtClean="0"/>
              <a:t>                     </a:t>
            </a:r>
            <a:r>
              <a:rPr lang="he-IL" sz="3200" dirty="0" smtClean="0">
                <a:solidFill>
                  <a:schemeClr val="tx2"/>
                </a:solidFill>
              </a:rPr>
              <a:t>הם מנו  </a:t>
            </a:r>
          </a:p>
          <a:p>
            <a:r>
              <a:rPr lang="he-IL" sz="3200" dirty="0" smtClean="0">
                <a:solidFill>
                  <a:schemeClr val="accent2"/>
                </a:solidFill>
              </a:rPr>
              <a:t>  600,000  גברים חוץ מהנשים והטף.</a:t>
            </a:r>
          </a:p>
          <a:p>
            <a:r>
              <a:rPr lang="he-IL" sz="3200" dirty="0" smtClean="0">
                <a:solidFill>
                  <a:schemeClr val="tx2"/>
                </a:solidFill>
              </a:rPr>
              <a:t> בנוסף לבני ישראל הצטרפו אליהם גם </a:t>
            </a:r>
          </a:p>
          <a:p>
            <a:r>
              <a:rPr lang="he-IL" sz="3200" dirty="0" smtClean="0"/>
              <a:t>                   </a:t>
            </a:r>
            <a:r>
              <a:rPr lang="he-IL" sz="3200" dirty="0" smtClean="0">
                <a:solidFill>
                  <a:schemeClr val="accent2"/>
                </a:solidFill>
              </a:rPr>
              <a:t>ערב רב, </a:t>
            </a:r>
            <a:r>
              <a:rPr lang="he-IL" sz="3200" dirty="0" smtClean="0">
                <a:solidFill>
                  <a:schemeClr val="tx2"/>
                </a:solidFill>
              </a:rPr>
              <a:t>שהם </a:t>
            </a:r>
          </a:p>
          <a:p>
            <a:r>
              <a:rPr lang="he-IL" sz="3200" dirty="0" smtClean="0"/>
              <a:t>                 </a:t>
            </a:r>
            <a:r>
              <a:rPr lang="he-IL" sz="3200" dirty="0" smtClean="0">
                <a:solidFill>
                  <a:schemeClr val="accent2"/>
                </a:solidFill>
              </a:rPr>
              <a:t>תערובת של גויים.</a:t>
            </a:r>
          </a:p>
          <a:p>
            <a:r>
              <a:rPr lang="he-IL" sz="3200" dirty="0" smtClean="0">
                <a:solidFill>
                  <a:schemeClr val="tx2"/>
                </a:solidFill>
              </a:rPr>
              <a:t>הם אפו את הבצק שהוציאו ממצרים ב-</a:t>
            </a:r>
          </a:p>
          <a:p>
            <a:r>
              <a:rPr lang="he-IL" sz="3200" dirty="0" smtClean="0"/>
              <a:t>                   </a:t>
            </a:r>
            <a:r>
              <a:rPr lang="he-IL" sz="3200" dirty="0" smtClean="0">
                <a:solidFill>
                  <a:schemeClr val="accent2"/>
                </a:solidFill>
              </a:rPr>
              <a:t>בסוכות.</a:t>
            </a:r>
          </a:p>
          <a:p>
            <a:pPr marL="342900" indent="-342900">
              <a:buAutoNum type="arabicPeriod"/>
            </a:pPr>
            <a:endParaRPr lang="he-IL" dirty="0"/>
          </a:p>
        </p:txBody>
      </p:sp>
    </p:spTree>
  </p:cSld>
  <p:clrMapOvr>
    <a:masterClrMapping/>
  </p:clrMapOvr>
  <p:transition spd="slow">
    <p:cut thruBlk="1"/>
    <p:sndAc>
      <p:stSnd>
        <p:snd r:embed="rId2" name="camera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7" dur="5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2" dur="200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3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4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5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6" fill="hold">
                      <p:stCondLst>
                        <p:cond delay="indefinite"/>
                      </p:stCondLst>
                      <p:childTnLst>
                        <p:par>
                          <p:cTn id="47" fill="hold">
                            <p:stCondLst>
                              <p:cond delay="0"/>
                            </p:stCondLst>
                            <p:childTnLst>
                              <p:par>
                                <p:cTn id="48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0" dur="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1" dur="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2" dur="8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" presetClass="entr" presetSubtype="4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0"/>
                                  </p:iterate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7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8" dur="500" fill="hold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3" dur="50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4" fill="hold">
                      <p:stCondLst>
                        <p:cond delay="indefinite"/>
                      </p:stCondLst>
                      <p:childTnLst>
                        <p:par>
                          <p:cTn id="65" fill="hold">
                            <p:stCondLst>
                              <p:cond delay="0"/>
                            </p:stCondLst>
                            <p:childTnLst>
                              <p:par>
                                <p:cTn id="66" presetID="2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8" dur="500"/>
                                        <p:tgtEl>
                                          <p:spTgt spid="2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0" y="-428652"/>
            <a:ext cx="8715388" cy="649408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he-IL" sz="2800" dirty="0" smtClean="0"/>
          </a:p>
          <a:p>
            <a:endParaRPr lang="he-IL" sz="2800" dirty="0" smtClean="0"/>
          </a:p>
          <a:p>
            <a:r>
              <a:rPr lang="he-IL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בס"ד  זמנים שקשורים לבני ישראל במצרים:</a:t>
            </a:r>
          </a:p>
          <a:p>
            <a:r>
              <a:rPr lang="he-IL" sz="2800" dirty="0" smtClean="0"/>
              <a:t>                            </a:t>
            </a:r>
            <a:r>
              <a:rPr lang="he-IL" sz="3600" dirty="0" smtClean="0">
                <a:solidFill>
                  <a:schemeClr val="accent2"/>
                </a:solidFill>
              </a:rPr>
              <a:t>210-</a:t>
            </a:r>
            <a:r>
              <a:rPr lang="he-IL" sz="2800" dirty="0" smtClean="0"/>
              <a:t> </a:t>
            </a:r>
          </a:p>
          <a:p>
            <a:r>
              <a:rPr lang="he-IL" sz="2800" dirty="0" smtClean="0"/>
              <a:t>         </a:t>
            </a:r>
            <a:r>
              <a:rPr lang="he-IL" sz="3600" dirty="0" smtClean="0">
                <a:solidFill>
                  <a:schemeClr val="tx2"/>
                </a:solidFill>
              </a:rPr>
              <a:t>שנות השעבוד של ישראל במצרים</a:t>
            </a:r>
            <a:r>
              <a:rPr lang="he-IL" sz="2800" dirty="0" smtClean="0">
                <a:solidFill>
                  <a:schemeClr val="tx2"/>
                </a:solidFill>
              </a:rPr>
              <a:t>.</a:t>
            </a:r>
          </a:p>
          <a:p>
            <a:r>
              <a:rPr lang="he-IL" sz="2800" dirty="0" smtClean="0"/>
              <a:t>                            </a:t>
            </a:r>
            <a:r>
              <a:rPr lang="he-IL" sz="3600" dirty="0" smtClean="0">
                <a:solidFill>
                  <a:schemeClr val="accent2"/>
                </a:solidFill>
              </a:rPr>
              <a:t>400-</a:t>
            </a:r>
            <a:r>
              <a:rPr lang="he-IL" sz="2800" dirty="0" smtClean="0"/>
              <a:t> </a:t>
            </a:r>
          </a:p>
          <a:p>
            <a:r>
              <a:rPr lang="he-IL" sz="3600" dirty="0" smtClean="0">
                <a:solidFill>
                  <a:schemeClr val="tx2"/>
                </a:solidFill>
              </a:rPr>
              <a:t>השנים מאז שנולד יצחק (שאז התחיל להתקיים "גר יהיה זרעך")</a:t>
            </a:r>
          </a:p>
          <a:p>
            <a:r>
              <a:rPr lang="he-IL" sz="2800" dirty="0" smtClean="0"/>
              <a:t>                             </a:t>
            </a:r>
            <a:r>
              <a:rPr lang="he-IL" sz="3600" dirty="0" smtClean="0">
                <a:solidFill>
                  <a:schemeClr val="accent2"/>
                </a:solidFill>
              </a:rPr>
              <a:t>430</a:t>
            </a:r>
            <a:r>
              <a:rPr lang="he-IL" sz="2800" dirty="0" smtClean="0">
                <a:solidFill>
                  <a:schemeClr val="accent2"/>
                </a:solidFill>
              </a:rPr>
              <a:t>-</a:t>
            </a:r>
            <a:r>
              <a:rPr lang="he-IL" sz="2800" dirty="0" smtClean="0"/>
              <a:t> </a:t>
            </a:r>
          </a:p>
          <a:p>
            <a:r>
              <a:rPr lang="he-IL" sz="3600" dirty="0" smtClean="0">
                <a:solidFill>
                  <a:schemeClr val="tx2"/>
                </a:solidFill>
              </a:rPr>
              <a:t>בדיוק השנים שעברו מאז ברית בין הבתרים עד לגאולת ישראל ממצרים (ברית בין הבתרים הייתה בט"ו בניסן בדיוק 430 קודם)</a:t>
            </a:r>
          </a:p>
        </p:txBody>
      </p:sp>
    </p:spTree>
  </p:cSld>
  <p:clrMapOvr>
    <a:masterClrMapping/>
  </p:clrMapOvr>
  <p:transition spd="slow">
    <p:wipe dir="r"/>
    <p:sndAc>
      <p:stSnd>
        <p:snd r:embed="rId2" name="coin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7" dur="2000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2" dur="500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7" dur="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8" dur="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9" dur="80"/>
                                        <p:tgtEl>
                                          <p:spTgt spid="2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4" dur="500"/>
                                        <p:tgtEl>
                                          <p:spTgt spid="2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9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30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31" dur="80"/>
                                        <p:tgtEl>
                                          <p:spTgt spid="2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36" dur="500"/>
                                        <p:tgtEl>
                                          <p:spTgt spid="2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27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41" dur="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42" dur="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43" dur="80"/>
                                        <p:tgtEl>
                                          <p:spTgt spid="2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מלבן 1"/>
          <p:cNvSpPr/>
          <p:nvPr/>
        </p:nvSpPr>
        <p:spPr>
          <a:xfrm>
            <a:off x="571472" y="428605"/>
            <a:ext cx="8215370" cy="501675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he-IL" sz="3600" dirty="0" smtClean="0"/>
              <a:t>     </a:t>
            </a:r>
            <a:r>
              <a:rPr lang="he-IL" sz="3600" dirty="0" smtClean="0">
                <a:solidFill>
                  <a:srgbClr val="FF0000"/>
                </a:solidFill>
              </a:rPr>
              <a:t>מה הפירוש "ליל שימורים הוא לה'"?</a:t>
            </a:r>
          </a:p>
          <a:p>
            <a:r>
              <a:rPr lang="he-IL" sz="3200" dirty="0" smtClean="0"/>
              <a:t>                         </a:t>
            </a:r>
            <a:r>
              <a:rPr lang="he-IL" sz="3200" dirty="0" smtClean="0">
                <a:solidFill>
                  <a:schemeClr val="accent2"/>
                </a:solidFill>
              </a:rPr>
              <a:t>2   פירושים</a:t>
            </a:r>
            <a:r>
              <a:rPr lang="he-IL" sz="3200" dirty="0" smtClean="0"/>
              <a:t>:</a:t>
            </a:r>
          </a:p>
          <a:p>
            <a:pPr marL="342900" indent="-342900">
              <a:buAutoNum type="arabicPeriod"/>
            </a:pPr>
            <a:r>
              <a:rPr lang="he-IL" sz="3600" dirty="0" smtClean="0">
                <a:solidFill>
                  <a:schemeClr val="tx2"/>
                </a:solidFill>
              </a:rPr>
              <a:t>שימורים- מלשון "שמירה" בלילה הזה יש שמירה מיוחדת של ה' על בני ישראל בכל דור ודור.</a:t>
            </a:r>
          </a:p>
          <a:p>
            <a:pPr marL="342900" indent="-342900">
              <a:buAutoNum type="arabicPeriod"/>
            </a:pPr>
            <a:r>
              <a:rPr lang="he-IL" sz="3600" dirty="0" smtClean="0">
                <a:solidFill>
                  <a:schemeClr val="tx2"/>
                </a:solidFill>
              </a:rPr>
              <a:t>מלשון </a:t>
            </a:r>
            <a:r>
              <a:rPr lang="he-IL" sz="3600" dirty="0" err="1" smtClean="0">
                <a:solidFill>
                  <a:schemeClr val="tx2"/>
                </a:solidFill>
              </a:rPr>
              <a:t>צפיה</a:t>
            </a:r>
            <a:r>
              <a:rPr lang="he-IL" sz="3600" dirty="0" smtClean="0">
                <a:solidFill>
                  <a:schemeClr val="tx2"/>
                </a:solidFill>
              </a:rPr>
              <a:t> כמו שנאמר אצל יעקב "ואביו שמר את הדבר", שציפה מתי יקיימו חלומותיו של יוסף וכן גם כאן ה' ציפה מתי כבר יבוא היום והוא יגאל את בניו!</a:t>
            </a:r>
            <a:endParaRPr lang="he-IL" sz="3600" dirty="0">
              <a:solidFill>
                <a:schemeClr val="tx2"/>
              </a:solidFill>
            </a:endParaRPr>
          </a:p>
        </p:txBody>
      </p:sp>
    </p:spTree>
  </p:cSld>
  <p:clrMapOvr>
    <a:masterClrMapping/>
  </p:clrMapOvr>
  <p:transition>
    <p:wedge/>
    <p:sndAc>
      <p:stSnd>
        <p:snd r:embed="rId2" name="whoosh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6" dur="2000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7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8" dur="2000" fill="hold"/>
                                        <p:tgtEl>
                                          <p:spTgt spid="2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9" fill="hold">
                      <p:stCondLst>
                        <p:cond delay="indefinite"/>
                      </p:stCondLst>
                      <p:childTnLst>
                        <p:par>
                          <p:cTn id="20" fill="hold">
                            <p:stCondLst>
                              <p:cond delay="0"/>
                            </p:stCondLst>
                            <p:childTnLst>
                              <p:par>
                                <p:cTn id="21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3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2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15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 fmla="#ppt_x+(cos(-2*pi*(1-$))*-#ppt_x-sin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2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 fmla="#ppt_y+(sin(-2*pi*(1-$))*-#ppt_x+cos(-2*pi*(1-$))*(1-#ppt_y))*(1-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1000101" y="285728"/>
            <a:ext cx="7215238" cy="618630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"עבדים היינו לפרעה במצרים. ויוציאנו ה' אלוקינו משם ביד חזקה ובזרוע נטויה. </a:t>
            </a: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ואלו לא הוציא הקב"ה את אבותינו ממצרים </a:t>
            </a: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הרי אנו ובנינו ובני בנינו משועבדים היינו לפרעה במצרים. </a:t>
            </a: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ואפילו כולנו חכמים, כולנו נבונים, כולנו זקנים, כולנו יודעים </a:t>
            </a: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36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Calibri" pitchFamily="34" charset="0"/>
                <a:ea typeface="Calibri" pitchFamily="34" charset="0"/>
              </a:rPr>
              <a:t>את התורה מצווה עלינו לספר ביציאת מצרים וכל המרבה הרי זה משובח" (הגדה של פסח).</a:t>
            </a:r>
            <a:endParaRPr kumimoji="0" lang="he-IL" sz="36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25" name="Rectangle 1"/>
          <p:cNvSpPr>
            <a:spLocks noChangeArrowheads="1"/>
          </p:cNvSpPr>
          <p:nvPr/>
        </p:nvSpPr>
        <p:spPr bwMode="auto">
          <a:xfrm>
            <a:off x="3831310" y="0"/>
            <a:ext cx="5312736" cy="70942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ct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</a:t>
            </a:r>
            <a:endParaRPr kumimoji="0" lang="en-US" sz="8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13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eaLnBrk="0" fontAlgn="base" hangingPunct="0">
              <a:spcBef>
                <a:spcPct val="0"/>
              </a:spcBef>
              <a:spcAft>
                <a:spcPct val="0"/>
              </a:spcAft>
            </a:pPr>
            <a:r>
              <a:rPr lang="he-IL" sz="13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13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</a:t>
            </a: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he-IL" sz="13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	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13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lang="he-IL" sz="1300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</a:t>
            </a: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he-IL" sz="13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pPr marL="0" marR="0" lvl="0" indent="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lang="he-IL" sz="1300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1500166" y="571480"/>
            <a:ext cx="6643734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סיכום פרשת בא</a:t>
            </a:r>
            <a:endParaRPr lang="he-IL" sz="40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3714744" y="1285860"/>
            <a:ext cx="385765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פירושי מילים:</a:t>
            </a:r>
            <a:endParaRPr lang="he-IL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6786578" y="2071678"/>
            <a:ext cx="178595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err="1" smtClean="0">
                <a:solidFill>
                  <a:schemeClr val="tx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מֵאָנְתָּ</a:t>
            </a:r>
            <a:endParaRPr lang="he-IL" sz="4400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4071934" y="2071679"/>
            <a:ext cx="271464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smtClean="0">
                <a:solidFill>
                  <a:schemeClr val="accent2"/>
                </a:solidFill>
              </a:rPr>
              <a:t>=</a:t>
            </a:r>
            <a:r>
              <a:rPr lang="he-IL" sz="4400" dirty="0" err="1" smtClean="0">
                <a:solidFill>
                  <a:schemeClr val="accent2"/>
                </a:solidFill>
              </a:rPr>
              <a:t>סרבת</a:t>
            </a:r>
            <a:endParaRPr lang="he-IL" sz="4400" dirty="0">
              <a:solidFill>
                <a:schemeClr val="accent2"/>
              </a:solidFill>
            </a:endParaRPr>
          </a:p>
        </p:txBody>
      </p:sp>
      <p:sp>
        <p:nvSpPr>
          <p:cNvPr id="11" name="TextBox 10"/>
          <p:cNvSpPr txBox="1"/>
          <p:nvPr/>
        </p:nvSpPr>
        <p:spPr>
          <a:xfrm>
            <a:off x="6715140" y="2714620"/>
            <a:ext cx="178595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smtClean="0">
                <a:solidFill>
                  <a:schemeClr val="tx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בחִפָּזוֹן</a:t>
            </a:r>
            <a:endParaRPr lang="he-IL" sz="4400" dirty="0">
              <a:solidFill>
                <a:schemeClr val="tx2"/>
              </a:solidFill>
            </a:endParaRPr>
          </a:p>
        </p:txBody>
      </p:sp>
      <p:sp>
        <p:nvSpPr>
          <p:cNvPr id="13" name="TextBox 12"/>
          <p:cNvSpPr txBox="1"/>
          <p:nvPr/>
        </p:nvSpPr>
        <p:spPr>
          <a:xfrm>
            <a:off x="4643438" y="2714620"/>
            <a:ext cx="2428892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smtClean="0">
                <a:solidFill>
                  <a:schemeClr val="accent2"/>
                </a:solidFill>
              </a:rPr>
              <a:t>=בזריזות</a:t>
            </a:r>
            <a:endParaRPr lang="he-IL" sz="4400" dirty="0">
              <a:solidFill>
                <a:schemeClr val="accent2"/>
              </a:solidFill>
            </a:endParaRPr>
          </a:p>
        </p:txBody>
      </p:sp>
      <p:sp>
        <p:nvSpPr>
          <p:cNvPr id="14" name="TextBox 13"/>
          <p:cNvSpPr txBox="1"/>
          <p:nvPr/>
        </p:nvSpPr>
        <p:spPr>
          <a:xfrm>
            <a:off x="3071802" y="2500306"/>
            <a:ext cx="184731" cy="369332"/>
          </a:xfrm>
          <a:prstGeom prst="rect">
            <a:avLst/>
          </a:prstGeom>
          <a:noFill/>
        </p:spPr>
        <p:txBody>
          <a:bodyPr wrap="none" rtlCol="1">
            <a:spAutoFit/>
          </a:bodyPr>
          <a:lstStyle/>
          <a:p>
            <a:endParaRPr lang="he-IL" dirty="0"/>
          </a:p>
        </p:txBody>
      </p:sp>
      <p:sp>
        <p:nvSpPr>
          <p:cNvPr id="16" name="TextBox 15"/>
          <p:cNvSpPr txBox="1"/>
          <p:nvPr/>
        </p:nvSpPr>
        <p:spPr>
          <a:xfrm>
            <a:off x="6858016" y="3214686"/>
            <a:ext cx="1928826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err="1" smtClean="0">
                <a:solidFill>
                  <a:schemeClr val="tx2"/>
                </a:solidFill>
              </a:rPr>
              <a:t>הותיר</a:t>
            </a:r>
            <a:r>
              <a:rPr lang="he-IL" dirty="0" err="1" smtClean="0"/>
              <a:t>ר</a:t>
            </a:r>
            <a:endParaRPr lang="he-IL" dirty="0"/>
          </a:p>
        </p:txBody>
      </p:sp>
      <p:sp>
        <p:nvSpPr>
          <p:cNvPr id="18" name="TextBox 17"/>
          <p:cNvSpPr txBox="1"/>
          <p:nvPr/>
        </p:nvSpPr>
        <p:spPr>
          <a:xfrm>
            <a:off x="3929058" y="3214686"/>
            <a:ext cx="3214710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smtClean="0">
                <a:solidFill>
                  <a:schemeClr val="accent2"/>
                </a:solidFill>
              </a:rPr>
              <a:t>= השאיר</a:t>
            </a:r>
            <a:endParaRPr lang="he-IL" sz="4400" dirty="0">
              <a:solidFill>
                <a:schemeClr val="accent2"/>
              </a:solidFill>
            </a:endParaRPr>
          </a:p>
        </p:txBody>
      </p:sp>
      <p:sp>
        <p:nvSpPr>
          <p:cNvPr id="19" name="TextBox 18"/>
          <p:cNvSpPr txBox="1"/>
          <p:nvPr/>
        </p:nvSpPr>
        <p:spPr>
          <a:xfrm>
            <a:off x="7072330" y="3786190"/>
            <a:ext cx="1285884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smtClean="0">
                <a:solidFill>
                  <a:schemeClr val="tx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יַפְלֶה</a:t>
            </a:r>
            <a:endParaRPr lang="he-IL" sz="4400" dirty="0">
              <a:solidFill>
                <a:schemeClr val="tx2"/>
              </a:solidFill>
            </a:endParaRPr>
          </a:p>
        </p:txBody>
      </p:sp>
      <p:sp>
        <p:nvSpPr>
          <p:cNvPr id="21" name="TextBox 20"/>
          <p:cNvSpPr txBox="1"/>
          <p:nvPr/>
        </p:nvSpPr>
        <p:spPr>
          <a:xfrm>
            <a:off x="4643438" y="3714752"/>
            <a:ext cx="2428892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smtClean="0">
                <a:solidFill>
                  <a:schemeClr val="accent2"/>
                </a:solidFill>
              </a:rPr>
              <a:t>=יבדיל</a:t>
            </a:r>
            <a:endParaRPr lang="he-IL" sz="4400" dirty="0">
              <a:solidFill>
                <a:schemeClr val="accent2"/>
              </a:solidFill>
            </a:endParaRPr>
          </a:p>
        </p:txBody>
      </p:sp>
      <p:sp>
        <p:nvSpPr>
          <p:cNvPr id="23" name="TextBox 22"/>
          <p:cNvSpPr txBox="1"/>
          <p:nvPr/>
        </p:nvSpPr>
        <p:spPr>
          <a:xfrm>
            <a:off x="7143768" y="4143380"/>
            <a:ext cx="1643074" cy="1046440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dirty="0" err="1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ּ</a:t>
            </a:r>
            <a:endParaRPr lang="he-IL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he-IL" sz="4400" dirty="0" smtClean="0">
                <a:solidFill>
                  <a:schemeClr val="tx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פָסַחְתִּי</a:t>
            </a:r>
            <a:endParaRPr lang="he-IL" sz="4400" dirty="0">
              <a:solidFill>
                <a:schemeClr val="tx2"/>
              </a:solidFill>
            </a:endParaRPr>
          </a:p>
        </p:txBody>
      </p:sp>
      <p:sp>
        <p:nvSpPr>
          <p:cNvPr id="24" name="TextBox 23"/>
          <p:cNvSpPr txBox="1"/>
          <p:nvPr/>
        </p:nvSpPr>
        <p:spPr>
          <a:xfrm>
            <a:off x="4357686" y="4286256"/>
            <a:ext cx="257176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smtClean="0">
                <a:solidFill>
                  <a:schemeClr val="accent2"/>
                </a:solidFill>
              </a:rPr>
              <a:t>= </a:t>
            </a:r>
            <a:r>
              <a:rPr lang="he-IL" sz="4400" dirty="0" err="1" smtClean="0">
                <a:solidFill>
                  <a:schemeClr val="accent2"/>
                </a:solidFill>
              </a:rPr>
              <a:t>ודלגתי</a:t>
            </a:r>
            <a:endParaRPr lang="he-IL" sz="4400" dirty="0">
              <a:solidFill>
                <a:schemeClr val="accent2"/>
              </a:solidFill>
            </a:endParaRPr>
          </a:p>
        </p:txBody>
      </p:sp>
      <p:sp>
        <p:nvSpPr>
          <p:cNvPr id="25" name="TextBox 24"/>
          <p:cNvSpPr txBox="1"/>
          <p:nvPr/>
        </p:nvSpPr>
        <p:spPr>
          <a:xfrm>
            <a:off x="6429388" y="5429264"/>
            <a:ext cx="2571768" cy="76944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400" dirty="0" smtClean="0">
                <a:solidFill>
                  <a:schemeClr val="tx2"/>
                </a:solidFill>
                <a:latin typeface="Arial" pitchFamily="34" charset="0"/>
                <a:ea typeface="Times New Roman" pitchFamily="18" charset="0"/>
                <a:cs typeface="Arial" pitchFamily="34" charset="0"/>
              </a:rPr>
              <a:t>מִקְנַת כֶּסֶף</a:t>
            </a:r>
            <a:endParaRPr lang="he-IL" sz="4400" dirty="0">
              <a:solidFill>
                <a:schemeClr val="tx2"/>
              </a:solidFill>
            </a:endParaRPr>
          </a:p>
        </p:txBody>
      </p:sp>
      <p:sp>
        <p:nvSpPr>
          <p:cNvPr id="26" name="TextBox 25"/>
          <p:cNvSpPr txBox="1"/>
          <p:nvPr/>
        </p:nvSpPr>
        <p:spPr>
          <a:xfrm>
            <a:off x="3071802" y="4714884"/>
            <a:ext cx="3643338" cy="1600438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 smtClean="0"/>
          </a:p>
          <a:p>
            <a:endParaRPr lang="he-IL" dirty="0" smtClean="0"/>
          </a:p>
          <a:p>
            <a:endParaRPr lang="he-IL" dirty="0" smtClean="0"/>
          </a:p>
          <a:p>
            <a:r>
              <a:rPr lang="he-IL" sz="4400" dirty="0" smtClean="0"/>
              <a:t>=שהוא קנוי</a:t>
            </a:r>
            <a:endParaRPr lang="he-IL" sz="4400" dirty="0"/>
          </a:p>
        </p:txBody>
      </p:sp>
      <p:sp>
        <p:nvSpPr>
          <p:cNvPr id="27" name="TextBox 26"/>
          <p:cNvSpPr txBox="1"/>
          <p:nvPr/>
        </p:nvSpPr>
        <p:spPr>
          <a:xfrm>
            <a:off x="6929454" y="5929330"/>
            <a:ext cx="121444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he-IL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endParaRPr lang="he-IL" dirty="0" smtClean="0">
              <a:latin typeface="Arial" pitchFamily="34" charset="0"/>
              <a:ea typeface="Times New Roman" pitchFamily="18" charset="0"/>
              <a:cs typeface="Arial" pitchFamily="34" charset="0"/>
            </a:endParaRPr>
          </a:p>
          <a:p>
            <a:r>
              <a:rPr lang="he-IL" dirty="0" smtClean="0">
                <a:latin typeface="Arial" pitchFamily="34" charset="0"/>
                <a:ea typeface="Times New Roman" pitchFamily="18" charset="0"/>
                <a:cs typeface="Arial" pitchFamily="34" charset="0"/>
              </a:rPr>
              <a:t>לְהִתְמַהמֵהָּ</a:t>
            </a:r>
            <a:endParaRPr lang="he-IL" dirty="0"/>
          </a:p>
        </p:txBody>
      </p:sp>
      <p:sp>
        <p:nvSpPr>
          <p:cNvPr id="28" name="TextBox 27"/>
          <p:cNvSpPr txBox="1"/>
          <p:nvPr/>
        </p:nvSpPr>
        <p:spPr>
          <a:xfrm>
            <a:off x="3929058" y="5457616"/>
            <a:ext cx="2286016" cy="280076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endParaRPr lang="he-IL" sz="4400" dirty="0" smtClean="0">
              <a:solidFill>
                <a:schemeClr val="accent2"/>
              </a:solidFill>
            </a:endParaRPr>
          </a:p>
          <a:p>
            <a:endParaRPr lang="he-IL" sz="4400" dirty="0" smtClean="0">
              <a:solidFill>
                <a:schemeClr val="accent2"/>
              </a:solidFill>
            </a:endParaRPr>
          </a:p>
          <a:p>
            <a:endParaRPr lang="he-IL" sz="4400" dirty="0" smtClean="0">
              <a:solidFill>
                <a:schemeClr val="accent2"/>
              </a:solidFill>
            </a:endParaRPr>
          </a:p>
          <a:p>
            <a:endParaRPr lang="he-IL" sz="4400" dirty="0" smtClean="0">
              <a:solidFill>
                <a:schemeClr val="accent2"/>
              </a:solidFill>
            </a:endParaRPr>
          </a:p>
        </p:txBody>
      </p:sp>
      <p:pic>
        <p:nvPicPr>
          <p:cNvPr id="1028" name="Picture 4" descr="http://ccs.infospace.com/ClickHandler.ashx?ld=20141203&amp;app=1&amp;c=clearch2&amp;s=clearch2&amp;rc=clearch2&amp;dc=&amp;euip=95.86.78.33&amp;pvaid=63d8e995132b4322a4037eff85a44b81&amp;dt=Desktop&amp;fct.uid=eeeffd253f3544b58c91ebf197811138&amp;en=HBV1x9K0sDpwFlfte6MecX1cqOTcn7uXet6JMSnvyKfaIxqj2WqC%2bw%3d%3d&amp;du=http%3a%2f%2fwww.ynet.co.il%2fimages%2fpassover2012_header.jpg&amp;ru=http%3a%2f%2fwww.ynet.co.il%2fimages%2fpassover2012_header.jpg&amp;ap=15&amp;coi=772&amp;cop=main-title&amp;npp=15&amp;p=0&amp;pp=0&amp;pct=http%3a%2f%2fpartner.clickserver.com%2fClickHandler%3fparterCustomParamter%3dvalue1%26secondParameter%3dvalue2&amp;ep=15&amp;mid=9&amp;hash=3FB30A3B9C0DDFD7F93BD77E0E08AA80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428597" y="1571613"/>
            <a:ext cx="4214842" cy="3786214"/>
          </a:xfrm>
          <a:prstGeom prst="rect">
            <a:avLst/>
          </a:prstGeom>
          <a:noFill/>
        </p:spPr>
      </p:pic>
    </p:spTree>
  </p:cSld>
  <p:clrMapOvr>
    <a:masterClrMapping/>
  </p:clrMapOvr>
  <p:transition>
    <p:dissolv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5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16" dur="500"/>
                                        <p:tgtEl>
                                          <p:spTgt spid="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21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1" dur="2000"/>
                                        <p:tgtEl>
                                          <p:spTgt spid="1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8" presetClass="entr" presetSubtype="16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36" dur="2000"/>
                                        <p:tgtEl>
                                          <p:spTgt spid="1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7" fill="hold">
                      <p:stCondLst>
                        <p:cond delay="indefinite"/>
                      </p:stCondLst>
                      <p:childTnLst>
                        <p:par>
                          <p:cTn id="38" fill="hold">
                            <p:stCondLst>
                              <p:cond delay="0"/>
                            </p:stCondLst>
                            <p:childTnLst>
                              <p:par>
                                <p:cTn id="3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1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51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2" fill="hold">
                      <p:stCondLst>
                        <p:cond delay="indefinite"/>
                      </p:stCondLst>
                      <p:childTnLst>
                        <p:par>
                          <p:cTn id="53" fill="hold">
                            <p:stCondLst>
                              <p:cond delay="0"/>
                            </p:stCondLst>
                            <p:childTnLst>
                              <p:par>
                                <p:cTn id="54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5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56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57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58" dur="80"/>
                                        <p:tgtEl>
                                          <p:spTgt spid="21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9" fill="hold">
                      <p:stCondLst>
                        <p:cond delay="indefinite"/>
                      </p:stCondLst>
                      <p:childTnLst>
                        <p:par>
                          <p:cTn id="60" fill="hold">
                            <p:stCondLst>
                              <p:cond delay="0"/>
                            </p:stCondLst>
                            <p:childTnLst>
                              <p:par>
                                <p:cTn id="6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3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4" dur="500" fill="hold"/>
                                        <p:tgtEl>
                                          <p:spTgt spid="2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5" fill="hold">
                      <p:stCondLst>
                        <p:cond delay="indefinite"/>
                      </p:stCondLst>
                      <p:childTnLst>
                        <p:par>
                          <p:cTn id="66" fill="hold">
                            <p:stCondLst>
                              <p:cond delay="0"/>
                            </p:stCondLst>
                            <p:childTnLst>
                              <p:par>
                                <p:cTn id="67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69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0" fill="hold">
                      <p:stCondLst>
                        <p:cond delay="indefinite"/>
                      </p:stCondLst>
                      <p:childTnLst>
                        <p:par>
                          <p:cTn id="71" fill="hold">
                            <p:stCondLst>
                              <p:cond delay="0"/>
                            </p:stCondLst>
                            <p:childTnLst>
                              <p:par>
                                <p:cTn id="72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4" dur="500"/>
                                        <p:tgtEl>
                                          <p:spTgt spid="2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5" fill="hold">
                      <p:stCondLst>
                        <p:cond delay="indefinite"/>
                      </p:stCondLst>
                      <p:childTnLst>
                        <p:par>
                          <p:cTn id="76" fill="hold">
                            <p:stCondLst>
                              <p:cond delay="0"/>
                            </p:stCondLst>
                            <p:childTnLst>
                              <p:par>
                                <p:cTn id="77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7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9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0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1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2" dur="500" fill="hold"/>
                                        <p:tgtEl>
                                          <p:spTgt spid="26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83" dur="500" tmFilter="0,0; .5, 1; 1, 1"/>
                                        <p:tgtEl>
                                          <p:spTgt spid="2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4" fill="hold">
                      <p:stCondLst>
                        <p:cond delay="indefinite"/>
                      </p:stCondLst>
                      <p:childTnLst>
                        <p:par>
                          <p:cTn id="85" fill="hold">
                            <p:stCondLst>
                              <p:cond delay="0"/>
                            </p:stCondLst>
                            <p:childTnLst>
                              <p:par>
                                <p:cTn id="86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8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88" dur="500"/>
                                        <p:tgtEl>
                                          <p:spTgt spid="2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9" fill="hold">
                      <p:stCondLst>
                        <p:cond delay="indefinite"/>
                      </p:stCondLst>
                      <p:childTnLst>
                        <p:par>
                          <p:cTn id="90" fill="hold">
                            <p:stCondLst>
                              <p:cond delay="0"/>
                            </p:stCondLst>
                            <p:childTnLst>
                              <p:par>
                                <p:cTn id="91" presetID="5" presetClass="entr" presetSubtype="10" fill="hold" grpId="0" nodeType="clickEffect" nodePh="1">
                                  <p:stCondLst>
                                    <p:cond delay="0"/>
                                  </p:stCondLst>
                                  <p:endCondLst>
                                    <p:cond evt="begin" delay="0">
                                      <p:tn val="91"/>
                                    </p:cond>
                                  </p:endCondLst>
                                  <p:childTnLst>
                                    <p:set>
                                      <p:cBhvr>
                                        <p:cTn id="9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93" dur="500"/>
                                        <p:tgtEl>
                                          <p:spTgt spid="2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6" grpId="0"/>
      <p:bldP spid="18" grpId="0"/>
      <p:bldP spid="19" grpId="0"/>
      <p:bldP spid="21" grpId="0"/>
      <p:bldP spid="23" grpId="0"/>
      <p:bldP spid="24" grpId="0"/>
      <p:bldP spid="25" grpId="0"/>
      <p:bldP spid="26" grpId="0"/>
      <p:bldP spid="27" grpId="0"/>
      <p:bldP spid="2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928794" y="357166"/>
            <a:ext cx="6072230" cy="584775"/>
          </a:xfrm>
          <a:prstGeom prst="rect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1">
            <a:spAutoFit/>
          </a:bodyPr>
          <a:lstStyle/>
          <a:p>
            <a:r>
              <a:rPr lang="he-IL" sz="3200" dirty="0" smtClean="0"/>
              <a:t>בהקשר למה נאמרו הדברים הבאים?</a:t>
            </a:r>
            <a:endParaRPr lang="he-IL" sz="3200" dirty="0"/>
          </a:p>
        </p:txBody>
      </p:sp>
      <p:sp>
        <p:nvSpPr>
          <p:cNvPr id="3" name="TextBox 2"/>
          <p:cNvSpPr txBox="1"/>
          <p:nvPr/>
        </p:nvSpPr>
        <p:spPr>
          <a:xfrm>
            <a:off x="2214546" y="1285860"/>
            <a:ext cx="535785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dirty="0" smtClean="0">
                <a:solidFill>
                  <a:schemeClr val="tx2"/>
                </a:solidFill>
              </a:rPr>
              <a:t>"רק צאנכם </a:t>
            </a:r>
            <a:r>
              <a:rPr lang="he-IL" sz="3600" dirty="0" err="1" smtClean="0">
                <a:solidFill>
                  <a:schemeClr val="tx2"/>
                </a:solidFill>
              </a:rPr>
              <a:t>ובקרכם</a:t>
            </a:r>
            <a:r>
              <a:rPr lang="he-IL" sz="3600" dirty="0" smtClean="0">
                <a:solidFill>
                  <a:schemeClr val="tx2"/>
                </a:solidFill>
              </a:rPr>
              <a:t> יוצג"</a:t>
            </a:r>
            <a:endParaRPr lang="he-IL" sz="3600" dirty="0">
              <a:solidFill>
                <a:schemeClr val="tx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2786050" y="1857364"/>
            <a:ext cx="4572032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solidFill>
                  <a:schemeClr val="tx2"/>
                </a:solidFill>
              </a:rPr>
              <a:t>"ל</a:t>
            </a:r>
            <a:r>
              <a:rPr lang="he-IL" sz="3600" dirty="0" smtClean="0">
                <a:solidFill>
                  <a:schemeClr val="tx2"/>
                </a:solidFill>
              </a:rPr>
              <a:t>א </a:t>
            </a:r>
            <a:r>
              <a:rPr lang="he-IL" sz="3600" dirty="0" err="1" smtClean="0">
                <a:solidFill>
                  <a:schemeClr val="tx2"/>
                </a:solidFill>
              </a:rPr>
              <a:t>תשאר</a:t>
            </a:r>
            <a:r>
              <a:rPr lang="he-IL" sz="3600" dirty="0" smtClean="0">
                <a:solidFill>
                  <a:schemeClr val="tx2"/>
                </a:solidFill>
              </a:rPr>
              <a:t> פרסה"</a:t>
            </a:r>
            <a:endParaRPr lang="he-IL" sz="3600" dirty="0">
              <a:solidFill>
                <a:schemeClr val="tx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2857488" y="2786058"/>
            <a:ext cx="4643470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dirty="0" smtClean="0">
                <a:solidFill>
                  <a:schemeClr val="tx2"/>
                </a:solidFill>
              </a:rPr>
              <a:t>"אל תוסף ראות פני"</a:t>
            </a:r>
            <a:endParaRPr lang="he-IL" sz="3600" dirty="0">
              <a:solidFill>
                <a:schemeClr val="tx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928662" y="3643314"/>
            <a:ext cx="728667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dirty="0" smtClean="0">
                <a:solidFill>
                  <a:schemeClr val="tx2"/>
                </a:solidFill>
              </a:rPr>
              <a:t>"והייתה צעקה גדולה בכל ארץ מצרים"</a:t>
            </a:r>
            <a:endParaRPr lang="he-IL" sz="3600" dirty="0">
              <a:solidFill>
                <a:schemeClr val="tx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2643174" y="4643446"/>
            <a:ext cx="5500726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dirty="0" smtClean="0">
                <a:solidFill>
                  <a:schemeClr val="tx2"/>
                </a:solidFill>
              </a:rPr>
              <a:t>"לא יחרץ כלב לשונו"</a:t>
            </a:r>
            <a:endParaRPr lang="he-IL" sz="3600" dirty="0">
              <a:solidFill>
                <a:schemeClr val="tx2"/>
              </a:solidFill>
            </a:endParaRPr>
          </a:p>
        </p:txBody>
      </p:sp>
      <p:sp>
        <p:nvSpPr>
          <p:cNvPr id="9" name="TextBox 8"/>
          <p:cNvSpPr txBox="1"/>
          <p:nvPr/>
        </p:nvSpPr>
        <p:spPr>
          <a:xfrm>
            <a:off x="1928794" y="5429264"/>
            <a:ext cx="6143668" cy="646331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dirty="0" smtClean="0">
                <a:solidFill>
                  <a:schemeClr val="tx2"/>
                </a:solidFill>
              </a:rPr>
              <a:t>"ואם ימעט הבית מהיות משה"</a:t>
            </a:r>
            <a:endParaRPr lang="he-IL" sz="3600" dirty="0">
              <a:solidFill>
                <a:schemeClr val="tx2"/>
              </a:solidFill>
            </a:endParaRPr>
          </a:p>
        </p:txBody>
      </p:sp>
      <p:pic>
        <p:nvPicPr>
          <p:cNvPr id="23554" name="Picture 2" descr="פסח בבגדאד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71472" y="1142984"/>
            <a:ext cx="2500330" cy="24288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6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21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22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23" dur="80"/>
                                        <p:tgtEl>
                                          <p:spTgt spid="4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4" fill="hold">
                      <p:stCondLst>
                        <p:cond delay="indefinite"/>
                      </p:stCondLst>
                      <p:childTnLst>
                        <p:par>
                          <p:cTn id="25" fill="hold">
                            <p:stCondLst>
                              <p:cond delay="0"/>
                            </p:stCondLst>
                            <p:childTnLst>
                              <p:par>
                                <p:cTn id="26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8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9" fill="hold">
                      <p:stCondLst>
                        <p:cond delay="indefinite"/>
                      </p:stCondLst>
                      <p:childTnLst>
                        <p:par>
                          <p:cTn id="30" fill="hold">
                            <p:stCondLst>
                              <p:cond delay="0"/>
                            </p:stCondLst>
                            <p:childTnLst>
                              <p:par>
                                <p:cTn id="31" presetID="55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*0.7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4" dur="10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5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6" fill="hold">
                      <p:stCondLst>
                        <p:cond delay="indefinite"/>
                      </p:stCondLst>
                      <p:childTnLst>
                        <p:par>
                          <p:cTn id="37" fill="hold">
                            <p:stCondLst>
                              <p:cond delay="0"/>
                            </p:stCondLst>
                            <p:childTnLst>
                              <p:par>
                                <p:cTn id="38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0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2" fill="hold">
                      <p:stCondLst>
                        <p:cond delay="indefinite"/>
                      </p:stCondLst>
                      <p:childTnLst>
                        <p:par>
                          <p:cTn id="43" fill="hold">
                            <p:stCondLst>
                              <p:cond delay="0"/>
                            </p:stCondLst>
                            <p:childTnLst>
                              <p:par>
                                <p:cTn id="44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46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/>
      <p:bldP spid="4" grpId="0"/>
      <p:bldP spid="5" grpId="0"/>
      <p:bldP spid="7" grpId="0"/>
      <p:bldP spid="8" grpId="0"/>
      <p:bldP spid="9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714744" y="642918"/>
            <a:ext cx="4357718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chemeClr val="accent2"/>
                </a:solidFill>
              </a:rPr>
              <a:t>   "י"ד בניסן"</a:t>
            </a:r>
            <a:endParaRPr lang="he-IL" sz="4000" dirty="0">
              <a:solidFill>
                <a:schemeClr val="accent2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3428992" y="1714488"/>
            <a:ext cx="428628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chemeClr val="accent2"/>
                </a:solidFill>
              </a:rPr>
              <a:t>   נעלים</a:t>
            </a:r>
            <a:endParaRPr lang="he-IL" sz="4000" dirty="0">
              <a:solidFill>
                <a:schemeClr val="accent2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4572000" y="2285992"/>
            <a:ext cx="300039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chemeClr val="accent2"/>
                </a:solidFill>
              </a:rPr>
              <a:t>"מקרא קדש"</a:t>
            </a:r>
            <a:endParaRPr lang="he-IL" sz="4000" dirty="0">
              <a:solidFill>
                <a:schemeClr val="accent2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357290" y="3071810"/>
            <a:ext cx="778671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chemeClr val="accent2"/>
                </a:solidFill>
              </a:rPr>
              <a:t>    "לא תצאו איש מפתח ביתו עד בוקר"</a:t>
            </a:r>
            <a:endParaRPr lang="he-IL" sz="4000" dirty="0">
              <a:solidFill>
                <a:schemeClr val="accent2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214810" y="3929066"/>
            <a:ext cx="3571900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chemeClr val="accent2"/>
                </a:solidFill>
              </a:rPr>
              <a:t>שש מאות אלף</a:t>
            </a:r>
            <a:endParaRPr lang="he-IL" sz="4000" dirty="0">
              <a:solidFill>
                <a:schemeClr val="accent2"/>
              </a:solidFill>
            </a:endParaRPr>
          </a:p>
        </p:txBody>
      </p:sp>
      <p:sp>
        <p:nvSpPr>
          <p:cNvPr id="7" name="TextBox 6"/>
          <p:cNvSpPr txBox="1"/>
          <p:nvPr/>
        </p:nvSpPr>
        <p:spPr>
          <a:xfrm>
            <a:off x="4500562" y="4857760"/>
            <a:ext cx="335758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chemeClr val="accent2"/>
                </a:solidFill>
              </a:rPr>
              <a:t>430</a:t>
            </a:r>
            <a:endParaRPr lang="he-IL" sz="4000" dirty="0">
              <a:solidFill>
                <a:schemeClr val="accent2"/>
              </a:solidFill>
            </a:endParaRPr>
          </a:p>
        </p:txBody>
      </p:sp>
      <p:sp>
        <p:nvSpPr>
          <p:cNvPr id="8" name="TextBox 7"/>
          <p:cNvSpPr txBox="1"/>
          <p:nvPr/>
        </p:nvSpPr>
        <p:spPr>
          <a:xfrm>
            <a:off x="4714876" y="5715016"/>
            <a:ext cx="314327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chemeClr val="accent2"/>
                </a:solidFill>
              </a:rPr>
              <a:t>400</a:t>
            </a:r>
            <a:endParaRPr lang="he-IL" sz="4000" dirty="0">
              <a:solidFill>
                <a:schemeClr val="accent2"/>
              </a:solidFill>
            </a:endParaRPr>
          </a:p>
        </p:txBody>
      </p:sp>
      <p:pic>
        <p:nvPicPr>
          <p:cNvPr id="22530" name="Picture 2" descr="SABA IS MOSHIACH סבא הוא המלך המשיח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428604"/>
            <a:ext cx="3714776" cy="2428892"/>
          </a:xfrm>
          <a:prstGeom prst="rect">
            <a:avLst/>
          </a:prstGeom>
          <a:noFill/>
        </p:spPr>
      </p:pic>
      <p:pic>
        <p:nvPicPr>
          <p:cNvPr id="22532" name="Picture 4" descr="הגדה של פסח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1357290" y="4071942"/>
            <a:ext cx="2571768" cy="1928814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14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15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16" dur="80"/>
                                        <p:tgtEl>
                                          <p:spTgt spid="3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5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checkerboard(across)">
                                      <p:cBhvr>
                                        <p:cTn id="21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>
                      <p:stCondLst>
                        <p:cond delay="indefinite"/>
                      </p:stCondLst>
                      <p:childTnLst>
                        <p:par>
                          <p:cTn id="23" fill="hold">
                            <p:stCondLst>
                              <p:cond delay="0"/>
                            </p:stCondLst>
                            <p:childTnLst>
                              <p:par>
                                <p:cTn id="24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26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40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32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-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3" dur="1000" fill="hold"/>
                                        <p:tgtEl>
                                          <p:spTgt spid="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4" fill="hold">
                      <p:stCondLst>
                        <p:cond delay="indefinite"/>
                      </p:stCondLst>
                      <p:childTnLst>
                        <p:par>
                          <p:cTn id="35" fill="hold">
                            <p:stCondLst>
                              <p:cond delay="0"/>
                            </p:stCondLst>
                            <p:childTnLst>
                              <p:par>
                                <p:cTn id="36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8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9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40" dur="1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1" fill="hold">
                      <p:stCondLst>
                        <p:cond delay="indefinite"/>
                      </p:stCondLst>
                      <p:childTnLst>
                        <p:par>
                          <p:cTn id="42" fill="hold">
                            <p:stCondLst>
                              <p:cond delay="0"/>
                            </p:stCondLst>
                            <p:childTnLst>
                              <p:par>
                                <p:cTn id="43" presetID="23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5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6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  <p:bldP spid="7" grpId="0"/>
      <p:bldP spid="8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3500430" y="642918"/>
            <a:ext cx="407196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rgbClr val="FF0000"/>
                </a:solidFill>
              </a:rPr>
              <a:t>תושב ושכיר</a:t>
            </a:r>
            <a:endParaRPr lang="he-IL" sz="4000" dirty="0">
              <a:solidFill>
                <a:srgbClr val="FF0000"/>
              </a:solidFill>
            </a:endParaRPr>
          </a:p>
        </p:txBody>
      </p:sp>
      <p:sp>
        <p:nvSpPr>
          <p:cNvPr id="3" name="TextBox 2"/>
          <p:cNvSpPr txBox="1"/>
          <p:nvPr/>
        </p:nvSpPr>
        <p:spPr>
          <a:xfrm>
            <a:off x="4429124" y="1428736"/>
            <a:ext cx="300039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rgbClr val="FF0000"/>
                </a:solidFill>
              </a:rPr>
              <a:t>מקנת כסף</a:t>
            </a:r>
            <a:endParaRPr lang="he-IL" sz="4000" dirty="0">
              <a:solidFill>
                <a:srgbClr val="FF0000"/>
              </a:solidFill>
            </a:endParaRPr>
          </a:p>
        </p:txBody>
      </p:sp>
      <p:sp>
        <p:nvSpPr>
          <p:cNvPr id="4" name="TextBox 3"/>
          <p:cNvSpPr txBox="1"/>
          <p:nvPr/>
        </p:nvSpPr>
        <p:spPr>
          <a:xfrm>
            <a:off x="5000628" y="2357430"/>
            <a:ext cx="2643206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rgbClr val="FF0000"/>
                </a:solidFill>
              </a:rPr>
              <a:t>פטר רחם</a:t>
            </a:r>
            <a:endParaRPr lang="he-IL" sz="4000" dirty="0">
              <a:solidFill>
                <a:srgbClr val="FF0000"/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5143504" y="3429000"/>
            <a:ext cx="2571768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rgbClr val="FF0000"/>
                </a:solidFill>
              </a:rPr>
              <a:t>פטר חמור</a:t>
            </a:r>
            <a:endParaRPr lang="he-IL" sz="4000" dirty="0">
              <a:solidFill>
                <a:srgbClr val="FF0000"/>
              </a:solidFill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357686" y="4572008"/>
            <a:ext cx="3500462" cy="707886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4000" dirty="0" smtClean="0">
                <a:solidFill>
                  <a:srgbClr val="FF0000"/>
                </a:solidFill>
              </a:rPr>
              <a:t>תפילין</a:t>
            </a:r>
            <a:endParaRPr lang="he-IL" sz="4000" dirty="0">
              <a:solidFill>
                <a:srgbClr val="FF0000"/>
              </a:solidFill>
            </a:endParaRPr>
          </a:p>
        </p:txBody>
      </p:sp>
      <p:pic>
        <p:nvPicPr>
          <p:cNvPr id="24580" name="Picture 4" descr="הוגשה בקשה להקרבת קרבן פסח בהר הבית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714348" y="1500174"/>
            <a:ext cx="4357718" cy="4286280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7" presetClass="entr" presetSubtype="0" fill="hold" grpId="0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5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discrete" valueType="clr">
                                      <p:cBhvr override="childStyle">
                                        <p:cTn id="7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anim calcmode="discrete" valueType="clr">
                                      <p:cBhvr>
                                        <p:cTn id="8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fillcolor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clrVal>
                                              <a:schemeClr val="accent2"/>
                                            </p:clrVal>
                                          </p:val>
                                        </p:tav>
                                        <p:tav tm="50000">
                                          <p:val>
                                            <p:clrVal>
                                              <a:schemeClr val="hlink"/>
                                            </p:clrVal>
                                          </p:val>
                                        </p:tav>
                                      </p:tavLst>
                                    </p:anim>
                                    <p:set>
                                      <p:cBhvr>
                                        <p:cTn id="9" dur="80"/>
                                        <p:tgtEl>
                                          <p:spTgt spid="2"/>
                                        </p:tgtEl>
                                        <p:attrNameLst>
                                          <p:attrName>fill.type</p:attrName>
                                        </p:attrNameLst>
                                      </p:cBhvr>
                                      <p:to>
                                        <p:strVal val="solid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0" fill="hold">
                      <p:stCondLst>
                        <p:cond delay="indefinite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8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diamond(in)">
                                      <p:cBhvr>
                                        <p:cTn id="14" dur="200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52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Scale>
                                      <p:cBhvr>
                                        <p:cTn id="31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</p:cBhvr>
                                      <p:from x="250000" y="250000"/>
                                      <p:to x="100000" y="100000"/>
                                    </p:animScale>
                                    <p:animMotion origin="layout" path="M -0.46736 0.92887  C -0.37517 0.88508  -0.02552 0.75279  0.0908 0.66613  C  0.20747 0.57948  0.21649 0.50394  0.23177 0.40825  C 0.24705 0.31256  0.22118 0.15964   0.18264 0.09152  C 0.1441 0.02341  0.03802 0.0  0.0 0.0  " pathEditMode="relative" ptsTypes="">
                                      <p:cBhvr>
                                        <p:cTn id="32" dur="1000" decel="50000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/>
                                        </p:tgtEl>
                                        <p:attrNameLst>
                                          <p:attrName>ppt_x</p:attrName>
                                          <p:attrName>ppt_y</p:attrName>
                                        </p:attrNameLst>
                                      </p:cBhvr>
                                    </p:animMotion>
                                    <p:animEffect transition="in" filter="fade">
                                      <p:cBhvr>
                                        <p:cTn id="33" dur="1000"/>
                                        <p:tgtEl>
                                          <p:spTgt spid="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P spid="3" grpId="0"/>
      <p:bldP spid="4" grpId="0"/>
      <p:bldP spid="5" grpId="0"/>
      <p:bldP spid="6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30" name="Picture 6" descr="יונה לבנה"/>
          <p:cNvPicPr>
            <a:picLocks noChangeAspect="1" noChangeArrowheads="1"/>
          </p:cNvPicPr>
          <p:nvPr/>
        </p:nvPicPr>
        <p:blipFill>
          <a:blip r:embed="rId3"/>
          <a:srcRect/>
          <a:stretch>
            <a:fillRect/>
          </a:stretch>
        </p:blipFill>
        <p:spPr bwMode="auto">
          <a:xfrm>
            <a:off x="928662" y="285728"/>
            <a:ext cx="4357718" cy="6572272"/>
          </a:xfrm>
          <a:prstGeom prst="rect">
            <a:avLst/>
          </a:prstGeom>
          <a:noFill/>
        </p:spPr>
      </p:pic>
      <p:sp>
        <p:nvSpPr>
          <p:cNvPr id="1027" name="Rectangle 3"/>
          <p:cNvSpPr>
            <a:spLocks noChangeArrowheads="1"/>
          </p:cNvSpPr>
          <p:nvPr/>
        </p:nvSpPr>
        <p:spPr bwMode="auto">
          <a:xfrm>
            <a:off x="2357423" y="285728"/>
            <a:ext cx="5929353" cy="63094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משל עם ישראל מול הים:</a:t>
            </a: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יונה</a:t>
            </a:r>
            <a:r>
              <a:rPr lang="he-IL" sz="2400" b="1" dirty="0" smtClean="0">
                <a:latin typeface="AC" pitchFamily="82" charset="0"/>
                <a:cs typeface="AhlaB" pitchFamily="2" charset="-79"/>
              </a:rPr>
              <a:t> </a:t>
            </a:r>
            <a:r>
              <a:rPr lang="he-IL" sz="2400" dirty="0" smtClean="0">
                <a:latin typeface="AC" pitchFamily="82" charset="0"/>
                <a:cs typeface="AhlaB" pitchFamily="2" charset="-79"/>
              </a:rPr>
              <a:t>שברחה מפני הנץ          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נכנסה לנקיק הסלע,	             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 ומצאה שם נחש</a:t>
            </a:r>
            <a:r>
              <a:rPr lang="he-IL" sz="2400" b="1" dirty="0" smtClean="0">
                <a:latin typeface="AC" pitchFamily="82" charset="0"/>
                <a:cs typeface="AhlaB" pitchFamily="2" charset="-79"/>
              </a:rPr>
              <a:t>                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b="1" dirty="0" smtClean="0">
                <a:latin typeface="AC" pitchFamily="82" charset="0"/>
                <a:cs typeface="AhlaB" pitchFamily="2" charset="-79"/>
              </a:rPr>
              <a:t> 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אם תכנס היונה פנימה          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הרי הנחש מכיש אותה.	                          .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 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אם תחזור היונה לאחור        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הרי הנץ יתפוס אותה.          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 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מה עשתה היונה?               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התחילה צווחת ומכה בכנפיה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 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כדי שישמע בעל השובך      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r>
              <a:rPr lang="he-IL" sz="2400" dirty="0" smtClean="0">
                <a:latin typeface="AC" pitchFamily="82" charset="0"/>
                <a:cs typeface="AhlaB" pitchFamily="2" charset="-79"/>
              </a:rPr>
              <a:t>ויבֹא להציל את היונה.                      </a:t>
            </a:r>
            <a:endParaRPr lang="en-US" sz="2400" dirty="0" smtClean="0">
              <a:latin typeface="AC" pitchFamily="82" charset="0"/>
              <a:cs typeface="AhlaB" pitchFamily="2" charset="-79"/>
            </a:endParaRPr>
          </a:p>
          <a:p>
            <a:pPr marL="0" marR="0" lvl="0" indent="45720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0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C" pitchFamily="82" charset="0"/>
                <a:ea typeface="Times New Roman" pitchFamily="18" charset="0"/>
                <a:cs typeface="AhlaB" pitchFamily="2" charset="-79"/>
              </a:rPr>
              <a:t>                     </a:t>
            </a:r>
            <a:endParaRPr kumimoji="0" lang="he-IL" sz="20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C" pitchFamily="82" charset="0"/>
              <a:cs typeface="AhlaB" pitchFamily="2" charset="-79"/>
            </a:endParaRPr>
          </a:p>
        </p:txBody>
      </p:sp>
    </p:spTree>
  </p:cSld>
  <p:clrMapOvr>
    <a:masterClrMapping/>
  </p:clrMapOvr>
  <p:transition spd="slow">
    <p:wheel/>
    <p:sndAc>
      <p:stSnd>
        <p:snd r:embed="rId2" name="wind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1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8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500" fill="hold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1" dur="500" tmFilter="0,0; .5, 1; 1, 1"/>
                                        <p:tgtEl>
                                          <p:spTgt spid="10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2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4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5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6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7" dur="500" fill="hold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8" dur="500" tmFilter="0,0; .5, 1; 1, 1"/>
                                        <p:tgtEl>
                                          <p:spTgt spid="102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19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1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2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3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4" dur="500" fill="hold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5" dur="500" tmFilter="0,0; .5, 1; 1, 1"/>
                                        <p:tgtEl>
                                          <p:spTgt spid="102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41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8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50000">
                                          <p:val>
                                            <p:strVal val="#ppt_x+.1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0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h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1" dur="500" fill="hold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w/10"/>
                                          </p:val>
                                        </p:tav>
                                        <p:tav tm="50000">
                                          <p:val>
                                            <p:strVal val="#ppt_w+.01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2" dur="500" tmFilter="0,0; .5, 1; 1, 1"/>
                                        <p:tgtEl>
                                          <p:spTgt spid="1027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02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39" presetID="2" presetClass="entr" presetSubtype="4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1" dur="500" fill="hold"/>
                                        <p:tgtEl>
                                          <p:spTgt spid="1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102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2000"/>
                                        <p:tgtEl>
                                          <p:spTgt spid="1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48" dur="2000" fill="hold"/>
                                        <p:tgtEl>
                                          <p:spTgt spid="1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9" dur="2000" fill="hold"/>
                                        <p:tgtEl>
                                          <p:spTgt spid="1027">
                                            <p:txEl>
                                              <p:pRg st="8" end="8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50" presetID="45" presetClass="entr" presetSubtype="0" fill="hold" nodeType="with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52" dur="2000"/>
                                        <p:tgtEl>
                                          <p:spTgt spid="10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53" dur="2000" fill="hold"/>
                                        <p:tgtEl>
                                          <p:spTgt spid="10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4" dur="2000" fill="hold"/>
                                        <p:tgtEl>
                                          <p:spTgt spid="1027">
                                            <p:txEl>
                                              <p:pRg st="9" end="9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5" fill="hold">
                      <p:stCondLst>
                        <p:cond delay="indefinite"/>
                      </p:stCondLst>
                      <p:childTnLst>
                        <p:par>
                          <p:cTn id="56" fill="hold">
                            <p:stCondLst>
                              <p:cond delay="0"/>
                            </p:stCondLst>
                            <p:childTnLst>
                              <p:par>
                                <p:cTn id="5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59" dur="500"/>
                                        <p:tgtEl>
                                          <p:spTgt spid="1027">
                                            <p:txEl>
                                              <p:pRg st="11" end="1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60" presetID="3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62" dur="500"/>
                                        <p:tgtEl>
                                          <p:spTgt spid="1027">
                                            <p:txEl>
                                              <p:pRg st="12" end="1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19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67" dur="5000" fill="hold"/>
                                        <p:tgtEl>
                                          <p:spTgt spid="10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68" dur="5000" fill="hold"/>
                                        <p:tgtEl>
                                          <p:spTgt spid="1027">
                                            <p:txEl>
                                              <p:pRg st="14" end="1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  <p:par>
                                <p:cTn id="69" presetID="19" presetClass="entr" presetSubtype="1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71" dur="5000" fill="hold"/>
                                        <p:tgtEl>
                                          <p:spTgt spid="102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72" dur="5000" fill="hold"/>
                                        <p:tgtEl>
                                          <p:spTgt spid="1027">
                                            <p:txEl>
                                              <p:pRg st="15" end="1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651" name="Rectangle 3"/>
          <p:cNvSpPr>
            <a:spLocks noChangeArrowheads="1"/>
          </p:cNvSpPr>
          <p:nvPr/>
        </p:nvSpPr>
        <p:spPr bwMode="auto">
          <a:xfrm>
            <a:off x="0" y="0"/>
            <a:ext cx="9144000" cy="4739759"/>
          </a:xfrm>
          <a:prstGeom prst="rect">
            <a:avLst/>
          </a:prstGeom>
          <a:ln>
            <a:headEnd/>
            <a:tailEnd/>
          </a:ln>
        </p:spPr>
        <p:style>
          <a:lnRef idx="2">
            <a:schemeClr val="accent3">
              <a:shade val="50000"/>
            </a:schemeClr>
          </a:lnRef>
          <a:fillRef idx="1">
            <a:schemeClr val="accent3"/>
          </a:fillRef>
          <a:effectRef idx="0">
            <a:schemeClr val="accent3"/>
          </a:effectRef>
          <a:fontRef idx="minor">
            <a:schemeClr val="lt1"/>
          </a:fontRef>
        </p:style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45720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endParaRPr kumimoji="0" lang="he-IL" sz="1400" b="1" i="0" u="sng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ea typeface="Times New Roman" pitchFamily="18" charset="0"/>
              <a:cs typeface="Guttman Yad-Brush" pitchFamily="2" charset="-79"/>
            </a:endParaRPr>
          </a:p>
          <a:p>
            <a:pPr marL="0" marR="0" lvl="0" indent="457200" algn="r" defTabSz="914400" rtl="1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Guttman Yad-Brush" pitchFamily="2" charset="-79"/>
              </a:rPr>
              <a:t>המדרש מספר</a:t>
            </a:r>
            <a:r>
              <a:rPr kumimoji="0" lang="he-I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</a:t>
            </a:r>
            <a:r>
              <a:rPr kumimoji="0" lang="he-IL" sz="2400" b="1" i="0" u="sng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Guttman Yad-Brush" pitchFamily="2" charset="-79"/>
              </a:rPr>
              <a:t>המדרש מתכוון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יונה</a:t>
            </a:r>
            <a:r>
              <a:rPr kumimoji="0" lang="he-I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</a:t>
            </a: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שברחה מפני הנץ                    _______</a:t>
            </a:r>
            <a:r>
              <a:rPr kumimoji="0" lang="he-IL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_ שברחו </a:t>
            </a: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מפני_______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נכנסה לנקיק הסלע,	                             הגיעו לפני בעל צפון,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ומצאה שם נחש</a:t>
            </a:r>
            <a:r>
              <a:rPr kumimoji="0" lang="he-I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                                 </a:t>
            </a: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ומצאו שם את</a:t>
            </a:r>
            <a:r>
              <a:rPr kumimoji="0" lang="he-I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_________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אם תכנס היונה פנימה                          אם יכנסו_________ פנימה, 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הרי הנחש מכיש אותה.	                  הרי_______ יטביע אותם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אם תחזור היונה לאחור                        אם יחזרו ____</a:t>
            </a:r>
            <a:r>
              <a:rPr kumimoji="0" lang="he-IL" sz="2400" b="0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_ לאחור</a:t>
            </a: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,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הרי הנץ יתפוס אותה.                          הרי_______ יתפסו אותם.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מה עשתה היונה?                               מה עשו__________?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התחילה צווחת ומכה בכנפיה                 </a:t>
            </a:r>
            <a:r>
              <a:rPr kumimoji="0" lang="he-IL" sz="24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"ויצעקו בני ישראל אל ה'".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כדי שישמע בעל השובך                      כדי שישמע ה'</a:t>
            </a:r>
            <a:endParaRPr kumimoji="0" lang="en-US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457200" algn="r" defTabSz="914400" rtl="1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>
                <a:tab pos="2865438" algn="ctr"/>
              </a:tabLst>
            </a:pPr>
            <a:r>
              <a:rPr kumimoji="0" lang="he-IL" sz="2400" b="0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Arial" pitchFamily="34" charset="0"/>
                <a:ea typeface="Times New Roman" pitchFamily="18" charset="0"/>
                <a:cs typeface="Arial" pitchFamily="34" charset="0"/>
              </a:rPr>
              <a:t>ויבֹא להציל את היונה.                      ויבֹא להציל את________</a:t>
            </a:r>
            <a:endParaRPr kumimoji="0" lang="he-IL" sz="2400" b="0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" name="ובני ישראל יוצאים ביד רמה.mp4">
            <a:hlinkClick r:id="" action="ppaction://media"/>
          </p:cNvPr>
          <p:cNvPicPr>
            <a:picLocks noRot="1" noChangeAspect="1"/>
          </p:cNvPicPr>
          <p:nvPr>
            <a:videoFile r:link="rId1"/>
          </p:nvPr>
        </p:nvPicPr>
        <p:blipFill>
          <a:blip r:embed="rId3"/>
          <a:stretch>
            <a:fillRect/>
          </a:stretch>
        </p:blipFill>
        <p:spPr>
          <a:xfrm>
            <a:off x="785786" y="1214422"/>
            <a:ext cx="7667668" cy="4286280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>
            <a:off x="1357290" y="0"/>
            <a:ext cx="6643734" cy="954107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2800" dirty="0" smtClean="0">
                <a:solidFill>
                  <a:schemeClr val="tx2"/>
                </a:solidFill>
              </a:rPr>
              <a:t>"</a:t>
            </a:r>
            <a:r>
              <a:rPr lang="he-IL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ובני ישראל יוצאים ביד רמה, בנערינו נלך , </a:t>
            </a:r>
            <a:r>
              <a:rPr lang="he-IL" sz="28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בזקנננו</a:t>
            </a:r>
            <a:r>
              <a:rPr lang="he-IL" sz="28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>
                    <a:lumMod val="40000"/>
                    <a:lumOff val="6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נלך, בבנינו ובבנותינו נלך!</a:t>
            </a:r>
            <a:endParaRPr lang="he-IL" sz="2800" dirty="0">
              <a:solidFill>
                <a:schemeClr val="tx2">
                  <a:lumMod val="40000"/>
                  <a:lumOff val="60000"/>
                </a:schemeClr>
              </a:solidFill>
            </a:endParaRPr>
          </a:p>
        </p:txBody>
      </p:sp>
      <p:sp>
        <p:nvSpPr>
          <p:cNvPr id="5" name="TextBox 4"/>
          <p:cNvSpPr txBox="1"/>
          <p:nvPr/>
        </p:nvSpPr>
        <p:spPr>
          <a:xfrm>
            <a:off x="1285852" y="5643578"/>
            <a:ext cx="6929486" cy="1200329"/>
          </a:xfrm>
          <a:prstGeom prst="rect">
            <a:avLst/>
          </a:prstGeom>
          <a:noFill/>
        </p:spPr>
        <p:txBody>
          <a:bodyPr wrap="square" rtlCol="1">
            <a:spAutoFit/>
          </a:bodyPr>
          <a:lstStyle/>
          <a:p>
            <a:r>
              <a:rPr lang="he-IL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התייצבו וראו את </a:t>
            </a:r>
            <a:r>
              <a:rPr lang="he-IL" sz="3600" b="1" dirty="0" err="1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ישעות</a:t>
            </a:r>
            <a:r>
              <a:rPr lang="he-IL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ה'! </a:t>
            </a:r>
          </a:p>
          <a:p>
            <a:r>
              <a:rPr lang="he-IL" sz="3600" b="1" dirty="0" smtClean="0">
                <a:ln w="18000">
                  <a:solidFill>
                    <a:schemeClr val="accent2">
                      <a:satMod val="140000"/>
                    </a:schemeClr>
                  </a:solidFill>
                  <a:prstDash val="solid"/>
                  <a:miter lim="800000"/>
                </a:ln>
                <a:solidFill>
                  <a:schemeClr val="tx2"/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</a:rPr>
              <a:t>             משיח הנה זה בא!</a:t>
            </a:r>
            <a:endParaRPr lang="he-IL" sz="3600" b="1" dirty="0">
              <a:ln w="18000">
                <a:solidFill>
                  <a:schemeClr val="accent2">
                    <a:satMod val="140000"/>
                  </a:schemeClr>
                </a:solidFill>
                <a:prstDash val="solid"/>
                <a:miter lim="800000"/>
              </a:ln>
              <a:solidFill>
                <a:schemeClr val="tx2"/>
              </a:solidFill>
              <a:effectLst>
                <a:outerShdw blurRad="25500" dist="23000" dir="7020000" algn="tl">
                  <a:srgbClr val="000000">
                    <a:alpha val="50000"/>
                  </a:srgbClr>
                </a:outerShdw>
              </a:effectLst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372774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</p:childTnLst>
        </p:cTn>
      </p:par>
    </p:tnLst>
  </p:timing>
</p:sld>
</file>

<file path=ppt/theme/theme1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ערכת נושא Offic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410</TotalTime>
  <Words>618</Words>
  <Application>Microsoft Office PowerPoint</Application>
  <PresentationFormat>‫הצגה על המסך (4:3)</PresentationFormat>
  <Paragraphs>187</Paragraphs>
  <Slides>15</Slides>
  <Notes>0</Notes>
  <HiddenSlides>0</HiddenSlides>
  <MMClips>3</MMClips>
  <ScaleCrop>false</ScaleCrop>
  <HeadingPairs>
    <vt:vector size="4" baseType="variant">
      <vt:variant>
        <vt:lpstr>ערכת נושא</vt:lpstr>
      </vt:variant>
      <vt:variant>
        <vt:i4>1</vt:i4>
      </vt:variant>
      <vt:variant>
        <vt:lpstr>כותרות שקופיות</vt:lpstr>
      </vt:variant>
      <vt:variant>
        <vt:i4>15</vt:i4>
      </vt:variant>
    </vt:vector>
  </HeadingPairs>
  <TitlesOfParts>
    <vt:vector size="16" baseType="lpstr">
      <vt:lpstr>ערכת נושא Office</vt:lpstr>
      <vt:lpstr>מתי היה הציווי על קרבן הפסח?</vt:lpstr>
      <vt:lpstr>שקופית 2</vt:lpstr>
      <vt:lpstr>שקופית 3</vt:lpstr>
      <vt:lpstr>שקופית 4</vt:lpstr>
      <vt:lpstr>שקופית 5</vt:lpstr>
      <vt:lpstr>שקופית 6</vt:lpstr>
      <vt:lpstr>שקופית 7</vt:lpstr>
      <vt:lpstr>שקופית 8</vt:lpstr>
      <vt:lpstr>שקופית 9</vt:lpstr>
      <vt:lpstr>שקופית 10</vt:lpstr>
      <vt:lpstr>שקופית 11</vt:lpstr>
      <vt:lpstr>שקופית 12</vt:lpstr>
      <vt:lpstr>שקופית 13</vt:lpstr>
      <vt:lpstr>שקופית 14</vt:lpstr>
      <vt:lpstr>שקופית 15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מתי היה הציווי על קרבן הפסח?</dc:title>
  <dc:creator>win7</dc:creator>
  <cp:lastModifiedBy>win7</cp:lastModifiedBy>
  <cp:revision>45</cp:revision>
  <dcterms:created xsi:type="dcterms:W3CDTF">2014-11-23T17:34:17Z</dcterms:created>
  <dcterms:modified xsi:type="dcterms:W3CDTF">2015-03-14T19:46:32Z</dcterms:modified>
</cp:coreProperties>
</file>