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5" r:id="rId2"/>
    <p:sldId id="287" r:id="rId3"/>
    <p:sldId id="285" r:id="rId4"/>
    <p:sldId id="274" r:id="rId5"/>
    <p:sldId id="284" r:id="rId6"/>
    <p:sldId id="276" r:id="rId7"/>
    <p:sldId id="277" r:id="rId8"/>
    <p:sldId id="286" r:id="rId9"/>
    <p:sldId id="266" r:id="rId10"/>
    <p:sldId id="267" r:id="rId11"/>
    <p:sldId id="256" r:id="rId12"/>
    <p:sldId id="259" r:id="rId13"/>
    <p:sldId id="263" r:id="rId14"/>
    <p:sldId id="264" r:id="rId15"/>
    <p:sldId id="258" r:id="rId16"/>
    <p:sldId id="268" r:id="rId17"/>
    <p:sldId id="260" r:id="rId18"/>
    <p:sldId id="272" r:id="rId19"/>
    <p:sldId id="271" r:id="rId20"/>
    <p:sldId id="270" r:id="rId21"/>
    <p:sldId id="269" r:id="rId22"/>
    <p:sldId id="261" r:id="rId23"/>
    <p:sldId id="262" r:id="rId24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סגנון ביניים 4 - הדגשה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84" d="100"/>
          <a:sy n="84" d="100"/>
        </p:scale>
        <p:origin x="598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4780A3-1D30-48CA-AEE6-87394C698A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6FCE5E22-17A5-4233-901A-3EC51C79D91B}">
      <dgm:prSet phldrT="[טקסט]"/>
      <dgm:spPr/>
      <dgm:t>
        <a:bodyPr/>
        <a:lstStyle/>
        <a:p>
          <a:pPr rtl="1">
            <a:buFont typeface="+mj-lt"/>
            <a:buAutoNum type="arabicPeriod"/>
          </a:pPr>
          <a:r>
            <a:rPr lang="he-IL" b="1" dirty="0">
              <a:effectLst/>
              <a:ea typeface="Calibri" panose="020F0502020204030204" pitchFamily="34" charset="0"/>
            </a:rPr>
            <a:t>1. סיוע לפי מקום מגורים/נוכחות/השתתפות במסיבה:</a:t>
          </a:r>
          <a:endParaRPr lang="he-IL" dirty="0"/>
        </a:p>
      </dgm:t>
    </dgm:pt>
    <dgm:pt modelId="{5E631855-C07A-473E-9783-69711D953C02}" type="parTrans" cxnId="{7BFB367E-CDB2-4C3B-B20F-CFA4F4546546}">
      <dgm:prSet/>
      <dgm:spPr/>
      <dgm:t>
        <a:bodyPr/>
        <a:lstStyle/>
        <a:p>
          <a:pPr rtl="1"/>
          <a:endParaRPr lang="he-IL"/>
        </a:p>
      </dgm:t>
    </dgm:pt>
    <dgm:pt modelId="{AAFE894F-320C-44C1-A44D-12D312B5EACC}" type="sibTrans" cxnId="{7BFB367E-CDB2-4C3B-B20F-CFA4F4546546}">
      <dgm:prSet/>
      <dgm:spPr/>
      <dgm:t>
        <a:bodyPr/>
        <a:lstStyle/>
        <a:p>
          <a:pPr rtl="1"/>
          <a:endParaRPr lang="he-IL"/>
        </a:p>
      </dgm:t>
    </dgm:pt>
    <dgm:pt modelId="{769B27F3-2A43-437D-A729-CE6BD8CED24C}">
      <dgm:prSet phldrT="[טקסט]"/>
      <dgm:spPr/>
      <dgm:t>
        <a:bodyPr/>
        <a:lstStyle/>
        <a:p>
          <a:pPr rtl="1"/>
          <a:r>
            <a:rPr lang="he-IL" b="1" dirty="0">
              <a:effectLst/>
              <a:ea typeface="Calibri" panose="020F0502020204030204" pitchFamily="34" charset="0"/>
            </a:rPr>
            <a:t>נוכחות ביישוב או במסיבה;</a:t>
          </a:r>
          <a:endParaRPr lang="he-IL" dirty="0"/>
        </a:p>
      </dgm:t>
    </dgm:pt>
    <dgm:pt modelId="{69E48C25-5F90-4308-999A-0B8E3EB56EC9}" type="parTrans" cxnId="{FA10E77B-5D63-408A-981E-D76E5C740757}">
      <dgm:prSet/>
      <dgm:spPr/>
      <dgm:t>
        <a:bodyPr/>
        <a:lstStyle/>
        <a:p>
          <a:pPr rtl="1"/>
          <a:endParaRPr lang="he-IL"/>
        </a:p>
      </dgm:t>
    </dgm:pt>
    <dgm:pt modelId="{42A6B908-95A5-4AEC-BC10-CABEA0C61183}" type="sibTrans" cxnId="{FA10E77B-5D63-408A-981E-D76E5C740757}">
      <dgm:prSet/>
      <dgm:spPr/>
      <dgm:t>
        <a:bodyPr/>
        <a:lstStyle/>
        <a:p>
          <a:pPr rtl="1"/>
          <a:endParaRPr lang="he-IL"/>
        </a:p>
      </dgm:t>
    </dgm:pt>
    <dgm:pt modelId="{845FE031-26F6-4578-8749-0C23E63DBE0B}">
      <dgm:prSet phldrT="[טקסט]"/>
      <dgm:spPr/>
      <dgm:t>
        <a:bodyPr/>
        <a:lstStyle/>
        <a:p>
          <a:pPr rtl="1">
            <a:buFont typeface="+mj-lt"/>
            <a:buAutoNum type="arabicPeriod"/>
          </a:pPr>
          <a:r>
            <a:rPr lang="he-IL" b="1" dirty="0">
              <a:effectLst/>
              <a:latin typeface="Calibri" panose="020F0502020204030204" pitchFamily="34" charset="0"/>
              <a:ea typeface="Calibri" panose="020F0502020204030204" pitchFamily="34" charset="0"/>
            </a:rPr>
            <a:t>2. סיוע לקרובי משפחה של נרצחים, חטופים וחטופים ששוחררו</a:t>
          </a:r>
          <a:endParaRPr lang="he-IL" dirty="0"/>
        </a:p>
      </dgm:t>
    </dgm:pt>
    <dgm:pt modelId="{3D4FD5D6-78F5-4FE3-BBCE-C0D385B1525A}" type="parTrans" cxnId="{A204097F-4534-413E-A362-707577B0D853}">
      <dgm:prSet/>
      <dgm:spPr/>
      <dgm:t>
        <a:bodyPr/>
        <a:lstStyle/>
        <a:p>
          <a:pPr rtl="1"/>
          <a:endParaRPr lang="he-IL"/>
        </a:p>
      </dgm:t>
    </dgm:pt>
    <dgm:pt modelId="{2C6E6D74-1BDE-4D97-B16B-DD7C060545FD}" type="sibTrans" cxnId="{A204097F-4534-413E-A362-707577B0D853}">
      <dgm:prSet/>
      <dgm:spPr/>
      <dgm:t>
        <a:bodyPr/>
        <a:lstStyle/>
        <a:p>
          <a:pPr rtl="1"/>
          <a:endParaRPr lang="he-IL"/>
        </a:p>
      </dgm:t>
    </dgm:pt>
    <dgm:pt modelId="{B83D201D-32BA-40A4-99A9-804DC729F3C6}">
      <dgm:prSet phldrT="[טקסט]"/>
      <dgm:spPr/>
      <dgm:t>
        <a:bodyPr/>
        <a:lstStyle/>
        <a:p>
          <a:pPr rtl="1"/>
          <a:endParaRPr lang="he-IL" dirty="0"/>
        </a:p>
      </dgm:t>
    </dgm:pt>
    <dgm:pt modelId="{B23BF7DC-8E2D-4F1D-99B2-A9B299686861}" type="parTrans" cxnId="{9740BBD0-9CF3-452D-B759-BA0D5E0EA954}">
      <dgm:prSet/>
      <dgm:spPr/>
      <dgm:t>
        <a:bodyPr/>
        <a:lstStyle/>
        <a:p>
          <a:pPr rtl="1"/>
          <a:endParaRPr lang="he-IL"/>
        </a:p>
      </dgm:t>
    </dgm:pt>
    <dgm:pt modelId="{4B31D370-D7DE-4932-B290-C879A19218FE}" type="sibTrans" cxnId="{9740BBD0-9CF3-452D-B759-BA0D5E0EA954}">
      <dgm:prSet/>
      <dgm:spPr/>
      <dgm:t>
        <a:bodyPr/>
        <a:lstStyle/>
        <a:p>
          <a:pPr rtl="1"/>
          <a:endParaRPr lang="he-IL"/>
        </a:p>
      </dgm:t>
    </dgm:pt>
    <dgm:pt modelId="{59E91064-E503-4887-85B3-B0B7F72B8DAF}">
      <dgm:prSet/>
      <dgm:spPr/>
      <dgm:t>
        <a:bodyPr/>
        <a:lstStyle/>
        <a:p>
          <a:pPr rtl="1"/>
          <a:r>
            <a:rPr lang="he-IL" b="1" dirty="0">
              <a:ea typeface="Calibri" panose="020F0502020204030204" pitchFamily="34" charset="0"/>
            </a:rPr>
            <a:t>נוכחות בשטח לחימה.</a:t>
          </a:r>
          <a:endParaRPr lang="he-IL" b="1" dirty="0">
            <a:effectLst/>
            <a:ea typeface="Calibri" panose="020F0502020204030204" pitchFamily="34" charset="0"/>
          </a:endParaRPr>
        </a:p>
      </dgm:t>
    </dgm:pt>
    <dgm:pt modelId="{4FD99196-F9BC-4D1A-8540-A1954B5F30AF}" type="parTrans" cxnId="{D1556712-6528-46CE-A691-037B567B330D}">
      <dgm:prSet/>
      <dgm:spPr/>
      <dgm:t>
        <a:bodyPr/>
        <a:lstStyle/>
        <a:p>
          <a:pPr rtl="1"/>
          <a:endParaRPr lang="he-IL"/>
        </a:p>
      </dgm:t>
    </dgm:pt>
    <dgm:pt modelId="{A9260001-103A-4814-9E75-9E249D27D925}" type="sibTrans" cxnId="{D1556712-6528-46CE-A691-037B567B330D}">
      <dgm:prSet/>
      <dgm:spPr/>
      <dgm:t>
        <a:bodyPr/>
        <a:lstStyle/>
        <a:p>
          <a:pPr rtl="1"/>
          <a:endParaRPr lang="he-IL"/>
        </a:p>
      </dgm:t>
    </dgm:pt>
    <dgm:pt modelId="{F9DF167C-768D-4755-9772-58E6E50FD685}">
      <dgm:prSet phldrT="[טקסט]"/>
      <dgm:spPr/>
      <dgm:t>
        <a:bodyPr/>
        <a:lstStyle/>
        <a:p>
          <a:pPr rtl="1"/>
          <a:endParaRPr lang="he-IL" dirty="0"/>
        </a:p>
      </dgm:t>
    </dgm:pt>
    <dgm:pt modelId="{465FA781-BE41-4CA6-A11D-3DBADEA347D6}" type="parTrans" cxnId="{AC60978C-C2ED-41A9-A1A3-D0699B5C7701}">
      <dgm:prSet/>
      <dgm:spPr/>
      <dgm:t>
        <a:bodyPr/>
        <a:lstStyle/>
        <a:p>
          <a:pPr rtl="1"/>
          <a:endParaRPr lang="he-IL"/>
        </a:p>
      </dgm:t>
    </dgm:pt>
    <dgm:pt modelId="{7E66F317-EB11-40D0-8AEF-086B7839E196}" type="sibTrans" cxnId="{AC60978C-C2ED-41A9-A1A3-D0699B5C7701}">
      <dgm:prSet/>
      <dgm:spPr/>
      <dgm:t>
        <a:bodyPr/>
        <a:lstStyle/>
        <a:p>
          <a:pPr rtl="1"/>
          <a:endParaRPr lang="he-IL"/>
        </a:p>
      </dgm:t>
    </dgm:pt>
    <dgm:pt modelId="{17464E5F-E859-453E-B943-8ED10DC99D6E}">
      <dgm:prSet/>
      <dgm:spPr/>
      <dgm:t>
        <a:bodyPr/>
        <a:lstStyle/>
        <a:p>
          <a:pPr rtl="1"/>
          <a:r>
            <a:rPr lang="he-IL" b="1" dirty="0">
              <a:effectLst/>
              <a:latin typeface="Calibri" panose="020F0502020204030204" pitchFamily="34" charset="0"/>
              <a:ea typeface="Calibri" panose="020F0502020204030204" pitchFamily="34" charset="0"/>
            </a:rPr>
            <a:t>3. סיוע לאחים ולילדים של חטופים ששוחררו</a:t>
          </a:r>
          <a:endParaRPr lang="en-US" dirty="0">
            <a:effectLst/>
            <a:latin typeface="Calibri" panose="020F0502020204030204" pitchFamily="34" charset="0"/>
            <a:ea typeface="Calibri" panose="020F0502020204030204" pitchFamily="34" charset="0"/>
          </a:endParaRPr>
        </a:p>
      </dgm:t>
    </dgm:pt>
    <dgm:pt modelId="{EB277C16-56E8-4983-99C0-4CC837EAA171}" type="parTrans" cxnId="{28E4A785-5FD9-46FF-ACBF-595F61C9A616}">
      <dgm:prSet/>
      <dgm:spPr/>
      <dgm:t>
        <a:bodyPr/>
        <a:lstStyle/>
        <a:p>
          <a:pPr rtl="1"/>
          <a:endParaRPr lang="he-IL"/>
        </a:p>
      </dgm:t>
    </dgm:pt>
    <dgm:pt modelId="{ECDEF1E1-1C6C-4E14-BFD2-4FFE3727BA9D}" type="sibTrans" cxnId="{28E4A785-5FD9-46FF-ACBF-595F61C9A616}">
      <dgm:prSet/>
      <dgm:spPr/>
      <dgm:t>
        <a:bodyPr/>
        <a:lstStyle/>
        <a:p>
          <a:pPr rtl="1"/>
          <a:endParaRPr lang="he-IL"/>
        </a:p>
      </dgm:t>
    </dgm:pt>
    <dgm:pt modelId="{9095577C-E2DC-40B4-9B4E-7CC8C44ABC66}" type="pres">
      <dgm:prSet presAssocID="{904780A3-1D30-48CA-AEE6-87394C698A73}" presName="linear" presStyleCnt="0">
        <dgm:presLayoutVars>
          <dgm:animLvl val="lvl"/>
          <dgm:resizeHandles val="exact"/>
        </dgm:presLayoutVars>
      </dgm:prSet>
      <dgm:spPr/>
    </dgm:pt>
    <dgm:pt modelId="{0795116A-5F06-4528-AC1E-6315B9C31916}" type="pres">
      <dgm:prSet presAssocID="{6FCE5E22-17A5-4233-901A-3EC51C79D91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0DD3309-FDDB-48F9-BFE4-1574A4B995F1}" type="pres">
      <dgm:prSet presAssocID="{6FCE5E22-17A5-4233-901A-3EC51C79D91B}" presName="childText" presStyleLbl="revTx" presStyleIdx="0" presStyleCnt="2">
        <dgm:presLayoutVars>
          <dgm:bulletEnabled val="1"/>
        </dgm:presLayoutVars>
      </dgm:prSet>
      <dgm:spPr/>
    </dgm:pt>
    <dgm:pt modelId="{9EB3428E-5711-443E-BD6D-7532EE10F96B}" type="pres">
      <dgm:prSet presAssocID="{845FE031-26F6-4578-8749-0C23E63DBE0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ABFDB82-E407-4099-8697-9DC343729218}" type="pres">
      <dgm:prSet presAssocID="{845FE031-26F6-4578-8749-0C23E63DBE0B}" presName="childText" presStyleLbl="revTx" presStyleIdx="1" presStyleCnt="2">
        <dgm:presLayoutVars>
          <dgm:bulletEnabled val="1"/>
        </dgm:presLayoutVars>
      </dgm:prSet>
      <dgm:spPr/>
    </dgm:pt>
    <dgm:pt modelId="{BFF2BDF5-94E5-4729-8CD6-019339C87D2A}" type="pres">
      <dgm:prSet presAssocID="{17464E5F-E859-453E-B943-8ED10DC99D6E}" presName="parentText" presStyleLbl="node1" presStyleIdx="2" presStyleCnt="3" custLinFactNeighborY="-55452">
        <dgm:presLayoutVars>
          <dgm:chMax val="0"/>
          <dgm:bulletEnabled val="1"/>
        </dgm:presLayoutVars>
      </dgm:prSet>
      <dgm:spPr/>
    </dgm:pt>
  </dgm:ptLst>
  <dgm:cxnLst>
    <dgm:cxn modelId="{D1556712-6528-46CE-A691-037B567B330D}" srcId="{6FCE5E22-17A5-4233-901A-3EC51C79D91B}" destId="{59E91064-E503-4887-85B3-B0B7F72B8DAF}" srcOrd="1" destOrd="0" parTransId="{4FD99196-F9BC-4D1A-8540-A1954B5F30AF}" sibTransId="{A9260001-103A-4814-9E75-9E249D27D925}"/>
    <dgm:cxn modelId="{E2602D2F-DFD4-48F1-8D9A-9A397660D798}" type="presOf" srcId="{6FCE5E22-17A5-4233-901A-3EC51C79D91B}" destId="{0795116A-5F06-4528-AC1E-6315B9C31916}" srcOrd="0" destOrd="0" presId="urn:microsoft.com/office/officeart/2005/8/layout/vList2"/>
    <dgm:cxn modelId="{2E87D460-65AF-400A-B7C4-A87E584127C3}" type="presOf" srcId="{59E91064-E503-4887-85B3-B0B7F72B8DAF}" destId="{00DD3309-FDDB-48F9-BFE4-1574A4B995F1}" srcOrd="0" destOrd="1" presId="urn:microsoft.com/office/officeart/2005/8/layout/vList2"/>
    <dgm:cxn modelId="{A65AC051-B78B-42DB-A80A-52EAB65F88BE}" type="presOf" srcId="{F9DF167C-768D-4755-9772-58E6E50FD685}" destId="{EABFDB82-E407-4099-8697-9DC343729218}" srcOrd="0" destOrd="1" presId="urn:microsoft.com/office/officeart/2005/8/layout/vList2"/>
    <dgm:cxn modelId="{FA10E77B-5D63-408A-981E-D76E5C740757}" srcId="{6FCE5E22-17A5-4233-901A-3EC51C79D91B}" destId="{769B27F3-2A43-437D-A729-CE6BD8CED24C}" srcOrd="0" destOrd="0" parTransId="{69E48C25-5F90-4308-999A-0B8E3EB56EC9}" sibTransId="{42A6B908-95A5-4AEC-BC10-CABEA0C61183}"/>
    <dgm:cxn modelId="{7BFB367E-CDB2-4C3B-B20F-CFA4F4546546}" srcId="{904780A3-1D30-48CA-AEE6-87394C698A73}" destId="{6FCE5E22-17A5-4233-901A-3EC51C79D91B}" srcOrd="0" destOrd="0" parTransId="{5E631855-C07A-473E-9783-69711D953C02}" sibTransId="{AAFE894F-320C-44C1-A44D-12D312B5EACC}"/>
    <dgm:cxn modelId="{A204097F-4534-413E-A362-707577B0D853}" srcId="{904780A3-1D30-48CA-AEE6-87394C698A73}" destId="{845FE031-26F6-4578-8749-0C23E63DBE0B}" srcOrd="1" destOrd="0" parTransId="{3D4FD5D6-78F5-4FE3-BBCE-C0D385B1525A}" sibTransId="{2C6E6D74-1BDE-4D97-B16B-DD7C060545FD}"/>
    <dgm:cxn modelId="{6990E884-9F89-4496-BC03-76B801EDC6A9}" type="presOf" srcId="{B83D201D-32BA-40A4-99A9-804DC729F3C6}" destId="{EABFDB82-E407-4099-8697-9DC343729218}" srcOrd="0" destOrd="0" presId="urn:microsoft.com/office/officeart/2005/8/layout/vList2"/>
    <dgm:cxn modelId="{28E4A785-5FD9-46FF-ACBF-595F61C9A616}" srcId="{904780A3-1D30-48CA-AEE6-87394C698A73}" destId="{17464E5F-E859-453E-B943-8ED10DC99D6E}" srcOrd="2" destOrd="0" parTransId="{EB277C16-56E8-4983-99C0-4CC837EAA171}" sibTransId="{ECDEF1E1-1C6C-4E14-BFD2-4FFE3727BA9D}"/>
    <dgm:cxn modelId="{AC60978C-C2ED-41A9-A1A3-D0699B5C7701}" srcId="{845FE031-26F6-4578-8749-0C23E63DBE0B}" destId="{F9DF167C-768D-4755-9772-58E6E50FD685}" srcOrd="1" destOrd="0" parTransId="{465FA781-BE41-4CA6-A11D-3DBADEA347D6}" sibTransId="{7E66F317-EB11-40D0-8AEF-086B7839E196}"/>
    <dgm:cxn modelId="{A888ACA0-72C3-4E16-A228-A49AE037E7A8}" type="presOf" srcId="{845FE031-26F6-4578-8749-0C23E63DBE0B}" destId="{9EB3428E-5711-443E-BD6D-7532EE10F96B}" srcOrd="0" destOrd="0" presId="urn:microsoft.com/office/officeart/2005/8/layout/vList2"/>
    <dgm:cxn modelId="{8D05D0A0-DCA7-4308-8D3E-483B0D9080EE}" type="presOf" srcId="{769B27F3-2A43-437D-A729-CE6BD8CED24C}" destId="{00DD3309-FDDB-48F9-BFE4-1574A4B995F1}" srcOrd="0" destOrd="0" presId="urn:microsoft.com/office/officeart/2005/8/layout/vList2"/>
    <dgm:cxn modelId="{36EDF7AD-719B-4B41-984F-D3D0469F46D9}" type="presOf" srcId="{17464E5F-E859-453E-B943-8ED10DC99D6E}" destId="{BFF2BDF5-94E5-4729-8CD6-019339C87D2A}" srcOrd="0" destOrd="0" presId="urn:microsoft.com/office/officeart/2005/8/layout/vList2"/>
    <dgm:cxn modelId="{2B39DBB4-6EC4-48F9-BFFF-1057CA96B354}" type="presOf" srcId="{904780A3-1D30-48CA-AEE6-87394C698A73}" destId="{9095577C-E2DC-40B4-9B4E-7CC8C44ABC66}" srcOrd="0" destOrd="0" presId="urn:microsoft.com/office/officeart/2005/8/layout/vList2"/>
    <dgm:cxn modelId="{9740BBD0-9CF3-452D-B759-BA0D5E0EA954}" srcId="{845FE031-26F6-4578-8749-0C23E63DBE0B}" destId="{B83D201D-32BA-40A4-99A9-804DC729F3C6}" srcOrd="0" destOrd="0" parTransId="{B23BF7DC-8E2D-4F1D-99B2-A9B299686861}" sibTransId="{4B31D370-D7DE-4932-B290-C879A19218FE}"/>
    <dgm:cxn modelId="{B426A1B4-24EE-4B61-9E44-32AB33B5EE0B}" type="presParOf" srcId="{9095577C-E2DC-40B4-9B4E-7CC8C44ABC66}" destId="{0795116A-5F06-4528-AC1E-6315B9C31916}" srcOrd="0" destOrd="0" presId="urn:microsoft.com/office/officeart/2005/8/layout/vList2"/>
    <dgm:cxn modelId="{10D0E4E7-4580-4FAB-8950-645DF167F05F}" type="presParOf" srcId="{9095577C-E2DC-40B4-9B4E-7CC8C44ABC66}" destId="{00DD3309-FDDB-48F9-BFE4-1574A4B995F1}" srcOrd="1" destOrd="0" presId="urn:microsoft.com/office/officeart/2005/8/layout/vList2"/>
    <dgm:cxn modelId="{EE773120-1C7B-48B3-B13A-6CF7624A6170}" type="presParOf" srcId="{9095577C-E2DC-40B4-9B4E-7CC8C44ABC66}" destId="{9EB3428E-5711-443E-BD6D-7532EE10F96B}" srcOrd="2" destOrd="0" presId="urn:microsoft.com/office/officeart/2005/8/layout/vList2"/>
    <dgm:cxn modelId="{50426CAF-44A8-49BA-A4D2-1C28B89EF40C}" type="presParOf" srcId="{9095577C-E2DC-40B4-9B4E-7CC8C44ABC66}" destId="{EABFDB82-E407-4099-8697-9DC343729218}" srcOrd="3" destOrd="0" presId="urn:microsoft.com/office/officeart/2005/8/layout/vList2"/>
    <dgm:cxn modelId="{9A2CD624-808E-4104-8D59-00B1BBC0D48B}" type="presParOf" srcId="{9095577C-E2DC-40B4-9B4E-7CC8C44ABC66}" destId="{BFF2BDF5-94E5-4729-8CD6-019339C87D2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5116A-5F06-4528-AC1E-6315B9C31916}">
      <dsp:nvSpPr>
        <dsp:cNvPr id="0" name=""/>
        <dsp:cNvSpPr/>
      </dsp:nvSpPr>
      <dsp:spPr>
        <a:xfrm>
          <a:off x="0" y="518732"/>
          <a:ext cx="10359024" cy="7480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he-IL" sz="3100" b="1" kern="1200" dirty="0">
              <a:effectLst/>
              <a:ea typeface="Calibri" panose="020F0502020204030204" pitchFamily="34" charset="0"/>
            </a:rPr>
            <a:t>1. סיוע לפי מקום מגורים/נוכחות/השתתפות במסיבה:</a:t>
          </a:r>
          <a:endParaRPr lang="he-IL" sz="3100" kern="1200" dirty="0"/>
        </a:p>
      </dsp:txBody>
      <dsp:txXfrm>
        <a:off x="36518" y="555250"/>
        <a:ext cx="10285988" cy="675032"/>
      </dsp:txXfrm>
    </dsp:sp>
    <dsp:sp modelId="{00DD3309-FDDB-48F9-BFE4-1574A4B995F1}">
      <dsp:nvSpPr>
        <dsp:cNvPr id="0" name=""/>
        <dsp:cNvSpPr/>
      </dsp:nvSpPr>
      <dsp:spPr>
        <a:xfrm>
          <a:off x="0" y="1266801"/>
          <a:ext cx="10359024" cy="78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899" tIns="39370" rIns="220472" bIns="3937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he-IL" sz="2400" b="1" kern="1200" dirty="0">
              <a:effectLst/>
              <a:ea typeface="Calibri" panose="020F0502020204030204" pitchFamily="34" charset="0"/>
            </a:rPr>
            <a:t>נוכחות ביישוב או במסיבה;</a:t>
          </a:r>
          <a:endParaRPr lang="he-IL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he-IL" sz="2400" b="1" kern="1200" dirty="0">
              <a:ea typeface="Calibri" panose="020F0502020204030204" pitchFamily="34" charset="0"/>
            </a:rPr>
            <a:t>נוכחות בשטח לחימה.</a:t>
          </a:r>
          <a:endParaRPr lang="he-IL" sz="2400" b="1" kern="1200" dirty="0">
            <a:effectLst/>
            <a:ea typeface="Calibri" panose="020F0502020204030204" pitchFamily="34" charset="0"/>
          </a:endParaRPr>
        </a:p>
      </dsp:txBody>
      <dsp:txXfrm>
        <a:off x="0" y="1266801"/>
        <a:ext cx="10359024" cy="786082"/>
      </dsp:txXfrm>
    </dsp:sp>
    <dsp:sp modelId="{9EB3428E-5711-443E-BD6D-7532EE10F96B}">
      <dsp:nvSpPr>
        <dsp:cNvPr id="0" name=""/>
        <dsp:cNvSpPr/>
      </dsp:nvSpPr>
      <dsp:spPr>
        <a:xfrm>
          <a:off x="0" y="2052883"/>
          <a:ext cx="10359024" cy="7480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he-IL" sz="3100" b="1" kern="1200" dirty="0">
              <a:effectLst/>
              <a:latin typeface="Calibri" panose="020F0502020204030204" pitchFamily="34" charset="0"/>
              <a:ea typeface="Calibri" panose="020F0502020204030204" pitchFamily="34" charset="0"/>
            </a:rPr>
            <a:t>2. סיוע לקרובי משפחה של נרצחים, חטופים וחטופים ששוחררו</a:t>
          </a:r>
          <a:endParaRPr lang="he-IL" sz="3100" kern="1200" dirty="0"/>
        </a:p>
      </dsp:txBody>
      <dsp:txXfrm>
        <a:off x="36518" y="2089401"/>
        <a:ext cx="10285988" cy="675032"/>
      </dsp:txXfrm>
    </dsp:sp>
    <dsp:sp modelId="{EABFDB82-E407-4099-8697-9DC343729218}">
      <dsp:nvSpPr>
        <dsp:cNvPr id="0" name=""/>
        <dsp:cNvSpPr/>
      </dsp:nvSpPr>
      <dsp:spPr>
        <a:xfrm>
          <a:off x="0" y="2800952"/>
          <a:ext cx="10359024" cy="78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899" tIns="39370" rIns="220472" bIns="3937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he-IL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he-IL" sz="2400" kern="1200" dirty="0"/>
        </a:p>
      </dsp:txBody>
      <dsp:txXfrm>
        <a:off x="0" y="2800952"/>
        <a:ext cx="10359024" cy="786082"/>
      </dsp:txXfrm>
    </dsp:sp>
    <dsp:sp modelId="{BFF2BDF5-94E5-4729-8CD6-019339C87D2A}">
      <dsp:nvSpPr>
        <dsp:cNvPr id="0" name=""/>
        <dsp:cNvSpPr/>
      </dsp:nvSpPr>
      <dsp:spPr>
        <a:xfrm>
          <a:off x="0" y="3151136"/>
          <a:ext cx="10359024" cy="7480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3100" b="1" kern="1200" dirty="0">
              <a:effectLst/>
              <a:latin typeface="Calibri" panose="020F0502020204030204" pitchFamily="34" charset="0"/>
              <a:ea typeface="Calibri" panose="020F0502020204030204" pitchFamily="34" charset="0"/>
            </a:rPr>
            <a:t>3. סיוע לאחים ולילדים של חטופים ששוחררו</a:t>
          </a:r>
          <a:endParaRPr lang="en-US" sz="3100" kern="1200" dirty="0">
            <a:effectLst/>
            <a:latin typeface="Calibri" panose="020F0502020204030204" pitchFamily="34" charset="0"/>
            <a:ea typeface="Calibri" panose="020F0502020204030204" pitchFamily="34" charset="0"/>
          </a:endParaRPr>
        </a:p>
      </dsp:txBody>
      <dsp:txXfrm>
        <a:off x="36518" y="3187654"/>
        <a:ext cx="10285988" cy="6750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F047807-C80B-4186-B29E-5EFD67F25F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F0F444E5-47AE-499F-9645-051B20226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8F752F0-D3E6-494C-92B7-2CB7937C4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6ED5AA0-CC5B-42CB-BA20-6D73FE964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50834E4-00B7-4FD2-A36B-94780D41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307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926DECC-0D1D-471B-A961-78C0C61E0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CA36C99-8B37-447D-BA94-49E06C92A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BFC4142-53E5-497D-B3CC-828F7D585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E153398-08B5-4C6C-9601-40DCE9647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823A886-65AC-450F-A3D4-D7EC49894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973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D38EFA0-8C37-4041-9C62-DEA0FE9F4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E93D082-79D0-4019-8E93-65734D714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5A8849D-AF5D-426E-B647-C5C9C371A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8A86F8B-D7AF-4D0F-A61F-0C92A5A2F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D2CC996-8C56-4F33-B02A-A913A8EA8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2168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72EB026-7739-4E9E-9D0F-537AA9CA8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52E7DF6-014F-45BA-97E2-BBB6AA26BB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D0D7159A-2A77-4BE8-8DF8-F7A44D0794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361A3FAC-3AD4-42F7-8F97-DF3480A5C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31A2C18-DE6F-4DF1-A063-606BCA36D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83E140F-8597-47F3-A0CD-833253D1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28061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3A5B689-39CB-4334-A9F0-1E1C529E4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82A50D4-63FD-49C6-B7D3-BE59B568BB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F885D350-E3EC-44B6-A3C9-E49B1A892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8F8A3158-B83F-417D-85C5-03942A1B3C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D74B1DF3-78B9-4953-91C9-BE456FE67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7EFDBC96-5070-4D6C-9EDD-32E16CBED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A7BF9D84-B532-4A54-A1A3-506E245FA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7257DC2-08B5-435A-A889-36E94C399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7826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4512791-95BE-423E-95E4-CA5AB24E8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57A745BF-17A8-4BDE-A993-E0F9420AB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4B64EA45-2D41-4AE7-9235-B9D99C8A0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1E0666D6-24BF-4431-B567-9B52331DA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3126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2149C2AC-54F2-4F5A-8275-A95506397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491CCE81-B2AD-4E15-8019-827DFC650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he-IL" dirty="0"/>
              <a:t>הוכן ע"י דינה לוין</a:t>
            </a:r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15FB9183-31C2-47F4-997A-2B117B100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3806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BCFF014-5532-4C45-AB6C-1C195A1C0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5F3E94BA-EE73-4D7B-BA1D-BD5D7BA9E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E80EEBD6-9A45-487A-8C68-9E6E2AD599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62206358-B59F-4F20-964F-0964805BE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C359D39D-9F8A-4C0B-8090-F84490404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C67ABAAE-6FD7-417C-8B63-6338BA21D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283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A25B895-42E1-45DC-861E-3765A73B0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83B575B5-5B90-40C0-8372-6C68E832F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BFA276A5-EC3C-4325-B821-799E12D134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F3521EA0-B18E-4CBD-94C7-94940E3EB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B54C09E-63DF-45D4-8FCE-3C6C3731F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FF1492D1-6E62-44E6-B0CF-8DCCC5112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6070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F6351F1-A3F4-4BA5-9E56-64CE90801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36415666-73B6-42C4-AB97-826FF61A16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271372D-6CFE-4240-B30B-802C6010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AC1EC81-2A8D-47BA-8932-D95F41142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6737211-8F5E-4330-A5F4-C0E4F8486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2776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F54BE1FF-0BEF-4582-A596-8104D02B5D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5816315-F338-41AA-9375-2BCE712EF6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D09FC36-118F-4439-96AE-A1B61554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EDDE3F9-1D2A-4EA6-9F3C-58ECD5E8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1E67A79-9E18-44DC-8E22-0861293B5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1976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07570A6A-1FE7-4101-AA4E-82F3835BD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C677D56-2D85-4207-AE27-088F71A70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0F1F6E7-4C37-4871-A107-DAC2FFE6E7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7179F-70BD-4166-839F-C948F7C22B5B}" type="datetimeFigureOut">
              <a:rPr lang="he-IL" smtClean="0"/>
              <a:t>י"ב/אדר/תשפ"ה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C9E422F-377F-4681-B2EA-0445971A83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5042B5F-6997-4D1F-AEB5-585C78BB1E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7BE8A-31AD-4484-A6C6-C96C55968B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59739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תיבת טקסט 2">
            <a:extLst>
              <a:ext uri="{FF2B5EF4-FFF2-40B4-BE49-F238E27FC236}">
                <a16:creationId xmlns:a16="http://schemas.microsoft.com/office/drawing/2014/main" id="{4047F544-7395-4E84-8928-DDC1512BBA85}"/>
              </a:ext>
            </a:extLst>
          </p:cNvPr>
          <p:cNvSpPr txBox="1"/>
          <p:nvPr/>
        </p:nvSpPr>
        <p:spPr>
          <a:xfrm>
            <a:off x="2273417" y="1434248"/>
            <a:ext cx="786048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he-IL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תגמול </a:t>
            </a:r>
            <a:r>
              <a:rPr lang="he-IL" sz="40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ס"ל</a:t>
            </a:r>
            <a:r>
              <a:rPr lang="he-IL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(סיוע לנפגעים) </a:t>
            </a:r>
            <a:br>
              <a:rPr lang="he-IL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e-IL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בשל אירועי 7 באוקטובר 2023</a:t>
            </a:r>
            <a:br>
              <a:rPr lang="he-IL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e-IL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B015C844-53A4-4D5E-A101-5F91DE15DC83}"/>
              </a:ext>
            </a:extLst>
          </p:cNvPr>
          <p:cNvSpPr txBox="1"/>
          <p:nvPr/>
        </p:nvSpPr>
        <p:spPr>
          <a:xfrm>
            <a:off x="2429662" y="3898783"/>
            <a:ext cx="7382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he-IL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אופקים</a:t>
            </a:r>
            <a:br>
              <a:rPr lang="he-IL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e-IL" sz="3600" dirty="0"/>
          </a:p>
        </p:txBody>
      </p:sp>
      <p:pic>
        <p:nvPicPr>
          <p:cNvPr id="5" name="תמונה 4" descr="תמונה שמכילה סמל, לוגו, גופן, כחול חשמלי&#10;&#10;תוכן שנוצר על-ידי בינה מלאכותית עשוי להיות שגוי.">
            <a:extLst>
              <a:ext uri="{FF2B5EF4-FFF2-40B4-BE49-F238E27FC236}">
                <a16:creationId xmlns:a16="http://schemas.microsoft.com/office/drawing/2014/main" id="{2B4B700D-3E71-A588-647B-675E7AE559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26436" cy="233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801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1A541F7-5516-42FE-8249-03F088B6A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1337"/>
          </a:xfrm>
        </p:spPr>
        <p:txBody>
          <a:bodyPr/>
          <a:lstStyle/>
          <a:p>
            <a:pPr algn="ctr"/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3 תבחינים לסיוע </a:t>
            </a:r>
          </a:p>
        </p:txBody>
      </p:sp>
      <p:graphicFrame>
        <p:nvGraphicFramePr>
          <p:cNvPr id="3" name="דיאגרמה 2">
            <a:extLst>
              <a:ext uri="{FF2B5EF4-FFF2-40B4-BE49-F238E27FC236}">
                <a16:creationId xmlns:a16="http://schemas.microsoft.com/office/drawing/2014/main" id="{0A5627F8-8310-450A-9E55-4F8D629032A6}"/>
              </a:ext>
            </a:extLst>
          </p:cNvPr>
          <p:cNvGraphicFramePr/>
          <p:nvPr/>
        </p:nvGraphicFramePr>
        <p:xfrm>
          <a:off x="994776" y="1639039"/>
          <a:ext cx="10359024" cy="4853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2226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748A697-E459-4ED6-AB33-C46729BB0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398"/>
            <a:ext cx="10515600" cy="725444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תנאים לקבלת הסיוע - תושבים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2348ED3-EFF8-43E3-B5A9-3C868F03C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145" y="1137523"/>
            <a:ext cx="11587490" cy="5355351"/>
          </a:xfrm>
        </p:spPr>
        <p:txBody>
          <a:bodyPr>
            <a:noAutofit/>
          </a:bodyPr>
          <a:lstStyle/>
          <a:p>
            <a:pPr marR="495300" lvl="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r>
              <a:rPr lang="he-IL" sz="2400" dirty="0">
                <a:latin typeface="Calibri" panose="020F0502020204030204" pitchFamily="34" charset="0"/>
              </a:rPr>
              <a:t>  </a:t>
            </a:r>
            <a:r>
              <a:rPr lang="he-IL" sz="2400" dirty="0">
                <a:solidFill>
                  <a:srgbClr val="FF0000"/>
                </a:solidFill>
                <a:latin typeface="Calibri" panose="020F0502020204030204" pitchFamily="34" charset="0"/>
              </a:rPr>
              <a:t>תושב</a:t>
            </a:r>
            <a:r>
              <a:rPr lang="he-IL" sz="2400" dirty="0">
                <a:latin typeface="Calibri" panose="020F0502020204030204" pitchFamily="34" charset="0"/>
              </a:rPr>
              <a:t> אופקים לפי מרשם התושבים, אשר </a:t>
            </a:r>
            <a:r>
              <a:rPr lang="he-IL" sz="2400" b="1" u="sng" dirty="0">
                <a:latin typeface="Calibri" panose="020F0502020204030204" pitchFamily="34" charset="0"/>
              </a:rPr>
              <a:t>הוכר</a:t>
            </a:r>
            <a:r>
              <a:rPr lang="he-IL" sz="2400" dirty="0">
                <a:latin typeface="Calibri" panose="020F0502020204030204" pitchFamily="34" charset="0"/>
              </a:rPr>
              <a:t> כנפגע פעולות איבה, זכאי 	לסיוע לפי 	דרגת הזכאות 2.</a:t>
            </a:r>
          </a:p>
          <a:p>
            <a:pPr marR="495300" lvl="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r>
              <a:rPr lang="he-IL" sz="2400" dirty="0">
                <a:latin typeface="Calibri" panose="020F0502020204030204" pitchFamily="34" charset="0"/>
              </a:rPr>
              <a:t>  </a:t>
            </a:r>
            <a:r>
              <a:rPr lang="he-IL" sz="2400" dirty="0">
                <a:solidFill>
                  <a:srgbClr val="FF0000"/>
                </a:solidFill>
                <a:latin typeface="Calibri" panose="020F0502020204030204" pitchFamily="34" charset="0"/>
              </a:rPr>
              <a:t>תושב</a:t>
            </a:r>
            <a:r>
              <a:rPr lang="he-IL" sz="2400" dirty="0">
                <a:latin typeface="Calibri" panose="020F0502020204030204" pitchFamily="34" charset="0"/>
              </a:rPr>
              <a:t> אופקים שמתגורר באופן קבוע בעיר אך אינו רשום במשרד הפנים באופקים, ו</a:t>
            </a:r>
            <a:r>
              <a:rPr lang="he-IL" sz="2400" b="1" u="sng" dirty="0">
                <a:latin typeface="Calibri" panose="020F0502020204030204" pitchFamily="34" charset="0"/>
              </a:rPr>
              <a:t>הוכר</a:t>
            </a:r>
            <a:r>
              <a:rPr lang="he-IL" sz="2400" dirty="0">
                <a:latin typeface="Calibri" panose="020F0502020204030204" pitchFamily="34" charset="0"/>
              </a:rPr>
              <a:t> 	כנפגע פעולות איבה כקו ראשון, זכאי לסיוע לפי דרגת הזכאות 2 בתנאי שיצרף 	לבקשה מסמכים המוכיחים את התגוררותו באופקים ב-07/10/23 (חוזה שכירות חתום 	ע"י עו"ד, חשבונות ארנונה, מים וחשמל על שמו או מסמכים אחרים מוכיחים להנחת 	דעתו של הביטוח הלאומי כי מקום מגוריו נכון ליום 07/10/23 היה באופקים).</a:t>
            </a:r>
          </a:p>
          <a:p>
            <a:pPr marR="495300" lvl="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r>
              <a:rPr lang="he-IL" sz="2400" dirty="0">
                <a:latin typeface="Calibri" panose="020F0502020204030204" pitchFamily="34" charset="0"/>
              </a:rPr>
              <a:t>  </a:t>
            </a:r>
            <a:r>
              <a:rPr lang="he-IL" sz="2400" dirty="0">
                <a:solidFill>
                  <a:srgbClr val="FF0000"/>
                </a:solidFill>
                <a:latin typeface="Calibri" panose="020F0502020204030204" pitchFamily="34" charset="0"/>
              </a:rPr>
              <a:t>תושב</a:t>
            </a:r>
            <a:r>
              <a:rPr lang="he-IL" sz="2400" dirty="0">
                <a:latin typeface="Calibri" panose="020F0502020204030204" pitchFamily="34" charset="0"/>
              </a:rPr>
              <a:t> אופקים לפי מרשם התושבים, אשר </a:t>
            </a:r>
            <a:r>
              <a:rPr lang="he-IL" sz="2400" b="1" u="sng" dirty="0">
                <a:latin typeface="Calibri" panose="020F0502020204030204" pitchFamily="34" charset="0"/>
              </a:rPr>
              <a:t>לא הוכר</a:t>
            </a:r>
            <a:r>
              <a:rPr lang="he-IL" sz="2400" b="1" dirty="0">
                <a:latin typeface="Calibri" panose="020F0502020204030204" pitchFamily="34" charset="0"/>
              </a:rPr>
              <a:t> </a:t>
            </a:r>
            <a:r>
              <a:rPr lang="he-IL" sz="2400" dirty="0">
                <a:latin typeface="Calibri" panose="020F0502020204030204" pitchFamily="34" charset="0"/>
              </a:rPr>
              <a:t>כנפגע פעולות איבה, זכאי לסיוע לפי 	דרגת הזכאות 1.</a:t>
            </a:r>
          </a:p>
          <a:p>
            <a:pPr marR="49530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r>
              <a:rPr lang="he-IL" sz="2400" dirty="0">
                <a:latin typeface="Calibri" panose="020F0502020204030204" pitchFamily="34" charset="0"/>
              </a:rPr>
              <a:t>  </a:t>
            </a:r>
            <a:r>
              <a:rPr lang="he-IL" sz="2400" dirty="0">
                <a:solidFill>
                  <a:srgbClr val="FF0000"/>
                </a:solidFill>
                <a:latin typeface="Calibri" panose="020F0502020204030204" pitchFamily="34" charset="0"/>
              </a:rPr>
              <a:t>תושב</a:t>
            </a:r>
            <a:r>
              <a:rPr lang="he-IL" sz="2400" dirty="0">
                <a:latin typeface="Calibri" panose="020F0502020204030204" pitchFamily="34" charset="0"/>
              </a:rPr>
              <a:t> אופקים שמתגורר באופן קבוע בעיר אך אינו רשום במשרד הפנים 	באופקים ו</a:t>
            </a:r>
            <a:r>
              <a:rPr lang="he-IL" sz="2400" b="1" u="sng" dirty="0">
                <a:latin typeface="Calibri" panose="020F0502020204030204" pitchFamily="34" charset="0"/>
              </a:rPr>
              <a:t>לא </a:t>
            </a:r>
            <a:r>
              <a:rPr lang="he-IL" sz="2400" b="1" dirty="0">
                <a:latin typeface="Calibri" panose="020F0502020204030204" pitchFamily="34" charset="0"/>
              </a:rPr>
              <a:t>	</a:t>
            </a:r>
            <a:r>
              <a:rPr lang="he-IL" sz="2400" b="1" u="sng" dirty="0">
                <a:latin typeface="Calibri" panose="020F0502020204030204" pitchFamily="34" charset="0"/>
              </a:rPr>
              <a:t>הוכר</a:t>
            </a:r>
            <a:r>
              <a:rPr lang="he-IL" sz="2400" b="1" dirty="0">
                <a:latin typeface="Calibri" panose="020F0502020204030204" pitchFamily="34" charset="0"/>
              </a:rPr>
              <a:t> </a:t>
            </a:r>
            <a:r>
              <a:rPr lang="he-IL" sz="2400" dirty="0">
                <a:latin typeface="Calibri" panose="020F0502020204030204" pitchFamily="34" charset="0"/>
              </a:rPr>
              <a:t>כנפגע פעולות איבה, זכאי לסיוע לפי דרגת הזכאות 1 בתנאי שיצרף לבקשה 	מסמכים המוכיחים את התגוררותו באופקים ב-07/10/23 (חוזה שכירות חתום ע"י 	עו"ד, חשבונות ארנונה, מים וחשמל על שמו או מסמכים אחרים מוכיחים להנחת דעתו 	של הביטוח הלאומי כי מקום מגוריו נכון ליום 07/10/23 היה באופקים).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SzPct val="150000"/>
              <a:buNone/>
            </a:pPr>
            <a:r>
              <a:rPr lang="he-IL" sz="2400" dirty="0">
                <a:latin typeface="Calibri" panose="020F0502020204030204" pitchFamily="34" charset="0"/>
              </a:rPr>
              <a:t> </a:t>
            </a:r>
            <a:endParaRPr 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746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748A697-E459-4ED6-AB33-C46729BB0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5444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תנאים לקבלת הסיוע – מתארחים ושוהים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2348ED3-EFF8-43E3-B5A9-3C868F03C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725" y="1137523"/>
            <a:ext cx="11763910" cy="535535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SzPct val="150000"/>
              <a:buNone/>
            </a:pPr>
            <a:r>
              <a:rPr lang="he-IL" dirty="0">
                <a:latin typeface="Calibri" panose="020F0502020204030204" pitchFamily="34" charset="0"/>
              </a:rPr>
              <a:t> </a:t>
            </a:r>
            <a:endParaRPr lang="en-US" dirty="0">
              <a:latin typeface="Calibri" panose="020F0502020204030204" pitchFamily="34" charset="0"/>
            </a:endParaRPr>
          </a:p>
          <a:p>
            <a:pPr marR="495300" lvl="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r>
              <a:rPr lang="he-IL" dirty="0">
                <a:latin typeface="Calibri" panose="020F0502020204030204" pitchFamily="34" charset="0"/>
              </a:rPr>
              <a:t>  נפגע שב-07/10</a:t>
            </a:r>
            <a:r>
              <a:rPr lang="he-IL" dirty="0">
                <a:solidFill>
                  <a:srgbClr val="FF0000"/>
                </a:solidFill>
                <a:latin typeface="Calibri" panose="020F0502020204030204" pitchFamily="34" charset="0"/>
              </a:rPr>
              <a:t> התארח</a:t>
            </a:r>
            <a:r>
              <a:rPr lang="he-IL" dirty="0">
                <a:latin typeface="Calibri" panose="020F0502020204030204" pitchFamily="34" charset="0"/>
              </a:rPr>
              <a:t> (אצל משפחה, חברים) או שהה בבית מלון או 	במוסד לימודי באופקים </a:t>
            </a:r>
            <a:r>
              <a:rPr lang="he-IL" b="1" u="sng" dirty="0">
                <a:latin typeface="Calibri" panose="020F0502020204030204" pitchFamily="34" charset="0"/>
              </a:rPr>
              <a:t>והוכר</a:t>
            </a:r>
            <a:r>
              <a:rPr lang="he-IL" dirty="0">
                <a:latin typeface="Calibri" panose="020F0502020204030204" pitchFamily="34" charset="0"/>
              </a:rPr>
              <a:t> כנפגעי פעולות איבה, זכאי לסיוע לפי דרגת 	הזכאות 2.</a:t>
            </a:r>
          </a:p>
          <a:p>
            <a:pPr marR="49530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r>
              <a:rPr lang="he-IL" dirty="0">
                <a:latin typeface="Calibri" panose="020F0502020204030204" pitchFamily="34" charset="0"/>
              </a:rPr>
              <a:t>  נפגע שב-07/10 </a:t>
            </a:r>
            <a:r>
              <a:rPr lang="he-IL" dirty="0">
                <a:solidFill>
                  <a:srgbClr val="FF0000"/>
                </a:solidFill>
                <a:latin typeface="Calibri" panose="020F0502020204030204" pitchFamily="34" charset="0"/>
              </a:rPr>
              <a:t>התארח</a:t>
            </a:r>
            <a:r>
              <a:rPr lang="he-IL" dirty="0">
                <a:latin typeface="Calibri" panose="020F0502020204030204" pitchFamily="34" charset="0"/>
              </a:rPr>
              <a:t> (אצל משפחות, חברים או בתשלום) באופקים ו</a:t>
            </a:r>
            <a:r>
              <a:rPr lang="he-IL" b="1" u="sng" dirty="0">
                <a:latin typeface="Calibri" panose="020F0502020204030204" pitchFamily="34" charset="0"/>
              </a:rPr>
              <a:t>לא </a:t>
            </a:r>
            <a:r>
              <a:rPr lang="he-IL" b="1" dirty="0">
                <a:latin typeface="Calibri" panose="020F0502020204030204" pitchFamily="34" charset="0"/>
              </a:rPr>
              <a:t>	</a:t>
            </a:r>
            <a:r>
              <a:rPr lang="he-IL" b="1" u="sng" dirty="0">
                <a:latin typeface="Calibri" panose="020F0502020204030204" pitchFamily="34" charset="0"/>
              </a:rPr>
              <a:t>הוכרו</a:t>
            </a:r>
            <a:r>
              <a:rPr lang="he-IL" b="1" dirty="0">
                <a:latin typeface="Calibri" panose="020F0502020204030204" pitchFamily="34" charset="0"/>
              </a:rPr>
              <a:t> </a:t>
            </a:r>
            <a:r>
              <a:rPr lang="he-IL" dirty="0">
                <a:latin typeface="Calibri" panose="020F0502020204030204" pitchFamily="34" charset="0"/>
              </a:rPr>
              <a:t>כנפגעי פעולות איבה, זכאים לסיוע לפי דרגת הזכאות 1 בתנאי שיצרף 	לבקשה הצהרת המאחר או קבלה מבית מלון ואישור על הרכב השוהים (לפי 	העניין).</a:t>
            </a:r>
          </a:p>
          <a:p>
            <a:pPr marR="49530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r>
              <a:rPr lang="he-IL" dirty="0">
                <a:latin typeface="Calibri" panose="020F0502020204030204" pitchFamily="34" charset="0"/>
              </a:rPr>
              <a:t>  נפגע </a:t>
            </a:r>
            <a:r>
              <a:rPr lang="he-IL" dirty="0">
                <a:solidFill>
                  <a:srgbClr val="FF0000"/>
                </a:solidFill>
                <a:latin typeface="Calibri" panose="020F0502020204030204" pitchFamily="34" charset="0"/>
              </a:rPr>
              <a:t>ששהה</a:t>
            </a:r>
            <a:r>
              <a:rPr lang="he-IL" dirty="0">
                <a:latin typeface="Calibri" panose="020F0502020204030204" pitchFamily="34" charset="0"/>
              </a:rPr>
              <a:t> במוסד לימודים ו</a:t>
            </a:r>
            <a:r>
              <a:rPr lang="he-IL" b="1" u="sng" dirty="0">
                <a:latin typeface="Calibri" panose="020F0502020204030204" pitchFamily="34" charset="0"/>
              </a:rPr>
              <a:t>לא הוכר</a:t>
            </a:r>
            <a:r>
              <a:rPr lang="he-IL" b="1" dirty="0">
                <a:latin typeface="Calibri" panose="020F0502020204030204" pitchFamily="34" charset="0"/>
              </a:rPr>
              <a:t> </a:t>
            </a:r>
            <a:r>
              <a:rPr lang="he-IL" dirty="0">
                <a:latin typeface="Calibri" panose="020F0502020204030204" pitchFamily="34" charset="0"/>
              </a:rPr>
              <a:t>כנפגע איבה זכאים לסיוע לפי דרגת 	הזכאות 1 בתנאי שיצרף לבקשה אישור מהמוסד הלימודי על נוכחותו 	במוסד ב-07/10/23</a:t>
            </a:r>
            <a:endParaRPr lang="en-US" dirty="0">
              <a:latin typeface="Calibri" panose="020F0502020204030204" pitchFamily="34" charset="0"/>
            </a:endParaRPr>
          </a:p>
          <a:p>
            <a:pPr marR="49530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endParaRPr lang="he-IL" dirty="0">
              <a:latin typeface="Calibri" panose="020F0502020204030204" pitchFamily="34" charset="0"/>
            </a:endParaRPr>
          </a:p>
          <a:p>
            <a:pPr marR="495300" lvl="0">
              <a:lnSpc>
                <a:spcPct val="100000"/>
              </a:lnSpc>
              <a:spcBef>
                <a:spcPts val="0"/>
              </a:spcBef>
              <a:buSzPct val="150000"/>
              <a:buBlip>
                <a:blip r:embed="rId2"/>
              </a:buBlip>
            </a:pPr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121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F8B5037-D3A7-47E2-95C2-D771CD87E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75501" y="1048624"/>
            <a:ext cx="12029813" cy="4530055"/>
          </a:xfrm>
        </p:spPr>
        <p:txBody>
          <a:bodyPr vert="horz" lIns="91440" tIns="45720" rIns="91440" bIns="45720" rtlCol="1">
            <a:noAutofit/>
          </a:bodyPr>
          <a:lstStyle/>
          <a:p>
            <a:pPr marL="0" marR="495300" indent="0">
              <a:lnSpc>
                <a:spcPct val="115000"/>
              </a:lnSpc>
              <a:buNone/>
            </a:pPr>
            <a:r>
              <a:rPr lang="he-IL" sz="1800" dirty="0">
                <a:latin typeface="Calibri" panose="020F0502020204030204" pitchFamily="34" charset="0"/>
              </a:rPr>
              <a:t> </a:t>
            </a: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לתשומת </a:t>
            </a:r>
            <a:r>
              <a:rPr lang="he-I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R="495300">
              <a:lnSpc>
                <a:spcPct val="115000"/>
              </a:lnSpc>
              <a:buSzPct val="150000"/>
              <a:buBlip>
                <a:blip r:embed="rId2"/>
              </a:buBlip>
            </a:pPr>
            <a:r>
              <a:rPr lang="he-IL" sz="1800" dirty="0">
                <a:latin typeface="Calibri" panose="020F0502020204030204" pitchFamily="34" charset="0"/>
              </a:rPr>
              <a:t>     </a:t>
            </a:r>
            <a:r>
              <a:rPr lang="he-IL" sz="2600" dirty="0">
                <a:latin typeface="Calibri" panose="020F0502020204030204" pitchFamily="34" charset="0"/>
              </a:rPr>
              <a:t>נפגע שנקבעה לו דרגת נכות איבה המזכה בתשלום (10% - 100%) אינו זכאי למענק.</a:t>
            </a:r>
          </a:p>
          <a:p>
            <a:pPr marR="495300">
              <a:lnSpc>
                <a:spcPct val="115000"/>
              </a:lnSpc>
              <a:buSzPct val="150000"/>
              <a:buBlip>
                <a:blip r:embed="rId2"/>
              </a:buBlip>
            </a:pPr>
            <a:r>
              <a:rPr lang="he-IL" sz="2600" dirty="0">
                <a:latin typeface="Calibri" panose="020F0502020204030204" pitchFamily="34" charset="0"/>
              </a:rPr>
              <a:t>  אם ב-7 שנים לאחר הגשת הבקשה למענק זה, תמצא זכאי לגמלת נכות 	איבה/צה"ל בגין אירועי 7 באוקטובר, המענק יקוזז לך מהגמלה לה תהיה זכאי. </a:t>
            </a:r>
            <a:endParaRPr lang="en-US" sz="2600" dirty="0">
              <a:latin typeface="Calibri" panose="020F0502020204030204" pitchFamily="34" charset="0"/>
            </a:endParaRPr>
          </a:p>
          <a:p>
            <a:pPr marR="495300">
              <a:lnSpc>
                <a:spcPct val="115000"/>
              </a:lnSpc>
              <a:buSzPct val="150000"/>
              <a:buBlip>
                <a:blip r:embed="rId2"/>
              </a:buBlip>
            </a:pPr>
            <a:r>
              <a:rPr lang="he-IL" sz="2600" dirty="0">
                <a:latin typeface="Calibri" panose="020F0502020204030204" pitchFamily="34" charset="0"/>
              </a:rPr>
              <a:t>  אם בשנה ראשונה לאחר הגשת הבקשה, תקבע לנפגע נכות שלא מזכה בתשלום 	(0%-9%), הוא יצטרך להחזיר 60% מסכום המענק שישולם לך. </a:t>
            </a:r>
            <a:endParaRPr lang="en-US" sz="2600" dirty="0">
              <a:latin typeface="Calibri" panose="020F0502020204030204" pitchFamily="34" charset="0"/>
            </a:endParaRPr>
          </a:p>
          <a:p>
            <a:pPr marR="495300">
              <a:lnSpc>
                <a:spcPct val="115000"/>
              </a:lnSpc>
              <a:buSzPct val="150000"/>
              <a:buBlip>
                <a:blip r:embed="rId2"/>
              </a:buBlip>
            </a:pPr>
            <a:r>
              <a:rPr lang="he-IL" sz="2600" dirty="0">
                <a:latin typeface="Calibri" panose="020F0502020204030204" pitchFamily="34" charset="0"/>
              </a:rPr>
              <a:t>  אם בשנה שניה לאחר הגשת הבקשה זה תקבע לנפגע נכות שלא מזכה בתשלום 	(0%-9%), הוא יצטרך להחזיר 30% מסכום המענק שישולם לך.</a:t>
            </a:r>
            <a:endParaRPr lang="en-US" sz="2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812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30569" y="177557"/>
            <a:ext cx="10515600" cy="447674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כללים 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226660"/>
            <a:ext cx="12129477" cy="5358697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SzPct val="200000"/>
              <a:buBlip>
                <a:blip r:embed="rId2"/>
              </a:buBlip>
            </a:pPr>
            <a:r>
              <a:rPr lang="he-IL" sz="2200" dirty="0"/>
              <a:t>במענק בו עניין ההכרה מהווה פרמטר להחלטה, </a:t>
            </a:r>
            <a:r>
              <a:rPr lang="he-IL" sz="2200" b="1" dirty="0">
                <a:solidFill>
                  <a:srgbClr val="FF0000"/>
                </a:solidFill>
              </a:rPr>
              <a:t>תאריך הגשת התביעה להכרה חייב להיות לפני 06.10.24</a:t>
            </a:r>
            <a:r>
              <a:rPr lang="he-IL" sz="2200" b="1" dirty="0"/>
              <a:t>.</a:t>
            </a:r>
          </a:p>
          <a:p>
            <a:pPr>
              <a:lnSpc>
                <a:spcPct val="200000"/>
              </a:lnSpc>
              <a:buSzPct val="200000"/>
              <a:buBlip>
                <a:blip r:embed="rId2"/>
              </a:buBlip>
            </a:pPr>
            <a:r>
              <a:rPr lang="he-IL" sz="2200" dirty="0"/>
              <a:t>תגמול כספי ישולם בפעימה אחת.</a:t>
            </a:r>
          </a:p>
          <a:p>
            <a:pPr>
              <a:lnSpc>
                <a:spcPct val="200000"/>
              </a:lnSpc>
              <a:buSzPct val="200000"/>
              <a:buBlip>
                <a:blip r:embed="rId2"/>
              </a:buBlip>
            </a:pPr>
            <a:r>
              <a:rPr lang="he-IL" sz="2200" dirty="0"/>
              <a:t>סל שיקום וטיפולים ימומן בהתאם לנהלים שלנו (החזר מול קבלות) והוא יכלול:</a:t>
            </a:r>
          </a:p>
          <a:p>
            <a:pPr lvl="2">
              <a:lnSpc>
                <a:spcPct val="200000"/>
              </a:lnSpc>
              <a:buSzPct val="50000"/>
              <a:buFont typeface="Wingdings" panose="05000000000000000000" pitchFamily="2" charset="2"/>
              <a:buChar char="Ø"/>
            </a:pPr>
            <a:r>
              <a:rPr lang="he-IL" dirty="0"/>
              <a:t>לימודים בהשכלה גבוהה, לימודי הנדסאות, לימודי תעודה והכשרה מקצועית;</a:t>
            </a:r>
          </a:p>
          <a:p>
            <a:pPr lvl="2">
              <a:lnSpc>
                <a:spcPct val="200000"/>
              </a:lnSpc>
              <a:buSzPct val="50000"/>
              <a:buFont typeface="Wingdings" panose="05000000000000000000" pitchFamily="2" charset="2"/>
              <a:buChar char="Ø"/>
            </a:pPr>
            <a:r>
              <a:rPr lang="he-IL" dirty="0"/>
              <a:t>סיוע נפשי שניתן בידי מי שמשרד הבריאות או משרד הרווחה הסמיכו למתן טיפול נפשי, כגון פסיכיאטר, פסיכולוג, עובד סוציאלי ומטפל באומנות. </a:t>
            </a:r>
          </a:p>
          <a:p>
            <a:pPr>
              <a:lnSpc>
                <a:spcPct val="200000"/>
              </a:lnSpc>
              <a:buSzPct val="50000"/>
              <a:buFont typeface="Wingdings" panose="05000000000000000000" pitchFamily="2" charset="2"/>
              <a:buChar char="q"/>
            </a:pPr>
            <a:endParaRPr lang="he-IL" sz="2200" dirty="0"/>
          </a:p>
        </p:txBody>
      </p:sp>
    </p:spTree>
    <p:extLst>
      <p:ext uri="{BB962C8B-B14F-4D97-AF65-F5344CB8AC3E}">
        <p14:creationId xmlns:p14="http://schemas.microsoft.com/office/powerpoint/2010/main" val="988020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>
            <a:extLst>
              <a:ext uri="{FF2B5EF4-FFF2-40B4-BE49-F238E27FC236}">
                <a16:creationId xmlns:a16="http://schemas.microsoft.com/office/drawing/2014/main" id="{27A52C00-C6E0-4975-B844-6F823DDB2F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8931526"/>
              </p:ext>
            </p:extLst>
          </p:nvPr>
        </p:nvGraphicFramePr>
        <p:xfrm>
          <a:off x="343949" y="1313562"/>
          <a:ext cx="11400638" cy="396026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5293453">
                  <a:extLst>
                    <a:ext uri="{9D8B030D-6E8A-4147-A177-3AD203B41FA5}">
                      <a16:colId xmlns:a16="http://schemas.microsoft.com/office/drawing/2014/main" val="280836442"/>
                    </a:ext>
                  </a:extLst>
                </a:gridCol>
                <a:gridCol w="4915948">
                  <a:extLst>
                    <a:ext uri="{9D8B030D-6E8A-4147-A177-3AD203B41FA5}">
                      <a16:colId xmlns:a16="http://schemas.microsoft.com/office/drawing/2014/main" val="234708280"/>
                    </a:ext>
                  </a:extLst>
                </a:gridCol>
                <a:gridCol w="1191237">
                  <a:extLst>
                    <a:ext uri="{9D8B030D-6E8A-4147-A177-3AD203B41FA5}">
                      <a16:colId xmlns:a16="http://schemas.microsoft.com/office/drawing/2014/main" val="4225767363"/>
                    </a:ext>
                  </a:extLst>
                </a:gridCol>
              </a:tblGrid>
              <a:tr h="43134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</a:pPr>
                      <a:r>
                        <a:rPr lang="en-US" sz="1900" b="1" dirty="0">
                          <a:effectLst/>
                        </a:rPr>
                        <a:t> </a:t>
                      </a:r>
                      <a:r>
                        <a:rPr lang="he-IL" sz="1900" b="1" dirty="0">
                          <a:effectLst/>
                        </a:rPr>
                        <a:t>מבוגר (מעל  גיל 18 ביום ה-07.10.23)</a:t>
                      </a:r>
                      <a:endParaRPr lang="en-US" sz="1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effectLst/>
                        </a:rPr>
                        <a:t>ילד (עד גיל 18 ביום ה-07.10.23)</a:t>
                      </a:r>
                      <a:endParaRPr lang="en-US" sz="1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effectLst/>
                        </a:rPr>
                        <a:t>רמת הזכאות</a:t>
                      </a:r>
                      <a:endParaRPr lang="en-US" sz="1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756913"/>
                  </a:ext>
                </a:extLst>
              </a:tr>
              <a:tr h="124433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5,000 </a:t>
                      </a:r>
                      <a:r>
                        <a:rPr lang="he-IL" sz="1900" b="1">
                          <a:solidFill>
                            <a:srgbClr val="FF0000"/>
                          </a:solidFill>
                          <a:effectLst/>
                        </a:rPr>
                        <a:t>₪ מענק + </a:t>
                      </a: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סל טיפול ושיקום של 4,800 ₪</a:t>
                      </a:r>
                    </a:p>
                    <a:p>
                      <a:pPr algn="ct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או</a:t>
                      </a:r>
                    </a:p>
                    <a:p>
                      <a:pPr algn="ct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7,180 ₪ מענק</a:t>
                      </a:r>
                      <a:endParaRPr lang="en-US" sz="19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2,000 ₪ מענק + סל טיפול ושיקום של 4,800 ₪</a:t>
                      </a:r>
                      <a:endParaRPr lang="en-US" sz="19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רמה 1</a:t>
                      </a:r>
                      <a:endParaRPr lang="en-US" sz="19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9993751"/>
                  </a:ext>
                </a:extLst>
              </a:tr>
              <a:tr h="103566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>
                          <a:solidFill>
                            <a:srgbClr val="FF0000"/>
                          </a:solidFill>
                          <a:effectLst/>
                        </a:rPr>
                        <a:t>14,360 ₪ מענק + סל טיפול ושיקום של 7,300 ₪</a:t>
                      </a:r>
                      <a:endParaRPr lang="en-US" sz="19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2,872 ₪ מענק + סל טיפול ושיקום של 7,300 ₪</a:t>
                      </a:r>
                      <a:endParaRPr lang="en-US" sz="19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solidFill>
                            <a:srgbClr val="FF0000"/>
                          </a:solidFill>
                          <a:effectLst/>
                        </a:rPr>
                        <a:t>רמה 2</a:t>
                      </a:r>
                      <a:endParaRPr lang="en-US" sz="19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7631485"/>
                  </a:ext>
                </a:extLst>
              </a:tr>
              <a:tr h="103566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>
                          <a:effectLst/>
                        </a:rPr>
                        <a:t>28,720 ₪ מענק + סל טיפול ושיקום של 30,000 ₪</a:t>
                      </a:r>
                      <a:endParaRPr lang="en-US" sz="1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effectLst/>
                        </a:rPr>
                        <a:t>5,744 ₪ מענק + סל טיפול ושיקום של 30,000 ₪</a:t>
                      </a:r>
                      <a:endParaRPr lang="en-US" sz="1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</a:pPr>
                      <a:r>
                        <a:rPr lang="he-IL" sz="1900" b="1" dirty="0">
                          <a:effectLst/>
                        </a:rPr>
                        <a:t>רמה 3</a:t>
                      </a:r>
                      <a:endParaRPr lang="en-US" sz="1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045" marR="6804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51868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BF38C04-7DE1-4E2E-B928-9C508A9F0415}"/>
              </a:ext>
            </a:extLst>
          </p:cNvPr>
          <p:cNvSpPr txBox="1"/>
          <p:nvPr/>
        </p:nvSpPr>
        <p:spPr>
          <a:xfrm>
            <a:off x="429313" y="0"/>
            <a:ext cx="10663730" cy="1089529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</a:defRPr>
            </a:lvl1pPr>
          </a:lstStyle>
          <a:p>
            <a:r>
              <a:rPr lang="he-IL" dirty="0"/>
              <a:t>סיוע לפי מקום מגורים/נוכחות/השתתפות במסיבה</a:t>
            </a:r>
          </a:p>
        </p:txBody>
      </p:sp>
    </p:spTree>
    <p:extLst>
      <p:ext uri="{BB962C8B-B14F-4D97-AF65-F5344CB8AC3E}">
        <p14:creationId xmlns:p14="http://schemas.microsoft.com/office/powerpoint/2010/main" val="2258452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10F18868-BCB1-4752-8185-2A10FFF78DA2}"/>
              </a:ext>
            </a:extLst>
          </p:cNvPr>
          <p:cNvSpPr txBox="1"/>
          <p:nvPr/>
        </p:nvSpPr>
        <p:spPr>
          <a:xfrm>
            <a:off x="2365695" y="2407640"/>
            <a:ext cx="75417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he-IL"/>
            </a:defPPr>
            <a:lvl1pPr algn="ctr">
              <a:defRPr sz="3600"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he-IL" dirty="0"/>
              <a:t>איך מגישים בקשה למענק?</a:t>
            </a:r>
          </a:p>
        </p:txBody>
      </p:sp>
    </p:spTree>
    <p:extLst>
      <p:ext uri="{BB962C8B-B14F-4D97-AF65-F5344CB8AC3E}">
        <p14:creationId xmlns:p14="http://schemas.microsoft.com/office/powerpoint/2010/main" val="3838975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קבוצה 11">
            <a:extLst>
              <a:ext uri="{FF2B5EF4-FFF2-40B4-BE49-F238E27FC236}">
                <a16:creationId xmlns:a16="http://schemas.microsoft.com/office/drawing/2014/main" id="{994728A1-9A2C-4CAA-9D7F-8DC520B2178B}"/>
              </a:ext>
            </a:extLst>
          </p:cNvPr>
          <p:cNvGrpSpPr/>
          <p:nvPr/>
        </p:nvGrpSpPr>
        <p:grpSpPr>
          <a:xfrm>
            <a:off x="367753" y="75390"/>
            <a:ext cx="11764161" cy="6426078"/>
            <a:chOff x="367753" y="75390"/>
            <a:chExt cx="11764161" cy="6426078"/>
          </a:xfrm>
        </p:grpSpPr>
        <p:pic>
          <p:nvPicPr>
            <p:cNvPr id="6" name="תמונה 5">
              <a:extLst>
                <a:ext uri="{FF2B5EF4-FFF2-40B4-BE49-F238E27FC236}">
                  <a16:creationId xmlns:a16="http://schemas.microsoft.com/office/drawing/2014/main" id="{014C9DE2-99E5-4EB6-A9C7-C271233419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20659"/>
            <a:stretch/>
          </p:blipFill>
          <p:spPr>
            <a:xfrm>
              <a:off x="478172" y="75390"/>
              <a:ext cx="11653742" cy="938577"/>
            </a:xfrm>
            <a:prstGeom prst="rect">
              <a:avLst/>
            </a:prstGeom>
          </p:spPr>
        </p:pic>
        <p:pic>
          <p:nvPicPr>
            <p:cNvPr id="3" name="תמונה 2">
              <a:extLst>
                <a:ext uri="{FF2B5EF4-FFF2-40B4-BE49-F238E27FC236}">
                  <a16:creationId xmlns:a16="http://schemas.microsoft.com/office/drawing/2014/main" id="{C7924EE1-5B1B-4D0B-BC37-97D919979B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2426" b="8666"/>
            <a:stretch/>
          </p:blipFill>
          <p:spPr>
            <a:xfrm>
              <a:off x="367753" y="2843868"/>
              <a:ext cx="11764161" cy="3657600"/>
            </a:xfrm>
            <a:prstGeom prst="rect">
              <a:avLst/>
            </a:prstGeom>
          </p:spPr>
        </p:pic>
        <p:sp>
          <p:nvSpPr>
            <p:cNvPr id="4" name="אליפסה 3">
              <a:extLst>
                <a:ext uri="{FF2B5EF4-FFF2-40B4-BE49-F238E27FC236}">
                  <a16:creationId xmlns:a16="http://schemas.microsoft.com/office/drawing/2014/main" id="{A606CAAF-B149-425A-AB68-F9E65F661BE0}"/>
                </a:ext>
              </a:extLst>
            </p:cNvPr>
            <p:cNvSpPr/>
            <p:nvPr/>
          </p:nvSpPr>
          <p:spPr>
            <a:xfrm>
              <a:off x="9588617" y="3280096"/>
              <a:ext cx="2273416" cy="209724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pic>
          <p:nvPicPr>
            <p:cNvPr id="8" name="תמונה 7">
              <a:extLst>
                <a:ext uri="{FF2B5EF4-FFF2-40B4-BE49-F238E27FC236}">
                  <a16:creationId xmlns:a16="http://schemas.microsoft.com/office/drawing/2014/main" id="{4FE76458-933F-472D-858C-E24674B1AE8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038" b="21816"/>
            <a:stretch/>
          </p:blipFill>
          <p:spPr>
            <a:xfrm>
              <a:off x="599132" y="980840"/>
              <a:ext cx="11532782" cy="1796345"/>
            </a:xfrm>
            <a:prstGeom prst="rect">
              <a:avLst/>
            </a:prstGeom>
          </p:spPr>
        </p:pic>
        <p:sp>
          <p:nvSpPr>
            <p:cNvPr id="11" name="מלבן 10">
              <a:extLst>
                <a:ext uri="{FF2B5EF4-FFF2-40B4-BE49-F238E27FC236}">
                  <a16:creationId xmlns:a16="http://schemas.microsoft.com/office/drawing/2014/main" id="{E6297AE6-C39D-451C-B95C-3030E99735E9}"/>
                </a:ext>
              </a:extLst>
            </p:cNvPr>
            <p:cNvSpPr/>
            <p:nvPr/>
          </p:nvSpPr>
          <p:spPr>
            <a:xfrm>
              <a:off x="9244669" y="1560352"/>
              <a:ext cx="2793534" cy="1283516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grpSp>
        <p:nvGrpSpPr>
          <p:cNvPr id="15" name="קבוצה 14">
            <a:extLst>
              <a:ext uri="{FF2B5EF4-FFF2-40B4-BE49-F238E27FC236}">
                <a16:creationId xmlns:a16="http://schemas.microsoft.com/office/drawing/2014/main" id="{8A3FE50E-24D8-42D6-9269-E54F65D02A95}"/>
              </a:ext>
            </a:extLst>
          </p:cNvPr>
          <p:cNvGrpSpPr/>
          <p:nvPr/>
        </p:nvGrpSpPr>
        <p:grpSpPr>
          <a:xfrm>
            <a:off x="5973678" y="28905"/>
            <a:ext cx="3053593" cy="595618"/>
            <a:chOff x="5579395" y="54072"/>
            <a:chExt cx="3053593" cy="595618"/>
          </a:xfrm>
          <a:solidFill>
            <a:schemeClr val="bg2"/>
          </a:solidFill>
        </p:grpSpPr>
        <p:sp>
          <p:nvSpPr>
            <p:cNvPr id="13" name="חץ: ימינה 12">
              <a:extLst>
                <a:ext uri="{FF2B5EF4-FFF2-40B4-BE49-F238E27FC236}">
                  <a16:creationId xmlns:a16="http://schemas.microsoft.com/office/drawing/2014/main" id="{8C64A598-68FC-4CC9-BFCB-CABC5B8C3FBB}"/>
                </a:ext>
              </a:extLst>
            </p:cNvPr>
            <p:cNvSpPr/>
            <p:nvPr/>
          </p:nvSpPr>
          <p:spPr>
            <a:xfrm>
              <a:off x="5579395" y="54072"/>
              <a:ext cx="3053593" cy="595618"/>
            </a:xfrm>
            <a:prstGeom prst="righ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4" name="תיבת טקסט 13">
              <a:extLst>
                <a:ext uri="{FF2B5EF4-FFF2-40B4-BE49-F238E27FC236}">
                  <a16:creationId xmlns:a16="http://schemas.microsoft.com/office/drawing/2014/main" id="{A7D1E806-0F94-4B50-B8AF-7FC4399E5913}"/>
                </a:ext>
              </a:extLst>
            </p:cNvPr>
            <p:cNvSpPr txBox="1"/>
            <p:nvPr/>
          </p:nvSpPr>
          <p:spPr>
            <a:xfrm>
              <a:off x="6096000" y="212640"/>
              <a:ext cx="1915486" cy="276999"/>
            </a:xfrm>
            <a:prstGeom prst="rect">
              <a:avLst/>
            </a:prstGeom>
            <a:grpFill/>
          </p:spPr>
          <p:txBody>
            <a:bodyPr wrap="square" rtlCol="1">
              <a:spAutoFit/>
            </a:bodyPr>
            <a:lstStyle/>
            <a:p>
              <a:r>
                <a:rPr lang="he-IL" sz="1200" b="1" dirty="0">
                  <a:solidFill>
                    <a:schemeClr val="accent1">
                      <a:lumMod val="50000"/>
                    </a:schemeClr>
                  </a:solidFill>
                </a:rPr>
                <a:t>איך נגשים לטופס?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4020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>
            <a:extLst>
              <a:ext uri="{FF2B5EF4-FFF2-40B4-BE49-F238E27FC236}">
                <a16:creationId xmlns:a16="http://schemas.microsoft.com/office/drawing/2014/main" id="{56F9DAFD-26B2-4A61-9AE3-8271F1999EC4}"/>
              </a:ext>
            </a:extLst>
          </p:cNvPr>
          <p:cNvGrpSpPr/>
          <p:nvPr/>
        </p:nvGrpSpPr>
        <p:grpSpPr>
          <a:xfrm>
            <a:off x="951893" y="216566"/>
            <a:ext cx="10288214" cy="6301680"/>
            <a:chOff x="951893" y="216566"/>
            <a:chExt cx="10288214" cy="6301680"/>
          </a:xfrm>
        </p:grpSpPr>
        <p:pic>
          <p:nvPicPr>
            <p:cNvPr id="3" name="תמונה 2">
              <a:extLst>
                <a:ext uri="{FF2B5EF4-FFF2-40B4-BE49-F238E27FC236}">
                  <a16:creationId xmlns:a16="http://schemas.microsoft.com/office/drawing/2014/main" id="{CB508158-F1B2-4BA1-B53D-448008D510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1893" y="216566"/>
              <a:ext cx="10288214" cy="6238761"/>
            </a:xfrm>
            <a:prstGeom prst="rect">
              <a:avLst/>
            </a:prstGeom>
          </p:spPr>
        </p:pic>
        <p:sp>
          <p:nvSpPr>
            <p:cNvPr id="4" name="אליפסה 3">
              <a:extLst>
                <a:ext uri="{FF2B5EF4-FFF2-40B4-BE49-F238E27FC236}">
                  <a16:creationId xmlns:a16="http://schemas.microsoft.com/office/drawing/2014/main" id="{EED20DBC-5A18-4700-84D9-D702F6A796CF}"/>
                </a:ext>
              </a:extLst>
            </p:cNvPr>
            <p:cNvSpPr/>
            <p:nvPr/>
          </p:nvSpPr>
          <p:spPr>
            <a:xfrm>
              <a:off x="7335602" y="4815281"/>
              <a:ext cx="1803633" cy="1702965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</p:spTree>
    <p:extLst>
      <p:ext uri="{BB962C8B-B14F-4D97-AF65-F5344CB8AC3E}">
        <p14:creationId xmlns:p14="http://schemas.microsoft.com/office/powerpoint/2010/main" val="2101996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DCA3F212-6C9B-469E-B22E-6A0534C67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155" y="160141"/>
            <a:ext cx="8138971" cy="65377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תיבת טקסט 6">
            <a:extLst>
              <a:ext uri="{FF2B5EF4-FFF2-40B4-BE49-F238E27FC236}">
                <a16:creationId xmlns:a16="http://schemas.microsoft.com/office/drawing/2014/main" id="{B72670B5-A4F3-4F16-A46D-946C777464BF}"/>
              </a:ext>
            </a:extLst>
          </p:cNvPr>
          <p:cNvSpPr txBox="1"/>
          <p:nvPr/>
        </p:nvSpPr>
        <p:spPr>
          <a:xfrm>
            <a:off x="10830186" y="453005"/>
            <a:ext cx="1124125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/>
              <a:t>לא ניתן להגיש את הבקשה יותר מפעם אחת</a:t>
            </a:r>
          </a:p>
        </p:txBody>
      </p:sp>
      <p:sp>
        <p:nvSpPr>
          <p:cNvPr id="8" name="בועת דיבור: מלבן עם פינות מעוגלות 7">
            <a:extLst>
              <a:ext uri="{FF2B5EF4-FFF2-40B4-BE49-F238E27FC236}">
                <a16:creationId xmlns:a16="http://schemas.microsoft.com/office/drawing/2014/main" id="{F180F4E2-A0CF-4401-9C26-D5A4013D1DB0}"/>
              </a:ext>
            </a:extLst>
          </p:cNvPr>
          <p:cNvSpPr/>
          <p:nvPr/>
        </p:nvSpPr>
        <p:spPr>
          <a:xfrm>
            <a:off x="10603684" y="562062"/>
            <a:ext cx="1510019" cy="1568742"/>
          </a:xfrm>
          <a:prstGeom prst="wedgeRoundRectCallout">
            <a:avLst>
              <a:gd name="adj1" fmla="val -75833"/>
              <a:gd name="adj2" fmla="val 77473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4772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תמונה 10">
            <a:extLst>
              <a:ext uri="{FF2B5EF4-FFF2-40B4-BE49-F238E27FC236}">
                <a16:creationId xmlns:a16="http://schemas.microsoft.com/office/drawing/2014/main" id="{252B650E-9A40-49EE-901D-38A3ABC4F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538" y="555343"/>
            <a:ext cx="7181710" cy="5998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68F9DEEA-50EE-4A3C-A7D8-871ADD287B4F}"/>
              </a:ext>
            </a:extLst>
          </p:cNvPr>
          <p:cNvSpPr txBox="1"/>
          <p:nvPr/>
        </p:nvSpPr>
        <p:spPr>
          <a:xfrm>
            <a:off x="10603684" y="713064"/>
            <a:ext cx="1350627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/>
              <a:t>המקטע נפתח למקבלות קצת ילדים בלבד</a:t>
            </a:r>
          </a:p>
        </p:txBody>
      </p:sp>
      <p:sp>
        <p:nvSpPr>
          <p:cNvPr id="13" name="בועת דיבור: מלבן עם פינות מעוגלות 12">
            <a:extLst>
              <a:ext uri="{FF2B5EF4-FFF2-40B4-BE49-F238E27FC236}">
                <a16:creationId xmlns:a16="http://schemas.microsoft.com/office/drawing/2014/main" id="{E9246A7D-F7F7-4110-9082-3D525F4201CB}"/>
              </a:ext>
            </a:extLst>
          </p:cNvPr>
          <p:cNvSpPr/>
          <p:nvPr/>
        </p:nvSpPr>
        <p:spPr>
          <a:xfrm>
            <a:off x="10603684" y="562061"/>
            <a:ext cx="1510019" cy="1971413"/>
          </a:xfrm>
          <a:prstGeom prst="wedgeRoundRectCallout">
            <a:avLst>
              <a:gd name="adj1" fmla="val -89722"/>
              <a:gd name="adj2" fmla="val 96549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7595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33F6B1E6-82D9-4985-8277-9388C2C31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987" y="2524125"/>
            <a:ext cx="8582025" cy="1809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C278C664-C77B-45CF-93F0-19AD4ED477F7}"/>
              </a:ext>
            </a:extLst>
          </p:cNvPr>
          <p:cNvSpPr txBox="1"/>
          <p:nvPr/>
        </p:nvSpPr>
        <p:spPr>
          <a:xfrm>
            <a:off x="9966121" y="141651"/>
            <a:ext cx="2004969" cy="20928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1. נפתח אם סומן "כן" בשאלות "אח של חטוף ששוחרר" ו"ילד של חטוף ששוחרר"</a:t>
            </a:r>
          </a:p>
          <a:p>
            <a:r>
              <a:rPr lang="he-IL" sz="1600" b="1" dirty="0"/>
              <a:t>2. המקטע "ילד של חטוף ששוחרר" מופיע רק לבני 30+</a:t>
            </a:r>
          </a:p>
          <a:p>
            <a:endParaRPr lang="he-IL" sz="1600" b="1" dirty="0"/>
          </a:p>
        </p:txBody>
      </p:sp>
      <p:sp>
        <p:nvSpPr>
          <p:cNvPr id="5" name="בועת דיבור: מלבן עם פינות מעוגלות 4">
            <a:extLst>
              <a:ext uri="{FF2B5EF4-FFF2-40B4-BE49-F238E27FC236}">
                <a16:creationId xmlns:a16="http://schemas.microsoft.com/office/drawing/2014/main" id="{1450F673-6140-442A-A104-DD94EB32E7DB}"/>
              </a:ext>
            </a:extLst>
          </p:cNvPr>
          <p:cNvSpPr/>
          <p:nvPr/>
        </p:nvSpPr>
        <p:spPr>
          <a:xfrm>
            <a:off x="9781564" y="141651"/>
            <a:ext cx="2265027" cy="1971413"/>
          </a:xfrm>
          <a:prstGeom prst="wedgeRoundRectCallout">
            <a:avLst>
              <a:gd name="adj1" fmla="val -50278"/>
              <a:gd name="adj2" fmla="val 85911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94303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11DC5E31-C7F1-4518-AB36-2FE4AC334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1309687"/>
            <a:ext cx="8591550" cy="4238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46892649-BC48-446D-88C2-071591723E38}"/>
              </a:ext>
            </a:extLst>
          </p:cNvPr>
          <p:cNvSpPr txBox="1"/>
          <p:nvPr/>
        </p:nvSpPr>
        <p:spPr>
          <a:xfrm>
            <a:off x="9966121" y="141651"/>
            <a:ext cx="200496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נדרש צירוף מסמכים</a:t>
            </a:r>
          </a:p>
          <a:p>
            <a:endParaRPr lang="he-IL" sz="1600" b="1" dirty="0"/>
          </a:p>
        </p:txBody>
      </p:sp>
      <p:sp>
        <p:nvSpPr>
          <p:cNvPr id="6" name="בועת דיבור: מלבן עם פינות מעוגלות 5">
            <a:extLst>
              <a:ext uri="{FF2B5EF4-FFF2-40B4-BE49-F238E27FC236}">
                <a16:creationId xmlns:a16="http://schemas.microsoft.com/office/drawing/2014/main" id="{D614FB57-16D7-477E-8996-8928F177DEE6}"/>
              </a:ext>
            </a:extLst>
          </p:cNvPr>
          <p:cNvSpPr/>
          <p:nvPr/>
        </p:nvSpPr>
        <p:spPr>
          <a:xfrm>
            <a:off x="9781564" y="141652"/>
            <a:ext cx="2265027" cy="462356"/>
          </a:xfrm>
          <a:prstGeom prst="wedgeRoundRectCallout">
            <a:avLst>
              <a:gd name="adj1" fmla="val -31389"/>
              <a:gd name="adj2" fmla="val 240135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1954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>
            <a:extLst>
              <a:ext uri="{FF2B5EF4-FFF2-40B4-BE49-F238E27FC236}">
                <a16:creationId xmlns:a16="http://schemas.microsoft.com/office/drawing/2014/main" id="{BB77DF99-350B-4393-AC24-E37540CDF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25" y="871537"/>
            <a:ext cx="8667750" cy="5114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תיבת טקסט 7">
            <a:extLst>
              <a:ext uri="{FF2B5EF4-FFF2-40B4-BE49-F238E27FC236}">
                <a16:creationId xmlns:a16="http://schemas.microsoft.com/office/drawing/2014/main" id="{86D7854A-D546-49C1-945A-6A6B492E71CF}"/>
              </a:ext>
            </a:extLst>
          </p:cNvPr>
          <p:cNvSpPr txBox="1"/>
          <p:nvPr/>
        </p:nvSpPr>
        <p:spPr>
          <a:xfrm>
            <a:off x="10779853" y="141651"/>
            <a:ext cx="1191237" cy="20621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חיילים ואנשי כוחות הביטחון שהיו בתפקיד יטופלו במשרד הביטחון</a:t>
            </a:r>
          </a:p>
        </p:txBody>
      </p:sp>
      <p:sp>
        <p:nvSpPr>
          <p:cNvPr id="9" name="בועת דיבור: מלבן עם פינות מעוגלות 8">
            <a:extLst>
              <a:ext uri="{FF2B5EF4-FFF2-40B4-BE49-F238E27FC236}">
                <a16:creationId xmlns:a16="http://schemas.microsoft.com/office/drawing/2014/main" id="{486119C5-A2C3-48A8-86C3-AAF49F4309E0}"/>
              </a:ext>
            </a:extLst>
          </p:cNvPr>
          <p:cNvSpPr/>
          <p:nvPr/>
        </p:nvSpPr>
        <p:spPr>
          <a:xfrm>
            <a:off x="10578517" y="141652"/>
            <a:ext cx="1468075" cy="2224043"/>
          </a:xfrm>
          <a:prstGeom prst="wedgeRoundRectCallout">
            <a:avLst>
              <a:gd name="adj1" fmla="val -88389"/>
              <a:gd name="adj2" fmla="val 42194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9">
            <a:extLst>
              <a:ext uri="{FF2B5EF4-FFF2-40B4-BE49-F238E27FC236}">
                <a16:creationId xmlns:a16="http://schemas.microsoft.com/office/drawing/2014/main" id="{65524370-0015-46CC-AC31-300DC358A7F9}"/>
              </a:ext>
            </a:extLst>
          </p:cNvPr>
          <p:cNvSpPr/>
          <p:nvPr/>
        </p:nvSpPr>
        <p:spPr>
          <a:xfrm>
            <a:off x="5981350" y="4723002"/>
            <a:ext cx="5167618" cy="142285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תיבת טקסט 10">
            <a:extLst>
              <a:ext uri="{FF2B5EF4-FFF2-40B4-BE49-F238E27FC236}">
                <a16:creationId xmlns:a16="http://schemas.microsoft.com/office/drawing/2014/main" id="{4A0A2FA5-32DA-44B6-9718-C8577977425A}"/>
              </a:ext>
            </a:extLst>
          </p:cNvPr>
          <p:cNvSpPr txBox="1"/>
          <p:nvPr/>
        </p:nvSpPr>
        <p:spPr>
          <a:xfrm>
            <a:off x="10503014" y="2869473"/>
            <a:ext cx="146807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לא ניתן להמשיך למלא ללא הסכמה</a:t>
            </a:r>
          </a:p>
        </p:txBody>
      </p:sp>
      <p:sp>
        <p:nvSpPr>
          <p:cNvPr id="12" name="בועת דיבור: מלבן עם פינות מעוגלות 11">
            <a:extLst>
              <a:ext uri="{FF2B5EF4-FFF2-40B4-BE49-F238E27FC236}">
                <a16:creationId xmlns:a16="http://schemas.microsoft.com/office/drawing/2014/main" id="{7E9424F2-242D-4F88-913C-113F1CFD0C60}"/>
              </a:ext>
            </a:extLst>
          </p:cNvPr>
          <p:cNvSpPr/>
          <p:nvPr/>
        </p:nvSpPr>
        <p:spPr>
          <a:xfrm>
            <a:off x="10578516" y="2869475"/>
            <a:ext cx="1468075" cy="955906"/>
          </a:xfrm>
          <a:prstGeom prst="wedgeRoundRectCallout">
            <a:avLst>
              <a:gd name="adj1" fmla="val -84389"/>
              <a:gd name="adj2" fmla="val 182609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7132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>
            <a:extLst>
              <a:ext uri="{FF2B5EF4-FFF2-40B4-BE49-F238E27FC236}">
                <a16:creationId xmlns:a16="http://schemas.microsoft.com/office/drawing/2014/main" id="{2B0FA85D-0568-447F-9F8F-F59ADFD6B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5960" y="408438"/>
            <a:ext cx="6544202" cy="7408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5" name="טבלה 5">
            <a:extLst>
              <a:ext uri="{FF2B5EF4-FFF2-40B4-BE49-F238E27FC236}">
                <a16:creationId xmlns:a16="http://schemas.microsoft.com/office/drawing/2014/main" id="{3DA3CD92-5BE1-4A8C-8805-B334180EC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363048"/>
              </p:ext>
            </p:extLst>
          </p:nvPr>
        </p:nvGraphicFramePr>
        <p:xfrm>
          <a:off x="562062" y="1852178"/>
          <a:ext cx="10973732" cy="2865120"/>
        </p:xfrm>
        <a:graphic>
          <a:graphicData uri="http://schemas.openxmlformats.org/drawingml/2006/table">
            <a:tbl>
              <a:tblPr rtl="1" firstRow="1" bandRow="1">
                <a:tableStyleId>{22838BEF-8BB2-4498-84A7-C5851F593DF1}</a:tableStyleId>
              </a:tblPr>
              <a:tblGrid>
                <a:gridCol w="1653563">
                  <a:extLst>
                    <a:ext uri="{9D8B030D-6E8A-4147-A177-3AD203B41FA5}">
                      <a16:colId xmlns:a16="http://schemas.microsoft.com/office/drawing/2014/main" val="1240847101"/>
                    </a:ext>
                  </a:extLst>
                </a:gridCol>
                <a:gridCol w="1795244">
                  <a:extLst>
                    <a:ext uri="{9D8B030D-6E8A-4147-A177-3AD203B41FA5}">
                      <a16:colId xmlns:a16="http://schemas.microsoft.com/office/drawing/2014/main" val="2170321975"/>
                    </a:ext>
                  </a:extLst>
                </a:gridCol>
                <a:gridCol w="1275126">
                  <a:extLst>
                    <a:ext uri="{9D8B030D-6E8A-4147-A177-3AD203B41FA5}">
                      <a16:colId xmlns:a16="http://schemas.microsoft.com/office/drawing/2014/main" val="1737099730"/>
                    </a:ext>
                  </a:extLst>
                </a:gridCol>
                <a:gridCol w="947956">
                  <a:extLst>
                    <a:ext uri="{9D8B030D-6E8A-4147-A177-3AD203B41FA5}">
                      <a16:colId xmlns:a16="http://schemas.microsoft.com/office/drawing/2014/main" val="1017763409"/>
                    </a:ext>
                  </a:extLst>
                </a:gridCol>
                <a:gridCol w="5301843">
                  <a:extLst>
                    <a:ext uri="{9D8B030D-6E8A-4147-A177-3AD203B41FA5}">
                      <a16:colId xmlns:a16="http://schemas.microsoft.com/office/drawing/2014/main" val="32292542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כתובת לפי במשרד הפנים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מתגורר בפועל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נכח ב-7/10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מסמן במקטע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דוגמא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1879949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rtl="1"/>
                      <a:r>
                        <a:rPr lang="he-IL" dirty="0"/>
                        <a:t>ביישוב מזכה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באותו יישוב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dirty="0"/>
                        <a:t>כן ולא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dirty="0"/>
                        <a:t>כן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לפי ת.ז. אופקים, בפועל גר באופקים, נכח ב-7/10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36014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ביישוב אחר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r>
                        <a:rPr lang="he-IL" dirty="0"/>
                        <a:t>כן ולא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r>
                        <a:rPr lang="he-IL" dirty="0"/>
                        <a:t>כן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לפי ת.ז. אופקים, לא משנה איפה גר, לא משנה אם נכח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1194651"/>
                  </a:ext>
                </a:extLst>
              </a:tr>
              <a:tr h="370840">
                <a:tc rowSpan="4">
                  <a:txBody>
                    <a:bodyPr/>
                    <a:lstStyle/>
                    <a:p>
                      <a:pPr rtl="1"/>
                      <a:r>
                        <a:rPr lang="he-IL" dirty="0"/>
                        <a:t>ביישוב לא מזכה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באותו יישוב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לפי ת.ז. תל אביב, בפועל גר בתל אביב, לא נכח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015018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ביישוב מזכה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/>
                        <a:t>כן ולא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כן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/>
                        <a:t>לפי ת.ז. תל אביב, בפועל גר באופקים, לא משנה אם נכח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931653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ביישוב לא מזכה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לפי ת.ז. תל אביב, בפועל גר בחולון, לא נכח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55510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ביישוב לא מזכה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כן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כן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לפי ת.ז. תל אביב, בפועל גר בחולון, נכח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770291"/>
                  </a:ext>
                </a:extLst>
              </a:tr>
            </a:tbl>
          </a:graphicData>
        </a:graphic>
      </p:graphicFrame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0BAEBF3B-67CE-4E86-AF7E-6F4F095B5168}"/>
              </a:ext>
            </a:extLst>
          </p:cNvPr>
          <p:cNvSpPr txBox="1"/>
          <p:nvPr/>
        </p:nvSpPr>
        <p:spPr>
          <a:xfrm>
            <a:off x="8514826" y="1317072"/>
            <a:ext cx="29529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כיצד ממלאים את המקטע?</a:t>
            </a:r>
          </a:p>
        </p:txBody>
      </p:sp>
    </p:spTree>
    <p:extLst>
      <p:ext uri="{BB962C8B-B14F-4D97-AF65-F5344CB8AC3E}">
        <p14:creationId xmlns:p14="http://schemas.microsoft.com/office/powerpoint/2010/main" val="16726425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3CE07596-4E95-4D37-99FC-AEE526095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1" y="1182848"/>
            <a:ext cx="9815119" cy="40320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CB036726-4C61-46C7-B679-90A9A813068A}"/>
              </a:ext>
            </a:extLst>
          </p:cNvPr>
          <p:cNvSpPr txBox="1"/>
          <p:nvPr/>
        </p:nvSpPr>
        <p:spPr>
          <a:xfrm>
            <a:off x="11123801" y="141651"/>
            <a:ext cx="847289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שאלות נוספות ייפתחו בהתאם לסימון</a:t>
            </a:r>
          </a:p>
        </p:txBody>
      </p:sp>
      <p:sp>
        <p:nvSpPr>
          <p:cNvPr id="7" name="בועת דיבור: מלבן עם פינות מעוגלות 6">
            <a:extLst>
              <a:ext uri="{FF2B5EF4-FFF2-40B4-BE49-F238E27FC236}">
                <a16:creationId xmlns:a16="http://schemas.microsoft.com/office/drawing/2014/main" id="{B2FF6470-28BA-4CF8-A0BC-9B00642B14BD}"/>
              </a:ext>
            </a:extLst>
          </p:cNvPr>
          <p:cNvSpPr/>
          <p:nvPr/>
        </p:nvSpPr>
        <p:spPr>
          <a:xfrm>
            <a:off x="10972800" y="141652"/>
            <a:ext cx="1073792" cy="1477423"/>
          </a:xfrm>
          <a:prstGeom prst="wedgeRoundRectCallout">
            <a:avLst>
              <a:gd name="adj1" fmla="val -103344"/>
              <a:gd name="adj2" fmla="val 176429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2279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BBA04C44-DC27-4F1C-8644-D4A61FE07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900" y="347662"/>
            <a:ext cx="8458200" cy="6162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מלבן 3">
            <a:extLst>
              <a:ext uri="{FF2B5EF4-FFF2-40B4-BE49-F238E27FC236}">
                <a16:creationId xmlns:a16="http://schemas.microsoft.com/office/drawing/2014/main" id="{FE1E8912-4A77-4228-90DB-4112AE246789}"/>
              </a:ext>
            </a:extLst>
          </p:cNvPr>
          <p:cNvSpPr/>
          <p:nvPr/>
        </p:nvSpPr>
        <p:spPr>
          <a:xfrm>
            <a:off x="10435905" y="729842"/>
            <a:ext cx="1652631" cy="25334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B1650F9C-3B98-461A-A085-FF772E321978}"/>
              </a:ext>
            </a:extLst>
          </p:cNvPr>
          <p:cNvSpPr txBox="1"/>
          <p:nvPr/>
        </p:nvSpPr>
        <p:spPr>
          <a:xfrm>
            <a:off x="10622210" y="843887"/>
            <a:ext cx="1315324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מי שהתארח אצל משפחה נדרש להמציא מסמכים רק אם הוא </a:t>
            </a:r>
            <a:r>
              <a:rPr lang="he-IL" sz="1600" b="1" u="sng" dirty="0"/>
              <a:t>לא הוכר </a:t>
            </a:r>
            <a:r>
              <a:rPr lang="he-IL" sz="1600" b="1" u="sng" dirty="0" err="1"/>
              <a:t>כנפ"א</a:t>
            </a:r>
            <a:endParaRPr lang="he-IL" sz="1600" b="1" u="sng" dirty="0"/>
          </a:p>
        </p:txBody>
      </p:sp>
    </p:spTree>
    <p:extLst>
      <p:ext uri="{BB962C8B-B14F-4D97-AF65-F5344CB8AC3E}">
        <p14:creationId xmlns:p14="http://schemas.microsoft.com/office/powerpoint/2010/main" val="1390024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C511BC5E-B3A8-4D7F-9BFE-304A6C0D93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840" y="453006"/>
            <a:ext cx="7264319" cy="60771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מלבן 5">
            <a:extLst>
              <a:ext uri="{FF2B5EF4-FFF2-40B4-BE49-F238E27FC236}">
                <a16:creationId xmlns:a16="http://schemas.microsoft.com/office/drawing/2014/main" id="{FD750E81-D8C9-4715-A560-CFD07F77D00B}"/>
              </a:ext>
            </a:extLst>
          </p:cNvPr>
          <p:cNvSpPr/>
          <p:nvPr/>
        </p:nvSpPr>
        <p:spPr>
          <a:xfrm>
            <a:off x="10435905" y="729842"/>
            <a:ext cx="1392571" cy="188752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תיבת טקסט 6">
            <a:extLst>
              <a:ext uri="{FF2B5EF4-FFF2-40B4-BE49-F238E27FC236}">
                <a16:creationId xmlns:a16="http://schemas.microsoft.com/office/drawing/2014/main" id="{671593B0-53FF-4622-BFFA-3E133B42CBF0}"/>
              </a:ext>
            </a:extLst>
          </p:cNvPr>
          <p:cNvSpPr txBox="1"/>
          <p:nvPr/>
        </p:nvSpPr>
        <p:spPr>
          <a:xfrm>
            <a:off x="10435905" y="843887"/>
            <a:ext cx="1323711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מי שהתארח במלון נדרש להמציא מסמכים רק אם הוא </a:t>
            </a:r>
            <a:r>
              <a:rPr lang="he-IL" sz="1600" b="1" u="sng" dirty="0"/>
              <a:t>לא הוכר </a:t>
            </a:r>
            <a:r>
              <a:rPr lang="he-IL" sz="1600" b="1" u="sng" dirty="0" err="1"/>
              <a:t>כנפ"א</a:t>
            </a:r>
            <a:endParaRPr lang="he-IL" sz="1600" b="1" u="sng" dirty="0"/>
          </a:p>
        </p:txBody>
      </p:sp>
    </p:spTree>
    <p:extLst>
      <p:ext uri="{BB962C8B-B14F-4D97-AF65-F5344CB8AC3E}">
        <p14:creationId xmlns:p14="http://schemas.microsoft.com/office/powerpoint/2010/main" val="35861639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D19B894B-31E8-4B62-BD01-88CE5EC93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595312"/>
            <a:ext cx="8267700" cy="5667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מלבן 3">
            <a:extLst>
              <a:ext uri="{FF2B5EF4-FFF2-40B4-BE49-F238E27FC236}">
                <a16:creationId xmlns:a16="http://schemas.microsoft.com/office/drawing/2014/main" id="{7EF80708-A997-444D-B949-7E0B09182436}"/>
              </a:ext>
            </a:extLst>
          </p:cNvPr>
          <p:cNvSpPr/>
          <p:nvPr/>
        </p:nvSpPr>
        <p:spPr>
          <a:xfrm>
            <a:off x="10435905" y="729842"/>
            <a:ext cx="1392571" cy="188752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F7169FAD-4251-4EBC-B524-73989ADBCA71}"/>
              </a:ext>
            </a:extLst>
          </p:cNvPr>
          <p:cNvSpPr txBox="1"/>
          <p:nvPr/>
        </p:nvSpPr>
        <p:spPr>
          <a:xfrm>
            <a:off x="10435905" y="843887"/>
            <a:ext cx="1323711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מי ששהה במוסד לימודי נדרש להמציא מסמכים רק אם הוא </a:t>
            </a:r>
            <a:r>
              <a:rPr lang="he-IL" sz="1600" b="1" u="sng" dirty="0"/>
              <a:t>לא הוכר </a:t>
            </a:r>
            <a:r>
              <a:rPr lang="he-IL" sz="1600" b="1" u="sng" dirty="0" err="1"/>
              <a:t>כנפ"א</a:t>
            </a:r>
            <a:endParaRPr lang="he-IL" sz="1600" b="1" u="sng" dirty="0"/>
          </a:p>
        </p:txBody>
      </p:sp>
    </p:spTree>
    <p:extLst>
      <p:ext uri="{BB962C8B-B14F-4D97-AF65-F5344CB8AC3E}">
        <p14:creationId xmlns:p14="http://schemas.microsoft.com/office/powerpoint/2010/main" val="39881044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31E832AB-5EB9-4DFF-BB79-037C31A0B0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803" y="548998"/>
            <a:ext cx="8324850" cy="2505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תמונה 4">
            <a:extLst>
              <a:ext uri="{FF2B5EF4-FFF2-40B4-BE49-F238E27FC236}">
                <a16:creationId xmlns:a16="http://schemas.microsoft.com/office/drawing/2014/main" id="{DC0FCF8B-205B-4F98-950D-D7FACE5658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668"/>
          <a:stretch/>
        </p:blipFill>
        <p:spPr>
          <a:xfrm>
            <a:off x="2499264" y="3124768"/>
            <a:ext cx="8195389" cy="3343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35A446E1-5282-4CA7-A191-46DCA6736F26}"/>
              </a:ext>
            </a:extLst>
          </p:cNvPr>
          <p:cNvSpPr txBox="1"/>
          <p:nvPr/>
        </p:nvSpPr>
        <p:spPr>
          <a:xfrm>
            <a:off x="10972800" y="2709269"/>
            <a:ext cx="99829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/>
              <a:t>זכאי רק מי שהוכר </a:t>
            </a:r>
            <a:r>
              <a:rPr lang="he-IL" sz="1600" b="1" dirty="0" err="1"/>
              <a:t>כנפ"א</a:t>
            </a:r>
            <a:endParaRPr lang="he-IL" sz="1600" b="1" dirty="0"/>
          </a:p>
        </p:txBody>
      </p:sp>
      <p:sp>
        <p:nvSpPr>
          <p:cNvPr id="7" name="בועת דיבור: מלבן עם פינות מעוגלות 6">
            <a:extLst>
              <a:ext uri="{FF2B5EF4-FFF2-40B4-BE49-F238E27FC236}">
                <a16:creationId xmlns:a16="http://schemas.microsoft.com/office/drawing/2014/main" id="{CE5B4B61-0394-4FA6-A837-35A884B3636A}"/>
              </a:ext>
            </a:extLst>
          </p:cNvPr>
          <p:cNvSpPr/>
          <p:nvPr/>
        </p:nvSpPr>
        <p:spPr>
          <a:xfrm>
            <a:off x="10972800" y="2540906"/>
            <a:ext cx="1073792" cy="1477423"/>
          </a:xfrm>
          <a:prstGeom prst="wedgeRoundRectCallout">
            <a:avLst>
              <a:gd name="adj1" fmla="val -78344"/>
              <a:gd name="adj2" fmla="val 100910"/>
              <a:gd name="adj3" fmla="val 166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97194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>
            <a:extLst>
              <a:ext uri="{FF2B5EF4-FFF2-40B4-BE49-F238E27FC236}">
                <a16:creationId xmlns:a16="http://schemas.microsoft.com/office/drawing/2014/main" id="{978B33C4-DB29-4D5C-97F7-229214DA2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310" y="383784"/>
            <a:ext cx="7693819" cy="6090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תיבת טקסט 6">
            <a:extLst>
              <a:ext uri="{FF2B5EF4-FFF2-40B4-BE49-F238E27FC236}">
                <a16:creationId xmlns:a16="http://schemas.microsoft.com/office/drawing/2014/main" id="{EB2972B8-8ECB-471F-B2D9-FBA5DEB35D06}"/>
              </a:ext>
            </a:extLst>
          </p:cNvPr>
          <p:cNvSpPr txBox="1"/>
          <p:nvPr/>
        </p:nvSpPr>
        <p:spPr>
          <a:xfrm>
            <a:off x="10251348" y="771787"/>
            <a:ext cx="1566786" cy="31393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/>
              <a:t>המקטע "ילדים" נפתח למי שמקבלת קצבת ילדים וסימנה שהיא מעוניינת להגיש עבור עצמה ועבור הילדים או עבור הילדים בלבד</a:t>
            </a:r>
          </a:p>
        </p:txBody>
      </p:sp>
      <p:sp>
        <p:nvSpPr>
          <p:cNvPr id="8" name="מגילה: אנכית 7">
            <a:extLst>
              <a:ext uri="{FF2B5EF4-FFF2-40B4-BE49-F238E27FC236}">
                <a16:creationId xmlns:a16="http://schemas.microsoft.com/office/drawing/2014/main" id="{D46BE463-D766-46CB-B557-37BC3DCA500C}"/>
              </a:ext>
            </a:extLst>
          </p:cNvPr>
          <p:cNvSpPr/>
          <p:nvPr/>
        </p:nvSpPr>
        <p:spPr>
          <a:xfrm>
            <a:off x="9862236" y="528506"/>
            <a:ext cx="2223083" cy="3548544"/>
          </a:xfrm>
          <a:prstGeom prst="verticalScroll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53513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E699F345-B8DD-4FA2-A9A9-59828F11C5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327" y="1518407"/>
            <a:ext cx="9618377" cy="35658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תרשים זרימה: תהליך חלופי 3">
            <a:extLst>
              <a:ext uri="{FF2B5EF4-FFF2-40B4-BE49-F238E27FC236}">
                <a16:creationId xmlns:a16="http://schemas.microsoft.com/office/drawing/2014/main" id="{920EE157-0F58-4136-B931-3C45E5E4E32B}"/>
              </a:ext>
            </a:extLst>
          </p:cNvPr>
          <p:cNvSpPr/>
          <p:nvPr/>
        </p:nvSpPr>
        <p:spPr>
          <a:xfrm>
            <a:off x="2936147" y="318782"/>
            <a:ext cx="8716161" cy="964734"/>
          </a:xfrm>
          <a:prstGeom prst="flowChartAlternateProcess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3F4F0A18-3A66-4011-9C2F-C6E602116FD0}"/>
              </a:ext>
            </a:extLst>
          </p:cNvPr>
          <p:cNvSpPr txBox="1"/>
          <p:nvPr/>
        </p:nvSpPr>
        <p:spPr>
          <a:xfrm>
            <a:off x="3347207" y="431465"/>
            <a:ext cx="80953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חשוב מאוד: רמת הזכאות תקבע רק לאחר הגשת הבקשה. בחירת המסלול עבור רמה 1 מופיעה בכל הטפסים, אבל אינה רלוונטית לכל מגישי הטופס.</a:t>
            </a:r>
          </a:p>
        </p:txBody>
      </p:sp>
    </p:spTree>
    <p:extLst>
      <p:ext uri="{BB962C8B-B14F-4D97-AF65-F5344CB8AC3E}">
        <p14:creationId xmlns:p14="http://schemas.microsoft.com/office/powerpoint/2010/main" val="1433722258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1553</TotalTime>
  <Words>954</Words>
  <Application>Microsoft Office PowerPoint</Application>
  <PresentationFormat>מסך רחב</PresentationFormat>
  <Paragraphs>91</Paragraphs>
  <Slides>23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Wingdings</vt:lpstr>
      <vt:lpstr>ערכת נושא Office</vt:lpstr>
      <vt:lpstr>מצגת של PowerPoint‏</vt:lpstr>
      <vt:lpstr>3 תבחינים לסיוע </vt:lpstr>
      <vt:lpstr>תנאים לקבלת הסיוע - תושבים</vt:lpstr>
      <vt:lpstr>תנאים לקבלת הסיוע – מתארחים ושוהים</vt:lpstr>
      <vt:lpstr>מצגת של PowerPoint‏</vt:lpstr>
      <vt:lpstr>כללים 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דינה לוין</dc:creator>
  <cp:lastModifiedBy>דניאל אורי</cp:lastModifiedBy>
  <cp:revision>42</cp:revision>
  <dcterms:created xsi:type="dcterms:W3CDTF">2025-03-05T05:09:46Z</dcterms:created>
  <dcterms:modified xsi:type="dcterms:W3CDTF">2025-03-12T13:32:22Z</dcterms:modified>
</cp:coreProperties>
</file>