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7" r:id="rId2"/>
    <p:sldId id="306" r:id="rId3"/>
    <p:sldId id="268" r:id="rId4"/>
    <p:sldId id="272" r:id="rId5"/>
    <p:sldId id="295" r:id="rId6"/>
    <p:sldId id="293" r:id="rId7"/>
    <p:sldId id="296" r:id="rId8"/>
    <p:sldId id="297" r:id="rId9"/>
    <p:sldId id="261" r:id="rId10"/>
    <p:sldId id="265" r:id="rId11"/>
    <p:sldId id="270" r:id="rId12"/>
    <p:sldId id="266" r:id="rId13"/>
    <p:sldId id="299" r:id="rId14"/>
    <p:sldId id="309" r:id="rId15"/>
    <p:sldId id="300" r:id="rId16"/>
    <p:sldId id="278" r:id="rId17"/>
    <p:sldId id="277" r:id="rId18"/>
    <p:sldId id="302" r:id="rId19"/>
    <p:sldId id="280" r:id="rId20"/>
    <p:sldId id="283" r:id="rId21"/>
    <p:sldId id="281" r:id="rId22"/>
    <p:sldId id="282" r:id="rId23"/>
    <p:sldId id="288" r:id="rId24"/>
    <p:sldId id="269" r:id="rId25"/>
    <p:sldId id="275" r:id="rId26"/>
    <p:sldId id="286" r:id="rId27"/>
    <p:sldId id="305" r:id="rId2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דבורה בידרמן" initials="דב" lastIdx="1" clrIdx="0">
    <p:extLst>
      <p:ext uri="{19B8F6BF-5375-455C-9EA6-DF929625EA0E}">
        <p15:presenceInfo xmlns:p15="http://schemas.microsoft.com/office/powerpoint/2012/main" userId="S::dvorab@elad.muni.il::3be36c30-889f-43a7-a70d-04ef5963619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5A7"/>
    <a:srgbClr val="009798"/>
    <a:srgbClr val="008585"/>
    <a:srgbClr val="00797B"/>
    <a:srgbClr val="005959"/>
    <a:srgbClr val="004240"/>
    <a:srgbClr val="0F2E51"/>
    <a:srgbClr val="5ABDBE"/>
    <a:srgbClr val="FFFFFF"/>
    <a:srgbClr val="57BC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79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8-17T10:44:07.506" idx="1">
    <p:pos x="767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541C5E0-7771-D26F-790B-3EF941CC4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D783483E-A886-1A29-B69F-66A9BE644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134C3E4-0F3F-B2E0-0C2A-F4471D22D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6E08421-D9F4-04BA-65E9-7D05586B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E3144C1-9788-F8FE-F6EB-66E788371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9568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2D674E0-DFD0-63A4-D782-00AF5DF6B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EB24733-66E8-4F93-D8AC-8D46CA4E7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B76FFE6-8841-440A-41C9-A0EDFE2F7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B2066A3-E4D9-A3F7-B6D0-DB9EC7F8C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1BE0BBA-8B4E-88B2-0B01-45F1ED9DC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8099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6E63C77-F4D4-5EBD-5D4B-A6BC920C9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4252C38-E67C-6609-6FE6-5998FC5821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13D170B-DB55-6EA8-E68E-6932EFCC3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CB77196-3565-3B72-BB9A-F43C6515D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B9715DC-8303-F174-A39F-84996BD7D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6202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0FFC5AC-77AF-75C5-52D2-665B030E0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BBDC40D-913D-706F-C779-94D309FF0E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F2D3FC49-9949-0D73-2F64-C4FFDE9D9C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3E0760BF-5494-7BA6-2943-273BEDA52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0A00903F-2590-DF2E-E761-CB06F7AC2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4AAF8FAB-DC4B-DE8D-0D23-D349350C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8869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352D91D-690B-5A54-0393-851BE9086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CDC3571-9E91-4D60-EF66-A28715F5C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862CB18D-AADA-24B2-7340-4077C7211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44E24112-20F7-67B9-2DF3-9D2D25414D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CFCEF0F1-5950-6647-E8D4-16D8C0AE4A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3D8B0350-64CC-2E96-E8E1-45388753F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F6004B02-0580-E2B7-6679-59556A580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A10A2389-3009-D4D8-43EC-AA026E5C4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20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316704C-39E9-D11A-C8E3-8F17AF4CB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FFB935AE-6762-E244-41FE-7EB6187E4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F9113446-8803-B6EE-452D-16CD63B7F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398A523D-5DCC-6CE5-A1F0-4920046A3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125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84549BB3-DEAB-4483-4A81-8AD3C0FFD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4D785AA2-8CCB-172E-7E78-43C17B8EC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F604FFA1-8719-4698-500C-00B56F0C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570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62135D3-769E-B5D6-43FD-D00449DE3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75468AC-A45B-92CE-AD94-A1BD8BBE8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BF85DDA0-22B5-855A-65A9-44D93A83B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5A092D70-9B40-3B02-DD5A-700CAC86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B921875E-5611-E661-8D38-73CF3CF3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FEF12D9F-BF2F-2A19-BE44-07203A689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3200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549E9D4-C1EB-0C54-FD8F-46D00AC2B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7DFC9790-BDAC-52AF-6F58-B6B3330C8D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507D5B1-7865-CA56-85BE-D47BAAD5AD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7771A25-E802-ECEA-D793-88429D166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954DD572-1A34-8125-B702-3A58BAF4B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CA5F8D52-0514-6503-1353-9BF1D1B6E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6911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2B35677-1904-9639-08EE-FBCF42C2F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A380615-F327-2BAA-E5C2-D75685179A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2C5B8C2-9906-9DD8-3B33-98E2C0D4F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2A5CF29-163A-CD71-68FE-5829B46B9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289C551-3E03-FC1C-8887-112695881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65779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9E8D52C5-7694-DFD2-C59C-EFC70D4F5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2B5313C8-4746-782E-7D5D-0903E6C95D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BE2ACE5-DDB4-6855-0E34-F59E6D5F2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9D43403-4A61-B300-93B6-B2BD2E9BC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DA54AB1-DD00-5684-66F6-32E764515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7910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4B0A129D-803D-A6F8-30BB-DE41AA70D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4935D83-4E81-6197-3B57-BC2426BF8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656C92B-3BC8-8DF4-4356-CB9497722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0F367-F42C-4D2E-8356-29A25C6DE722}" type="datetimeFigureOut">
              <a:rPr lang="he-IL" smtClean="0"/>
              <a:t>ה'/אלול/תשפ"ג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7FEB827A-6CB3-D9EB-D518-8A3948944A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A4CEE08-2385-541B-012C-8E3B2E317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3A3B9-BE2D-42D1-A414-5517ACAF662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1298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comments" Target="../comments/comment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oleObject" Target="file:///C:\Users\&#1491;&#1489;&#1493;&#1512;&#1492;\Desktop\&#1491;%20&#1489;&#1488;&#1500;&#1493;&#1500;\&#1489;&#1491;&#1497;&#1511;&#1514;%20&#1505;&#1500;%20&#1513;&#1506;&#1493;&#1514;%20&#1514;&#1511;&#1503;%20&#1514;&#1513;&#1508;&#1491;.xlsx!&#1490;&#1497;&#1500;&#1497;&#1493;&#1503;1!R1C1:R26C13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oleObject" Target="file:///C:\Users\&#1491;&#1489;&#1493;&#1512;&#1492;\Desktop\&#1491;%20&#1489;&#1488;&#1500;&#1493;&#1500;\&#1505;&#1497;&#1502;&#1493;&#1500;&#1496;&#1493;&#1512;%20&#1505;&#1500;%20&#1489;&#1497;&#1514;%20&#1505;&#1508;&#1512;&#1497;%20&#1489;&#1502;&#1506;&#1489;&#1512;%20&#1502;&#1497;&#1513;&#1503;%20&#1500;&#1488;&#1493;&#1508;&#1511;%20-%20&#1500;&#1488;%20&#1505;&#1493;&#1508;&#1497;.xls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oleObject" Target="file:///C:\Users\&#1491;&#1489;&#1493;&#1512;&#1492;\Desktop\&#1491;%20&#1489;&#1488;&#1500;&#1493;&#1500;\&#1505;&#1497;&#1502;&#1493;&#1500;&#1496;&#1493;&#1512;%20&#1492;&#1502;&#1512;&#1514;%20&#1513;&#1499;&#1512;%20&#1502;&#1497;&#1513;&#1503;%20&#1500;&#1488;&#1493;&#1508;&#1511;%20-%20&#1500;&#1488;%20&#1505;&#1493;&#1508;&#1497;.xlsx!&#1490;&#1497;&#1500;&#1497;&#1493;&#1503;1!R1C1:R34C14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Relationship Id="rId9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1">
                <a:lumMod val="0"/>
                <a:lumOff val="100000"/>
                <a:alpha val="0"/>
              </a:schemeClr>
            </a:gs>
            <a:gs pos="0">
              <a:schemeClr val="bg1">
                <a:lumMod val="75000"/>
                <a:alpha val="41000"/>
              </a:schemeClr>
            </a:gs>
            <a:gs pos="100000">
              <a:schemeClr val="bg2">
                <a:lumMod val="90000"/>
                <a:alpha val="79000"/>
              </a:schemeClr>
            </a:gs>
            <a:gs pos="78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31" y="132347"/>
            <a:ext cx="2386263" cy="2386263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141" y="100096"/>
            <a:ext cx="9138169" cy="48370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88105" y="5773334"/>
            <a:ext cx="601578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chemeClr val="accent1">
                    <a:lumMod val="50000"/>
                  </a:schemeClr>
                </a:solidFill>
                <a:latin typeface="Assistant" panose="00000500000000000000" pitchFamily="2" charset="-79"/>
                <a:cs typeface="Assistant" panose="00000500000000000000" pitchFamily="2" charset="-79"/>
              </a:rPr>
              <a:t>"סולם מוצב ארצה וראשו מגיע השמימה"</a:t>
            </a:r>
          </a:p>
        </p:txBody>
      </p:sp>
    </p:spTree>
    <p:extLst>
      <p:ext uri="{BB962C8B-B14F-4D97-AF65-F5344CB8AC3E}">
        <p14:creationId xmlns:p14="http://schemas.microsoft.com/office/powerpoint/2010/main" val="2691713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0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F8300671-5677-7F28-3BB1-A265E49F1F63}"/>
              </a:ext>
            </a:extLst>
          </p:cNvPr>
          <p:cNvSpPr txBox="1">
            <a:spLocks/>
          </p:cNvSpPr>
          <p:nvPr/>
        </p:nvSpPr>
        <p:spPr>
          <a:xfrm>
            <a:off x="7184571" y="3601616"/>
            <a:ext cx="2547524" cy="1790523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70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קידום תלמידים, צמצום</a:t>
            </a:r>
          </a:p>
          <a:p>
            <a:pPr algn="r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פערים ושיפור הלמידה</a:t>
            </a:r>
          </a:p>
          <a:p>
            <a:pPr algn="just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באמצעות השעות שמעבר לשעות הפרונטליות.</a:t>
            </a:r>
          </a:p>
        </p:txBody>
      </p:sp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9452" y="707549"/>
            <a:ext cx="6713622" cy="1143000"/>
          </a:xfrm>
          <a:noFill/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he-IL" sz="67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מטרות אופק חדש</a:t>
            </a:r>
          </a:p>
        </p:txBody>
      </p:sp>
      <p:sp>
        <p:nvSpPr>
          <p:cNvPr id="10" name="מלבן 9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074" y="3223928"/>
            <a:ext cx="2223827" cy="2578131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617" y="3241911"/>
            <a:ext cx="2278285" cy="2542164"/>
          </a:xfrm>
          <a:prstGeom prst="rect">
            <a:avLst/>
          </a:prstGeom>
        </p:spPr>
      </p:pic>
      <p:sp>
        <p:nvSpPr>
          <p:cNvPr id="11" name="כותרת 1">
            <a:extLst>
              <a:ext uri="{FF2B5EF4-FFF2-40B4-BE49-F238E27FC236}">
                <a16:creationId xmlns:a16="http://schemas.microsoft.com/office/drawing/2014/main" id="{F8300671-5677-7F28-3BB1-A265E49F1F63}"/>
              </a:ext>
            </a:extLst>
          </p:cNvPr>
          <p:cNvSpPr txBox="1">
            <a:spLocks/>
          </p:cNvSpPr>
          <p:nvPr/>
        </p:nvSpPr>
        <p:spPr>
          <a:xfrm>
            <a:off x="-142650" y="3946173"/>
            <a:ext cx="4538918" cy="1408482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775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שיפור תנאי השכר של עובדי ההוראה </a:t>
            </a:r>
          </a:p>
          <a:p>
            <a:pPr algn="just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על ידי תשלום על שעות העבודה</a:t>
            </a:r>
          </a:p>
          <a:p>
            <a:pPr algn="just">
              <a:lnSpc>
                <a:spcPct val="150000"/>
              </a:lnSpc>
            </a:pPr>
            <a:r>
              <a:rPr lang="he-IL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שמעבר לשעות הפרונטליות.</a:t>
            </a:r>
          </a:p>
        </p:txBody>
      </p:sp>
    </p:spTree>
    <p:extLst>
      <p:ext uri="{BB962C8B-B14F-4D97-AF65-F5344CB8AC3E}">
        <p14:creationId xmlns:p14="http://schemas.microsoft.com/office/powerpoint/2010/main" val="115431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תמונה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24" y="2272021"/>
            <a:ext cx="6207030" cy="5689690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970" y="2272021"/>
            <a:ext cx="6207030" cy="5689690"/>
          </a:xfrm>
          <a:prstGeom prst="rect">
            <a:avLst/>
          </a:prstGeom>
        </p:spPr>
      </p:pic>
      <p:sp>
        <p:nvSpPr>
          <p:cNvPr id="16" name="מלבן 15"/>
          <p:cNvSpPr/>
          <p:nvPr/>
        </p:nvSpPr>
        <p:spPr>
          <a:xfrm>
            <a:off x="10070432" y="2995863"/>
            <a:ext cx="1195136" cy="1203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/>
          </a:p>
        </p:txBody>
      </p:sp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0467" y="-82749"/>
            <a:ext cx="8750217" cy="1759406"/>
          </a:xfrm>
          <a:noFill/>
          <a:ln>
            <a:noFill/>
          </a:ln>
          <a:effectLst/>
        </p:spPr>
        <p:txBody>
          <a:bodyPr vert="horz" lIns="91440" tIns="45720" rIns="91440" bIns="45720" rtlCol="1" anchor="b">
            <a:normAutofit/>
          </a:bodyPr>
          <a:lstStyle/>
          <a:p>
            <a:r>
              <a:rPr lang="he-IL" sz="5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בתי ספר שנכנסים לאופק חדש</a:t>
            </a:r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26432" y="3683283"/>
            <a:ext cx="4801475" cy="27392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50% מהמורים בבית הספר מעוניינים להצטרף לאופק חדש (המורים שיכולים לחתום על כניסה הם רק מורים, שמבחינת נתוני השכלתם והיקף משרתם יכולים להצטרף לאופק חדש)</a:t>
            </a:r>
          </a:p>
          <a:p>
            <a:endParaRPr lang="he-IL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6593547" y="4081692"/>
            <a:ext cx="4839832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50% מהמורים בבית הספר זכאים להיכנס לאופק חדש: </a:t>
            </a:r>
          </a:p>
          <a:p>
            <a:pPr algn="ctr"/>
            <a:r>
              <a:rPr lang="he-IL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א. </a:t>
            </a:r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בעלי תואר ראשון </a:t>
            </a:r>
            <a:r>
              <a:rPr lang="he-IL" sz="24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אקויולנטי</a:t>
            </a:r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ומקרים נוספים </a:t>
            </a:r>
            <a:r>
              <a:rPr lang="he-IL" sz="24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(מפורט בשקופית הבאה)</a:t>
            </a:r>
          </a:p>
          <a:p>
            <a:pPr algn="ctr"/>
            <a:r>
              <a:rPr lang="he-IL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ב. </a:t>
            </a:r>
            <a:r>
              <a:rPr lang="he-I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היקף משרתם לא פחות משליש משרה</a:t>
            </a: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294" y="2757085"/>
            <a:ext cx="1287562" cy="1492699"/>
          </a:xfrm>
          <a:prstGeom prst="rect">
            <a:avLst/>
          </a:prstGeom>
        </p:spPr>
      </p:pic>
      <p:sp>
        <p:nvSpPr>
          <p:cNvPr id="18" name="מלבן 17"/>
          <p:cNvSpPr/>
          <p:nvPr/>
        </p:nvSpPr>
        <p:spPr>
          <a:xfrm>
            <a:off x="4359575" y="2973661"/>
            <a:ext cx="1195136" cy="12031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400"/>
          </a:p>
        </p:txBody>
      </p:sp>
      <p:pic>
        <p:nvPicPr>
          <p:cNvPr id="15" name="תמונה 1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382" y="2745054"/>
            <a:ext cx="1337755" cy="1492699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1417771" y="1026492"/>
            <a:ext cx="10015608" cy="2089668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25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9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על מנת להיכנס לאופק חדש על בית הספר לעמוד בשני התנאים הבאים:</a:t>
            </a:r>
          </a:p>
          <a:p>
            <a:pPr algn="just">
              <a:lnSpc>
                <a:spcPct val="120000"/>
              </a:lnSpc>
            </a:pPr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953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תמונה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662"/>
            <a:ext cx="12192000" cy="6721829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28" y="-1298745"/>
            <a:ext cx="9711178" cy="5462538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28" y="-1524390"/>
            <a:ext cx="9711178" cy="5462538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1059446" y="-419637"/>
            <a:ext cx="9601540" cy="1639106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כותרת 1">
            <a:extLst>
              <a:ext uri="{FF2B5EF4-FFF2-40B4-BE49-F238E27FC236}">
                <a16:creationId xmlns:a16="http://schemas.microsoft.com/office/drawing/2014/main" id="{71F1EF86-4736-7C0E-25E0-02B4EA397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7109" y="1095254"/>
            <a:ext cx="5404999" cy="526847"/>
          </a:xfrm>
        </p:spPr>
        <p:txBody>
          <a:bodyPr>
            <a:normAutofit fontScale="90000"/>
          </a:bodyPr>
          <a:lstStyle/>
          <a:p>
            <a:r>
              <a:rPr lang="he-IL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חריגים שנכנסים</a:t>
            </a:r>
            <a:br>
              <a:rPr lang="he-IL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4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לאופק חדש</a:t>
            </a:r>
          </a:p>
        </p:txBody>
      </p:sp>
      <p:sp>
        <p:nvSpPr>
          <p:cNvPr id="9" name="מלבן: פינות מעוגלות 8">
            <a:extLst>
              <a:ext uri="{FF2B5EF4-FFF2-40B4-BE49-F238E27FC236}">
                <a16:creationId xmlns:a16="http://schemas.microsoft.com/office/drawing/2014/main" id="{4139F278-3034-AA3D-BEC1-2C34D0CC3E7A}"/>
              </a:ext>
            </a:extLst>
          </p:cNvPr>
          <p:cNvSpPr/>
          <p:nvPr/>
        </p:nvSpPr>
        <p:spPr>
          <a:xfrm>
            <a:off x="636085" y="2140085"/>
            <a:ext cx="1940208" cy="464379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עובדי הוראה חדשים ללא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ואינם זכאים לשכר מתמחים בהוראה, יכנסו לאופק חדש וישובצו בטבלאות שכר בהתאם להשכלתם.</a:t>
            </a:r>
          </a:p>
          <a:p>
            <a:pPr algn="ctr"/>
            <a:r>
              <a:rPr lang="he-IL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אחרי שהמורה ישלים את לימודי ה-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יבצעו לו המרה מחודשת.</a:t>
            </a:r>
          </a:p>
        </p:txBody>
      </p:sp>
      <p:sp>
        <p:nvSpPr>
          <p:cNvPr id="11" name="מלבן: פינות מעוגלות 10">
            <a:extLst>
              <a:ext uri="{FF2B5EF4-FFF2-40B4-BE49-F238E27FC236}">
                <a16:creationId xmlns:a16="http://schemas.microsoft.com/office/drawing/2014/main" id="{9CAC6A60-98DF-7602-C9A8-253618B26688}"/>
              </a:ext>
            </a:extLst>
          </p:cNvPr>
          <p:cNvSpPr/>
          <p:nvPr/>
        </p:nvSpPr>
        <p:spPr>
          <a:xfrm>
            <a:off x="6656062" y="2183530"/>
            <a:ext cx="2146709" cy="4495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מורים עם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במקצוע אחר, שאינם מוסמכים להוראה, בעלי ותק של עד 25 שנה </a:t>
            </a:r>
            <a:r>
              <a:rPr lang="he-IL" sz="20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יכולים להצטרף לאופק חדש באישור חריגים ואינם יכולים להתקדם בדרגות עד שישלימו את הסמכתם </a:t>
            </a:r>
          </a:p>
        </p:txBody>
      </p:sp>
      <p:sp>
        <p:nvSpPr>
          <p:cNvPr id="13" name="מלבן: פינות מעוגלות 12">
            <a:extLst>
              <a:ext uri="{FF2B5EF4-FFF2-40B4-BE49-F238E27FC236}">
                <a16:creationId xmlns:a16="http://schemas.microsoft.com/office/drawing/2014/main" id="{11B211E0-B200-1194-0F97-B6A956431902}"/>
              </a:ext>
            </a:extLst>
          </p:cNvPr>
          <p:cNvSpPr/>
          <p:nvPr/>
        </p:nvSpPr>
        <p:spPr>
          <a:xfrm>
            <a:off x="3332525" y="2276921"/>
            <a:ext cx="2146709" cy="4495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מורים עם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sz="20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במקצוע אחר, שאינם מוסמכים להוראה, עם ותק של 25 שנה ומעלה </a:t>
            </a:r>
            <a:r>
              <a:rPr lang="he-IL" sz="20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אינם נדרשים להשלים הסמכתם להוראה וזכאים לקידום דרגות באופק חדש 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US" sz="20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מלבן: פינות מעוגלות 5">
            <a:extLst>
              <a:ext uri="{FF2B5EF4-FFF2-40B4-BE49-F238E27FC236}">
                <a16:creationId xmlns:a16="http://schemas.microsoft.com/office/drawing/2014/main" id="{BE04CD93-A26E-C26E-252D-57736A62C13C}"/>
              </a:ext>
            </a:extLst>
          </p:cNvPr>
          <p:cNvSpPr/>
          <p:nvPr/>
        </p:nvSpPr>
        <p:spPr>
          <a:xfrm>
            <a:off x="9623934" y="2226028"/>
            <a:ext cx="2146709" cy="4495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 הוראה קיים שאין לו 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he-IL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2400" b="1" dirty="0" err="1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אקוויולנטי</a:t>
            </a:r>
            <a:r>
              <a:rPr lang="he-IL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ויש לו ותק של מעל 28 שנים </a:t>
            </a:r>
            <a:r>
              <a:rPr lang="he-IL" sz="24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נכנס באופן אוטומטי לאופק חדש</a:t>
            </a:r>
          </a:p>
        </p:txBody>
      </p:sp>
      <p:sp>
        <p:nvSpPr>
          <p:cNvPr id="24" name="מלבן 23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481" y="1863490"/>
            <a:ext cx="615229" cy="1269993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587" y="5268546"/>
            <a:ext cx="615229" cy="1269993"/>
          </a:xfrm>
          <a:prstGeom prst="rect">
            <a:avLst/>
          </a:prstGeom>
        </p:spPr>
      </p:pic>
      <p:pic>
        <p:nvPicPr>
          <p:cNvPr id="28" name="תמונה 2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100" y="1473866"/>
            <a:ext cx="615229" cy="1269993"/>
          </a:xfrm>
          <a:prstGeom prst="rect">
            <a:avLst/>
          </a:prstGeom>
        </p:spPr>
      </p:pic>
      <p:pic>
        <p:nvPicPr>
          <p:cNvPr id="29" name="תמונה 28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100" y="5588007"/>
            <a:ext cx="615229" cy="1269993"/>
          </a:xfrm>
          <a:prstGeom prst="rect">
            <a:avLst/>
          </a:prstGeom>
        </p:spPr>
      </p:pic>
      <p:pic>
        <p:nvPicPr>
          <p:cNvPr id="30" name="תמונה 2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4" y="1707825"/>
            <a:ext cx="615229" cy="1269993"/>
          </a:xfrm>
          <a:prstGeom prst="rect">
            <a:avLst/>
          </a:prstGeom>
        </p:spPr>
      </p:pic>
      <p:pic>
        <p:nvPicPr>
          <p:cNvPr id="31" name="תמונה 30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573" y="5488898"/>
            <a:ext cx="615229" cy="1269993"/>
          </a:xfrm>
          <a:prstGeom prst="rect">
            <a:avLst/>
          </a:prstGeom>
        </p:spPr>
      </p:pic>
      <p:pic>
        <p:nvPicPr>
          <p:cNvPr id="32" name="תמונה 3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264" y="1742496"/>
            <a:ext cx="615229" cy="1269993"/>
          </a:xfrm>
          <a:prstGeom prst="rect">
            <a:avLst/>
          </a:prstGeom>
        </p:spPr>
      </p:pic>
      <p:pic>
        <p:nvPicPr>
          <p:cNvPr id="33" name="תמונה 3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264" y="5252182"/>
            <a:ext cx="615229" cy="126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966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תמונה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718"/>
            <a:ext cx="12192000" cy="6858000"/>
          </a:xfrm>
          <a:prstGeom prst="rect">
            <a:avLst/>
          </a:prstGeom>
        </p:spPr>
      </p:pic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168" y="268598"/>
            <a:ext cx="10940626" cy="1759902"/>
          </a:xfrm>
          <a:noFill/>
          <a:ln>
            <a:noFill/>
          </a:ln>
          <a:effectLst/>
        </p:spPr>
        <p:txBody>
          <a:bodyPr vert="horz" lIns="91440" tIns="45720" rIns="91440" bIns="45720" rtlCol="1" anchor="b">
            <a:normAutofit/>
          </a:bodyPr>
          <a:lstStyle/>
          <a:p>
            <a:r>
              <a:rPr lang="he-IL" sz="4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תהליך העבודה מול משרד החינוך</a:t>
            </a:r>
            <a:br>
              <a:rPr lang="he-IL" sz="4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4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לקליטת עובדי ההוראה במערכת</a:t>
            </a: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3" name="תמונה 2">
            <a:extLst>
              <a:ext uri="{FF2B5EF4-FFF2-40B4-BE49-F238E27FC236}">
                <a16:creationId xmlns:a16="http://schemas.microsoft.com/office/drawing/2014/main" id="{84228578-EE6A-C2AB-8359-8D121429D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827" y="2614900"/>
            <a:ext cx="8120346" cy="2758021"/>
          </a:xfrm>
          <a:prstGeom prst="rect">
            <a:avLst/>
          </a:prstGeom>
        </p:spPr>
      </p:pic>
      <p:sp>
        <p:nvSpPr>
          <p:cNvPr id="7" name="כותרת 1">
            <a:extLst>
              <a:ext uri="{FF2B5EF4-FFF2-40B4-BE49-F238E27FC236}">
                <a16:creationId xmlns:a16="http://schemas.microsoft.com/office/drawing/2014/main" id="{C9FF7D7F-365A-29D8-F54E-E4102E9E0989}"/>
              </a:ext>
            </a:extLst>
          </p:cNvPr>
          <p:cNvSpPr txBox="1">
            <a:spLocks/>
          </p:cNvSpPr>
          <p:nvPr/>
        </p:nvSpPr>
        <p:spPr>
          <a:xfrm>
            <a:off x="-151484" y="5435558"/>
            <a:ext cx="12484359" cy="1539894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40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5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עד להשלמת התהליך, חינוך העצמאי ישלם למורים את שכרם</a:t>
            </a:r>
          </a:p>
          <a:p>
            <a:pPr>
              <a:lnSpc>
                <a:spcPct val="120000"/>
              </a:lnSpc>
            </a:pPr>
            <a:r>
              <a:rPr lang="he-IL" sz="5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בתוספת מקדמות העומדות על 12% (מנהל), 14% (מורה) ו- 17% (סגנים) תוספת על המשכורת בעולם הישן.</a:t>
            </a:r>
          </a:p>
          <a:p>
            <a:pPr>
              <a:lnSpc>
                <a:spcPct val="120000"/>
              </a:lnSpc>
            </a:pPr>
            <a:r>
              <a:rPr lang="he-IL" sz="5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לאחר קבלת הדרגות- המקדמות מקוזזות וישולמו </a:t>
            </a:r>
            <a:r>
              <a:rPr lang="he-IL" sz="5600" b="1" dirty="0" err="1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רטרו</a:t>
            </a:r>
            <a:r>
              <a:rPr lang="he-IL" sz="5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הפרשי שכר.</a:t>
            </a:r>
            <a:endParaRPr lang="he-IL" sz="6400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3C385F13-CFCB-0335-230F-62C603EC9A72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0" name="כותרת 1">
            <a:extLst>
              <a:ext uri="{FF2B5EF4-FFF2-40B4-BE49-F238E27FC236}">
                <a16:creationId xmlns:a16="http://schemas.microsoft.com/office/drawing/2014/main" id="{049A71C6-B4BD-2018-3F4C-3B70D08568C0}"/>
              </a:ext>
            </a:extLst>
          </p:cNvPr>
          <p:cNvSpPr txBox="1">
            <a:spLocks/>
          </p:cNvSpPr>
          <p:nvPr/>
        </p:nvSpPr>
        <p:spPr>
          <a:xfrm>
            <a:off x="6552107" y="4962785"/>
            <a:ext cx="2886802" cy="5314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טיוב הנתונים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הקיימים בתיקי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עובדי ההוראה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(ותק, גמולים ודרגה)</a:t>
            </a:r>
          </a:p>
          <a:p>
            <a:pPr algn="r">
              <a:lnSpc>
                <a:spcPct val="120000"/>
              </a:lnSpc>
            </a:pPr>
            <a:endParaRPr lang="he-IL" sz="1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1600" b="1" dirty="0">
                <a:solidFill>
                  <a:srgbClr val="5ABDB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בתהליך,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rgbClr val="5ABDB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הושלם טיוב נתונים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rgbClr val="5ABDB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ל- 3,480 מורים.</a:t>
            </a:r>
            <a:endParaRPr lang="he-IL" sz="1800" b="1" dirty="0">
              <a:solidFill>
                <a:srgbClr val="5ABDBE"/>
              </a:solidFill>
              <a:latin typeface="+mn-lt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endParaRPr lang="he-IL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כותרת 1">
            <a:extLst>
              <a:ext uri="{FF2B5EF4-FFF2-40B4-BE49-F238E27FC236}">
                <a16:creationId xmlns:a16="http://schemas.microsoft.com/office/drawing/2014/main" id="{C6C69E26-CA38-A3B1-2961-72B1F28E34EF}"/>
              </a:ext>
            </a:extLst>
          </p:cNvPr>
          <p:cNvSpPr txBox="1">
            <a:spLocks/>
          </p:cNvSpPr>
          <p:nvPr/>
        </p:nvSpPr>
        <p:spPr>
          <a:xfrm>
            <a:off x="4210546" y="4904059"/>
            <a:ext cx="2624409" cy="5314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אישור והעברת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בית ספר להמרה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לאחר שעודכנו למורים 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כל זכויותיהם</a:t>
            </a:r>
          </a:p>
          <a:p>
            <a:pPr algn="r">
              <a:lnSpc>
                <a:spcPct val="120000"/>
              </a:lnSpc>
            </a:pPr>
            <a:endParaRPr lang="he-IL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20000"/>
              </a:lnSpc>
            </a:pPr>
            <a:endParaRPr lang="he-IL" sz="1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rgbClr val="0F2E5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אלול- כסלו</a:t>
            </a:r>
            <a:endParaRPr lang="he-IL" sz="1800" dirty="0">
              <a:solidFill>
                <a:srgbClr val="0F2E51"/>
              </a:solidFill>
              <a:latin typeface="+mn-lt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endParaRPr lang="he-IL" sz="1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כותרת 1">
            <a:extLst>
              <a:ext uri="{FF2B5EF4-FFF2-40B4-BE49-F238E27FC236}">
                <a16:creationId xmlns:a16="http://schemas.microsoft.com/office/drawing/2014/main" id="{AEF0976C-6367-443E-CF21-0A0841C36CBD}"/>
              </a:ext>
            </a:extLst>
          </p:cNvPr>
          <p:cNvSpPr txBox="1">
            <a:spLocks/>
          </p:cNvSpPr>
          <p:nvPr/>
        </p:nvSpPr>
        <p:spPr>
          <a:xfrm>
            <a:off x="755871" y="4515745"/>
            <a:ext cx="3528210" cy="5314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המרת שכר עובד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מעולם ישן לדרגות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אופק חדש.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אישור העובד לקבלת</a:t>
            </a: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דרגה</a:t>
            </a:r>
          </a:p>
          <a:p>
            <a:pPr algn="r">
              <a:lnSpc>
                <a:spcPct val="120000"/>
              </a:lnSpc>
            </a:pPr>
            <a:endParaRPr lang="he-IL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he-IL" sz="1600" b="1" dirty="0">
                <a:solidFill>
                  <a:srgbClr val="00424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כסלו - סוף שנה</a:t>
            </a:r>
          </a:p>
        </p:txBody>
      </p:sp>
    </p:spTree>
    <p:extLst>
      <p:ext uri="{BB962C8B-B14F-4D97-AF65-F5344CB8AC3E}">
        <p14:creationId xmlns:p14="http://schemas.microsoft.com/office/powerpoint/2010/main" val="912727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תמונה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110" y="2948476"/>
            <a:ext cx="2767732" cy="3999689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582" y="2992574"/>
            <a:ext cx="2435819" cy="3999689"/>
          </a:xfrm>
          <a:prstGeom prst="rect">
            <a:avLst/>
          </a:prstGeom>
        </p:spPr>
      </p:pic>
      <p:pic>
        <p:nvPicPr>
          <p:cNvPr id="23" name="תמונה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356" y="2998836"/>
            <a:ext cx="2435819" cy="3999689"/>
          </a:xfrm>
          <a:prstGeom prst="rect">
            <a:avLst/>
          </a:prstGeom>
        </p:spPr>
      </p:pic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005" y="818177"/>
            <a:ext cx="804756" cy="9329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6A975F-C7B8-4FF2-A2D6-817209D87A76}"/>
              </a:ext>
            </a:extLst>
          </p:cNvPr>
          <p:cNvSpPr txBox="1"/>
          <p:nvPr/>
        </p:nvSpPr>
        <p:spPr>
          <a:xfrm>
            <a:off x="2403721" y="1708933"/>
            <a:ext cx="276773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rgbClr val="1A2953"/>
                </a:solidFill>
              </a:rPr>
              <a:t>השלמת אישורי לימודים ואסמכתאות לבתי הספר החסרים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6A975F-C7B8-4FF2-A2D6-817209D87A76}"/>
              </a:ext>
            </a:extLst>
          </p:cNvPr>
          <p:cNvSpPr txBox="1"/>
          <p:nvPr/>
        </p:nvSpPr>
        <p:spPr>
          <a:xfrm>
            <a:off x="5611115" y="1776892"/>
            <a:ext cx="131005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rgbClr val="1A2953"/>
                </a:solidFill>
              </a:rPr>
              <a:t>דיוק בשיבוץ</a:t>
            </a:r>
          </a:p>
          <a:p>
            <a:r>
              <a:rPr lang="he-IL" dirty="0" err="1">
                <a:solidFill>
                  <a:srgbClr val="1A2953"/>
                </a:solidFill>
              </a:rPr>
              <a:t>עו"ה</a:t>
            </a:r>
            <a:r>
              <a:rPr lang="he-IL" dirty="0">
                <a:solidFill>
                  <a:srgbClr val="1A2953"/>
                </a:solidFill>
              </a:rPr>
              <a:t> חדשים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034" y="788817"/>
            <a:ext cx="824463" cy="919955"/>
          </a:xfrm>
          <a:prstGeom prst="rect">
            <a:avLst/>
          </a:prstGeom>
        </p:spPr>
      </p:pic>
      <p:sp>
        <p:nvSpPr>
          <p:cNvPr id="8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9564651" y="582594"/>
            <a:ext cx="2158759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אתגרים</a:t>
            </a:r>
          </a:p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מידיים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6A975F-C7B8-4FF2-A2D6-817209D87A76}"/>
              </a:ext>
            </a:extLst>
          </p:cNvPr>
          <p:cNvSpPr txBox="1"/>
          <p:nvPr/>
        </p:nvSpPr>
        <p:spPr>
          <a:xfrm>
            <a:off x="7360834" y="1398851"/>
            <a:ext cx="264334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>
                <a:solidFill>
                  <a:srgbClr val="1A2953"/>
                </a:solidFill>
              </a:rPr>
              <a:t>תכנון כניסה לאופק</a:t>
            </a:r>
          </a:p>
          <a:p>
            <a:r>
              <a:rPr lang="he-IL" sz="2400" dirty="0">
                <a:solidFill>
                  <a:srgbClr val="1A2953"/>
                </a:solidFill>
              </a:rPr>
              <a:t>לבתי הספר</a:t>
            </a:r>
          </a:p>
          <a:p>
            <a:r>
              <a:rPr lang="he-IL" sz="2400" dirty="0">
                <a:solidFill>
                  <a:srgbClr val="1A2953"/>
                </a:solidFill>
              </a:rPr>
              <a:t>הגבוליים לכניסה:</a:t>
            </a:r>
          </a:p>
        </p:txBody>
      </p:sp>
      <p:sp>
        <p:nvSpPr>
          <p:cNvPr id="10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6832613" y="2000762"/>
            <a:ext cx="982319" cy="61781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b">
            <a:normAutofit fontScale="97500" lnSpcReduction="100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&gt;&gt;</a:t>
            </a: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605" y="3196547"/>
            <a:ext cx="10635077" cy="128383"/>
          </a:xfrm>
          <a:prstGeom prst="rect">
            <a:avLst/>
          </a:prstGeom>
        </p:spPr>
      </p:pic>
      <p:sp>
        <p:nvSpPr>
          <p:cNvPr id="1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7922426" y="4413772"/>
            <a:ext cx="1610151" cy="987172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אישור כניסה</a:t>
            </a:r>
          </a:p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ע"פ </a:t>
            </a:r>
            <a:r>
              <a:rPr lang="he-IL" sz="1800" b="1" u="sng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אחוזי המשרה </a:t>
            </a:r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בעולם הישן</a:t>
            </a:r>
          </a:p>
          <a:p>
            <a:endParaRPr lang="he-IL" sz="1800" b="1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2256394" y="4204762"/>
            <a:ext cx="2206054" cy="772587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בקשת יציאה:</a:t>
            </a:r>
          </a:p>
          <a:p>
            <a:pPr marL="342900" indent="-342900" algn="ctr">
              <a:buAutoNum type="arabicPeriod"/>
            </a:pPr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מצב בראותי, פיזי או נפשי של </a:t>
            </a:r>
            <a:r>
              <a:rPr lang="he-IL" sz="1800" b="1" dirty="0" err="1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או בן משפחה + אישורים</a:t>
            </a:r>
          </a:p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 סיבות הומניות</a:t>
            </a:r>
          </a:p>
        </p:txBody>
      </p:sp>
      <p:sp>
        <p:nvSpPr>
          <p:cNvPr id="17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506131" y="4470803"/>
            <a:ext cx="1723527" cy="772587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e-IL" sz="16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id="{8E6A8FF2-C2C9-9CA3-64A1-9DA3FEFFE910}"/>
              </a:ext>
            </a:extLst>
          </p:cNvPr>
          <p:cNvSpPr txBox="1"/>
          <p:nvPr/>
        </p:nvSpPr>
        <p:spPr>
          <a:xfrm>
            <a:off x="573578" y="1678643"/>
            <a:ext cx="210155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rgbClr val="1A2953"/>
                </a:solidFill>
              </a:rPr>
              <a:t>טופס הצטרפות/יציאה</a:t>
            </a:r>
          </a:p>
          <a:p>
            <a:r>
              <a:rPr lang="he-IL" dirty="0">
                <a:solidFill>
                  <a:srgbClr val="1A2953"/>
                </a:solidFill>
              </a:rPr>
              <a:t>הפצה, השלמת טפסים ואיסוף</a:t>
            </a:r>
          </a:p>
        </p:txBody>
      </p:sp>
      <p:sp>
        <p:nvSpPr>
          <p:cNvPr id="26" name="כותרת 1">
            <a:extLst>
              <a:ext uri="{FF2B5EF4-FFF2-40B4-BE49-F238E27FC236}">
                <a16:creationId xmlns:a16="http://schemas.microsoft.com/office/drawing/2014/main" id="{11F030BA-BF09-F7AF-1466-BE9FDE22AECF}"/>
              </a:ext>
            </a:extLst>
          </p:cNvPr>
          <p:cNvSpPr txBox="1">
            <a:spLocks/>
          </p:cNvSpPr>
          <p:nvPr/>
        </p:nvSpPr>
        <p:spPr>
          <a:xfrm>
            <a:off x="5250077" y="4191834"/>
            <a:ext cx="1610151" cy="987172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אישור כניסה</a:t>
            </a:r>
          </a:p>
          <a:p>
            <a:pPr algn="ctr"/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ע"פ </a:t>
            </a:r>
            <a:r>
              <a:rPr lang="he-IL" sz="1800" b="1" u="sng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השעות </a:t>
            </a:r>
            <a:r>
              <a:rPr lang="he-IL" sz="18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בעולם הישן (צמצום היקף משרה)</a:t>
            </a:r>
          </a:p>
          <a:p>
            <a:endParaRPr lang="he-IL" sz="1800" b="1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6363" y="757618"/>
            <a:ext cx="886918" cy="99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77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862" y="1421085"/>
            <a:ext cx="11075435" cy="772587"/>
          </a:xfrm>
        </p:spPr>
        <p:txBody>
          <a:bodyPr>
            <a:normAutofit fontScale="90000"/>
          </a:bodyPr>
          <a:lstStyle/>
          <a:p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איך זה נראה בפועל שעות פרונטליות ?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27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מלבד שעות פרטניות ושעות שהיה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49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העבודה כיתות א-ו </a:t>
            </a:r>
          </a:p>
        </p:txBody>
      </p:sp>
      <p:sp>
        <p:nvSpPr>
          <p:cNvPr id="5" name="מלבן 4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058" y="2917214"/>
            <a:ext cx="6707041" cy="355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205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מלבן 4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8" name="כותרת 1">
            <a:extLst>
              <a:ext uri="{FF2B5EF4-FFF2-40B4-BE49-F238E27FC236}">
                <a16:creationId xmlns:a16="http://schemas.microsoft.com/office/drawing/2014/main" id="{865A9B39-2015-DE77-C276-948C6F3ED163}"/>
              </a:ext>
            </a:extLst>
          </p:cNvPr>
          <p:cNvSpPr txBox="1">
            <a:spLocks/>
          </p:cNvSpPr>
          <p:nvPr/>
        </p:nvSpPr>
        <p:spPr>
          <a:xfrm>
            <a:off x="144622" y="419976"/>
            <a:ext cx="11716138" cy="1896187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97500" lnSpcReduction="1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איך זה נראה בפועל שעות פרונטליות ?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27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מלבד שעות פרטניות ושעות שהיה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49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העבודה כיתות ז-ח 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928" y="2803374"/>
            <a:ext cx="6891224" cy="3651214"/>
          </a:xfrm>
          <a:prstGeom prst="rect">
            <a:avLst/>
          </a:prstGeom>
        </p:spPr>
      </p:pic>
      <p:graphicFrame>
        <p:nvGraphicFramePr>
          <p:cNvPr id="2" name="טבלה 3">
            <a:extLst>
              <a:ext uri="{FF2B5EF4-FFF2-40B4-BE49-F238E27FC236}">
                <a16:creationId xmlns:a16="http://schemas.microsoft.com/office/drawing/2014/main" id="{FD38DC61-571D-5F1B-3BDB-A88305CEA5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176526"/>
              </p:ext>
            </p:extLst>
          </p:nvPr>
        </p:nvGraphicFramePr>
        <p:xfrm>
          <a:off x="2680515" y="2815348"/>
          <a:ext cx="6944049" cy="3639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59633">
                  <a:extLst>
                    <a:ext uri="{9D8B030D-6E8A-4147-A177-3AD203B41FA5}">
                      <a16:colId xmlns:a16="http://schemas.microsoft.com/office/drawing/2014/main" val="229207835"/>
                    </a:ext>
                  </a:extLst>
                </a:gridCol>
                <a:gridCol w="775494">
                  <a:extLst>
                    <a:ext uri="{9D8B030D-6E8A-4147-A177-3AD203B41FA5}">
                      <a16:colId xmlns:a16="http://schemas.microsoft.com/office/drawing/2014/main" val="1434639717"/>
                    </a:ext>
                  </a:extLst>
                </a:gridCol>
                <a:gridCol w="2948474">
                  <a:extLst>
                    <a:ext uri="{9D8B030D-6E8A-4147-A177-3AD203B41FA5}">
                      <a16:colId xmlns:a16="http://schemas.microsoft.com/office/drawing/2014/main" val="3088684703"/>
                    </a:ext>
                  </a:extLst>
                </a:gridCol>
                <a:gridCol w="801378">
                  <a:extLst>
                    <a:ext uri="{9D8B030D-6E8A-4147-A177-3AD203B41FA5}">
                      <a16:colId xmlns:a16="http://schemas.microsoft.com/office/drawing/2014/main" val="2064581804"/>
                    </a:ext>
                  </a:extLst>
                </a:gridCol>
                <a:gridCol w="1159070">
                  <a:extLst>
                    <a:ext uri="{9D8B030D-6E8A-4147-A177-3AD203B41FA5}">
                      <a16:colId xmlns:a16="http://schemas.microsoft.com/office/drawing/2014/main" val="4023826301"/>
                    </a:ext>
                  </a:extLst>
                </a:gridCol>
              </a:tblGrid>
              <a:tr h="726930"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/>
                        <a:t>סוג משרה</a:t>
                      </a:r>
                    </a:p>
                  </a:txBody>
                  <a:tcPr>
                    <a:solidFill>
                      <a:srgbClr val="005959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/>
                        <a:t>טווח כיתות</a:t>
                      </a:r>
                    </a:p>
                  </a:txBody>
                  <a:tcPr>
                    <a:solidFill>
                      <a:srgbClr val="00797B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/>
                        <a:t>עולם ישן</a:t>
                      </a:r>
                    </a:p>
                  </a:txBody>
                  <a:tcPr>
                    <a:solidFill>
                      <a:srgbClr val="008585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/>
                        <a:t>אופק חדש</a:t>
                      </a:r>
                    </a:p>
                  </a:txBody>
                  <a:tcPr>
                    <a:solidFill>
                      <a:srgbClr val="009798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0" dirty="0"/>
                        <a:t>שיוני במספר השעות</a:t>
                      </a:r>
                    </a:p>
                  </a:txBody>
                  <a:tcPr>
                    <a:solidFill>
                      <a:srgbClr val="00A5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4858319"/>
                  </a:ext>
                </a:extLst>
              </a:tr>
              <a:tr h="726930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מורה מקצועי</a:t>
                      </a:r>
                    </a:p>
                  </a:txBody>
                  <a:tcPr>
                    <a:solidFill>
                      <a:srgbClr val="00595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ז-ח</a:t>
                      </a:r>
                    </a:p>
                  </a:txBody>
                  <a:tcPr>
                    <a:solidFill>
                      <a:srgbClr val="00797B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19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 = 80%</a:t>
                      </a:r>
                    </a:p>
                  </a:txBody>
                  <a:tcPr>
                    <a:solidFill>
                      <a:srgbClr val="008585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21</a:t>
                      </a:r>
                    </a:p>
                  </a:txBody>
                  <a:tcPr>
                    <a:solidFill>
                      <a:srgbClr val="009798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+3</a:t>
                      </a:r>
                    </a:p>
                  </a:txBody>
                  <a:tcPr>
                    <a:solidFill>
                      <a:srgbClr val="00A5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2432756"/>
                  </a:ext>
                </a:extLst>
              </a:tr>
              <a:tr h="726930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מורה מחנך</a:t>
                      </a:r>
                    </a:p>
                  </a:txBody>
                  <a:tcPr>
                    <a:solidFill>
                      <a:srgbClr val="00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Arial" panose="020B0604020202020204" pitchFamily="34" charset="0"/>
                        </a:rPr>
                        <a:t>ז-ח</a:t>
                      </a:r>
                      <a:endParaRPr kumimoji="0" lang="he-I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797B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17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endParaRPr lang="he-IL" sz="1400" dirty="0">
                        <a:solidFill>
                          <a:schemeClr val="bg1"/>
                        </a:solidFill>
                      </a:endParaRPr>
                    </a:p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+3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 תוספת שעות חינוך = 83%</a:t>
                      </a:r>
                    </a:p>
                  </a:txBody>
                  <a:tcPr>
                    <a:solidFill>
                      <a:srgbClr val="008585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solidFill>
                      <a:srgbClr val="009798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+5</a:t>
                      </a:r>
                    </a:p>
                  </a:txBody>
                  <a:tcPr>
                    <a:solidFill>
                      <a:srgbClr val="00A5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6038680"/>
                  </a:ext>
                </a:extLst>
              </a:tr>
              <a:tr h="726930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מורה מקצועית משרת אם</a:t>
                      </a:r>
                    </a:p>
                  </a:txBody>
                  <a:tcPr>
                    <a:solidFill>
                      <a:srgbClr val="00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Arial" panose="020B0604020202020204" pitchFamily="34" charset="0"/>
                        </a:rPr>
                        <a:t>ז-ח</a:t>
                      </a:r>
                      <a:endParaRPr kumimoji="0" lang="he-IL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797B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19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endParaRPr lang="he-IL" sz="1400" dirty="0">
                        <a:solidFill>
                          <a:schemeClr val="bg1"/>
                        </a:solidFill>
                      </a:endParaRPr>
                    </a:p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+תוספת אם (שווה ל2.4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)=90%</a:t>
                      </a:r>
                    </a:p>
                  </a:txBody>
                  <a:tcPr>
                    <a:solidFill>
                      <a:srgbClr val="008585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22</a:t>
                      </a:r>
                    </a:p>
                  </a:txBody>
                  <a:tcPr>
                    <a:solidFill>
                      <a:srgbClr val="009798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+3</a:t>
                      </a:r>
                    </a:p>
                  </a:txBody>
                  <a:tcPr>
                    <a:solidFill>
                      <a:srgbClr val="00A5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8721131"/>
                  </a:ext>
                </a:extLst>
              </a:tr>
              <a:tr h="726930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מורה מחנכת משרת אם</a:t>
                      </a:r>
                    </a:p>
                  </a:txBody>
                  <a:tcPr>
                    <a:solidFill>
                      <a:srgbClr val="00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Arial" panose="020B0604020202020204" pitchFamily="34" charset="0"/>
                        </a:rPr>
                        <a:t>ז-ח</a:t>
                      </a:r>
                    </a:p>
                  </a:txBody>
                  <a:tcPr>
                    <a:solidFill>
                      <a:srgbClr val="00797B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17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endParaRPr lang="he-IL" sz="1400" dirty="0">
                        <a:solidFill>
                          <a:schemeClr val="bg1"/>
                        </a:solidFill>
                      </a:endParaRPr>
                    </a:p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+3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 תוספת שעות חינוך</a:t>
                      </a:r>
                    </a:p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+תוספת אם (שווה ל2.4 </a:t>
                      </a:r>
                      <a:r>
                        <a:rPr lang="he-IL" sz="1400" dirty="0" err="1">
                          <a:solidFill>
                            <a:schemeClr val="bg1"/>
                          </a:solidFill>
                        </a:rPr>
                        <a:t>ש"ש</a:t>
                      </a:r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)= 93%</a:t>
                      </a:r>
                    </a:p>
                  </a:txBody>
                  <a:tcPr>
                    <a:solidFill>
                      <a:srgbClr val="008585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23</a:t>
                      </a:r>
                    </a:p>
                  </a:txBody>
                  <a:tcPr>
                    <a:solidFill>
                      <a:srgbClr val="009798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bg1"/>
                          </a:solidFill>
                        </a:rPr>
                        <a:t>+6</a:t>
                      </a:r>
                    </a:p>
                  </a:txBody>
                  <a:tcPr>
                    <a:solidFill>
                      <a:srgbClr val="00A5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22820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3958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2619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EC0A9A17-CD0E-E0AC-0207-ACECB0C62746}"/>
              </a:ext>
            </a:extLst>
          </p:cNvPr>
          <p:cNvSpPr txBox="1">
            <a:spLocks/>
          </p:cNvSpPr>
          <p:nvPr/>
        </p:nvSpPr>
        <p:spPr>
          <a:xfrm>
            <a:off x="4585107" y="2969208"/>
            <a:ext cx="6761527" cy="3275901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endParaRPr lang="he-IL" sz="28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תיבת טקסט 14">
            <a:extLst>
              <a:ext uri="{FF2B5EF4-FFF2-40B4-BE49-F238E27FC236}">
                <a16:creationId xmlns:a16="http://schemas.microsoft.com/office/drawing/2014/main" id="{F50059F6-2C9D-50A4-7DEC-976B4C9B557A}"/>
              </a:ext>
            </a:extLst>
          </p:cNvPr>
          <p:cNvSpPr txBox="1"/>
          <p:nvPr/>
        </p:nvSpPr>
        <p:spPr>
          <a:xfrm>
            <a:off x="393967" y="5841765"/>
            <a:ext cx="11616612" cy="557955"/>
          </a:xfrm>
          <a:prstGeom prst="roundRect">
            <a:avLst/>
          </a:prstGeom>
          <a:noFill/>
          <a:ln w="76200">
            <a:noFill/>
          </a:ln>
          <a:effectLst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0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 ע"ח שעות השהיה ניתן לקיים השתלמות מוסדית באישור הבעלות והמנהל, 30 שעות לימוד = 1 </a:t>
            </a:r>
            <a:r>
              <a:rPr lang="he-IL" sz="2000" dirty="0" err="1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ש"ש</a:t>
            </a:r>
            <a:r>
              <a:rPr lang="he-IL" sz="20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שהיה (עד 2 </a:t>
            </a:r>
            <a:r>
              <a:rPr lang="he-IL" sz="2000" dirty="0" err="1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ש"ש</a:t>
            </a:r>
            <a:r>
              <a:rPr lang="he-IL" sz="20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he-IL" dirty="0">
              <a:solidFill>
                <a:srgbClr val="00A5A7"/>
              </a:solidFill>
            </a:endParaRPr>
          </a:p>
        </p:txBody>
      </p:sp>
      <p:sp>
        <p:nvSpPr>
          <p:cNvPr id="12" name="מלבן 11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2737036" y="102388"/>
            <a:ext cx="7109813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 lnSpcReduction="100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פרטניות</a:t>
            </a:r>
          </a:p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ושעות שהיה: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94" y="2278065"/>
            <a:ext cx="7399283" cy="3467257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8435524" y="2259403"/>
            <a:ext cx="1485053" cy="519513"/>
          </a:xfrm>
          <a:prstGeom prst="rect">
            <a:avLst/>
          </a:prstGeom>
          <a:solidFill>
            <a:srgbClr val="00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518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תמונה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208" y="2204497"/>
            <a:ext cx="10021909" cy="4104312"/>
          </a:xfrm>
          <a:prstGeom prst="rect">
            <a:avLst/>
          </a:prstGeom>
        </p:spPr>
      </p:pic>
      <p:sp>
        <p:nvSpPr>
          <p:cNvPr id="7" name="מלבן 6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3731" y="911575"/>
            <a:ext cx="3272864" cy="800137"/>
          </a:xfr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מורה אם</a:t>
            </a:r>
          </a:p>
        </p:txBody>
      </p:sp>
      <p:sp>
        <p:nvSpPr>
          <p:cNvPr id="11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8225255" y="3332320"/>
            <a:ext cx="3407572" cy="26637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זכאות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למשרת אם,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הינה </a:t>
            </a:r>
            <a:r>
              <a:rPr lang="he-IL" sz="2000" b="1" dirty="0" err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לעו"ה</a:t>
            </a:r>
            <a:endParaRPr lang="he-IL" sz="20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המועסקת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בהיקף משרה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של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79% ומעלה</a:t>
            </a:r>
            <a:br>
              <a:rPr lang="he-IL" sz="2000" b="1" dirty="0">
                <a:solidFill>
                  <a:srgbClr val="FFFFFF"/>
                </a:solidFill>
                <a:latin typeface="+mn-lt"/>
              </a:rPr>
            </a:br>
            <a:endParaRPr lang="he-IL" sz="2000" b="1" dirty="0">
              <a:solidFill>
                <a:srgbClr val="FFFFFF"/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sz="12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5724955" y="3326241"/>
            <a:ext cx="3407572" cy="26637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שבוע עבודה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של מורה אם 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בהיקף משרה 90% -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סה"כ 31 </a:t>
            </a:r>
            <a:r>
              <a:rPr lang="he-IL" sz="2000" b="1" dirty="0" err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ש"ש</a:t>
            </a: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פרונטלי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פרטני 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 שהיה </a:t>
            </a:r>
          </a:p>
          <a:p>
            <a:pPr>
              <a:lnSpc>
                <a:spcPct val="120000"/>
              </a:lnSpc>
            </a:pPr>
            <a:r>
              <a:rPr lang="he-IL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הפחתה של שעה </a:t>
            </a:r>
          </a:p>
          <a:p>
            <a:pPr>
              <a:lnSpc>
                <a:spcPct val="120000"/>
              </a:lnSpc>
            </a:pPr>
            <a:r>
              <a:rPr lang="he-IL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פרונטלית </a:t>
            </a:r>
          </a:p>
          <a:p>
            <a:pPr>
              <a:lnSpc>
                <a:spcPct val="120000"/>
              </a:lnSpc>
            </a:pPr>
            <a:r>
              <a:rPr lang="he-IL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ושעת שהיה.</a:t>
            </a:r>
          </a:p>
        </p:txBody>
      </p:sp>
      <p:sp>
        <p:nvSpPr>
          <p:cNvPr id="14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3207798" y="2323689"/>
            <a:ext cx="3407572" cy="3568276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עובדת הוראה לאחר</a:t>
            </a:r>
          </a:p>
          <a:p>
            <a:pPr>
              <a:lnSpc>
                <a:spcPct val="100000"/>
              </a:lnSpc>
            </a:pPr>
            <a:r>
              <a:rPr lang="he-IL" sz="1600" dirty="0" err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חל"ד</a:t>
            </a: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אשר היקף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משרתה הינו 90% ומעלה,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תהיה זכאית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במשך 4 חודשים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ממועד תום חופשת הלידה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להפחתה של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שעה אחת ביום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משעות השהיה.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סה"כ הפחתה של 5 שעות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שהיה שבועיות,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מבלי שיופחת שכרה או</a:t>
            </a:r>
          </a:p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היקף משרתה בשל כך.   </a:t>
            </a:r>
          </a:p>
        </p:txBody>
      </p:sp>
      <p:sp>
        <p:nvSpPr>
          <p:cNvPr id="15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707498" y="2323689"/>
            <a:ext cx="3407572" cy="266379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הורות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מחליפות את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הזכאות לשעות אם.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 ניתן במקביל</a:t>
            </a:r>
          </a:p>
          <a:p>
            <a:pPr>
              <a:lnSpc>
                <a:spcPct val="120000"/>
              </a:lnSpc>
            </a:pPr>
            <a:r>
              <a:rPr lang="he-IL" sz="20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את 2 הזכאויות</a:t>
            </a:r>
          </a:p>
        </p:txBody>
      </p:sp>
    </p:spTree>
    <p:extLst>
      <p:ext uri="{BB962C8B-B14F-4D97-AF65-F5344CB8AC3E}">
        <p14:creationId xmlns:p14="http://schemas.microsoft.com/office/powerpoint/2010/main" val="2055648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571499" y="2313990"/>
            <a:ext cx="10353675" cy="476734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he-IL" sz="105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he-IL" sz="2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*מורים המועסקים בחלקיות משרה זכאים להפחתה יחסית בהתאם לחלקיות המשרה</a:t>
            </a:r>
            <a:endParaRPr lang="he-IL" sz="2400" b="1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sz="28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מלבן 11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2541093" y="-183593"/>
            <a:ext cx="7109813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גיל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706" y="2733111"/>
            <a:ext cx="9099497" cy="357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26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sp>
        <p:nvSpPr>
          <p:cNvPr id="7" name="מלבן 6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475887" y="204316"/>
            <a:ext cx="11240221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היקף משרה מותר לעובדי הוראה:</a:t>
            </a:r>
          </a:p>
          <a:p>
            <a:pPr algn="ctr"/>
            <a:r>
              <a:rPr lang="he-IL" sz="41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עד 42 </a:t>
            </a:r>
            <a:r>
              <a:rPr lang="he-IL" sz="41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ש"ש</a:t>
            </a:r>
            <a:r>
              <a:rPr lang="he-IL" sz="41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(כולל פרטני ושהיה) ועד 2 מוסדות חינוך</a:t>
            </a:r>
          </a:p>
        </p:txBody>
      </p:sp>
      <p:sp>
        <p:nvSpPr>
          <p:cNvPr id="10" name="תיבת טקסט 14">
            <a:extLst>
              <a:ext uri="{FF2B5EF4-FFF2-40B4-BE49-F238E27FC236}">
                <a16:creationId xmlns:a16="http://schemas.microsoft.com/office/drawing/2014/main" id="{F50059F6-2C9D-50A4-7DEC-976B4C9B557A}"/>
              </a:ext>
            </a:extLst>
          </p:cNvPr>
          <p:cNvSpPr txBox="1"/>
          <p:nvPr/>
        </p:nvSpPr>
        <p:spPr>
          <a:xfrm>
            <a:off x="2028455" y="5731923"/>
            <a:ext cx="8719862" cy="374571"/>
          </a:xfrm>
          <a:prstGeom prst="roundRect">
            <a:avLst/>
          </a:prstGeom>
          <a:noFill/>
          <a:ln w="76200">
            <a:noFill/>
          </a:ln>
          <a:effectLst/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lnSpc>
                <a:spcPct val="150000"/>
              </a:lnSpc>
              <a:defRPr sz="200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00A5A7"/>
                </a:solidFill>
              </a:rPr>
              <a:t>עובד הוראה יהא רשאי להיות מועסק בלא יותר משני בתי-ספר בין אם יושמה בהם הרפורמה ובין אם לאו.</a:t>
            </a:r>
          </a:p>
        </p:txBody>
      </p:sp>
      <p:sp>
        <p:nvSpPr>
          <p:cNvPr id="16" name="תיבת טקסט 14">
            <a:extLst>
              <a:ext uri="{FF2B5EF4-FFF2-40B4-BE49-F238E27FC236}">
                <a16:creationId xmlns:a16="http://schemas.microsoft.com/office/drawing/2014/main" id="{F50059F6-2C9D-50A4-7DEC-976B4C9B557A}"/>
              </a:ext>
            </a:extLst>
          </p:cNvPr>
          <p:cNvSpPr txBox="1"/>
          <p:nvPr/>
        </p:nvSpPr>
        <p:spPr>
          <a:xfrm>
            <a:off x="1084411" y="6023027"/>
            <a:ext cx="10607950" cy="374571"/>
          </a:xfrm>
          <a:prstGeom prst="roundRect">
            <a:avLst/>
          </a:prstGeom>
          <a:noFill/>
          <a:ln w="76200">
            <a:noFill/>
          </a:ln>
          <a:effectLst/>
        </p:spPr>
        <p:txBody>
          <a:bodyPr wrap="square" rtlCol="1">
            <a:spAutoFit/>
          </a:bodyPr>
          <a:lstStyle>
            <a:defPPr>
              <a:defRPr lang="he-IL"/>
            </a:defPPr>
            <a:lvl1pPr algn="ctr">
              <a:lnSpc>
                <a:spcPct val="150000"/>
              </a:lnSpc>
              <a:defRPr sz="200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1600" dirty="0">
                <a:solidFill>
                  <a:srgbClr val="005959"/>
                </a:solidFill>
              </a:rPr>
              <a:t>שעות העבודה  שהן מעבר ל-100% משרה יהיו שעות הוראה פרונטליות בלבד, באופן יחסי לכל מקום עבודה.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03" y="3064922"/>
            <a:ext cx="8597590" cy="250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77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3307" y="77650"/>
            <a:ext cx="11971175" cy="640808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חישוב שעות תקן בית ספר תשפ"ד</a:t>
            </a:r>
            <a:endParaRPr lang="en-US" sz="4000" b="1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aphicFrame>
        <p:nvGraphicFramePr>
          <p:cNvPr id="4" name="אובייקט 3">
            <a:extLst>
              <a:ext uri="{FF2B5EF4-FFF2-40B4-BE49-F238E27FC236}">
                <a16:creationId xmlns:a16="http://schemas.microsoft.com/office/drawing/2014/main" id="{C12265A7-A4BB-142C-5A55-1B7C566A27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90619"/>
              </p:ext>
            </p:extLst>
          </p:nvPr>
        </p:nvGraphicFramePr>
        <p:xfrm>
          <a:off x="1681163" y="979488"/>
          <a:ext cx="9394825" cy="8785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9761114" imgH="9128886" progId="Excel.Sheet.12">
                  <p:link updateAutomatic="1"/>
                </p:oleObj>
              </mc:Choice>
              <mc:Fallback>
                <p:oleObj name="Worksheet" r:id="rId2" imgW="9761114" imgH="912888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81163" y="979488"/>
                        <a:ext cx="9394825" cy="8785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14324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0412" y="219049"/>
            <a:ext cx="11971175" cy="648700"/>
          </a:xfrm>
        </p:spPr>
        <p:txBody>
          <a:bodyPr>
            <a:noAutofit/>
          </a:bodyPr>
          <a:lstStyle/>
          <a:p>
            <a:pPr algn="ctr"/>
            <a:r>
              <a:rPr lang="he-IL" sz="36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סימולטור השוואת סל שעות בית ספרי – מעולם ישן לאופק חדש</a:t>
            </a:r>
            <a:br>
              <a:rPr lang="he-IL" sz="3600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3600" b="1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aphicFrame>
        <p:nvGraphicFramePr>
          <p:cNvPr id="7" name="אובייקט 6">
            <a:extLst>
              <a:ext uri="{FF2B5EF4-FFF2-40B4-BE49-F238E27FC236}">
                <a16:creationId xmlns:a16="http://schemas.microsoft.com/office/drawing/2014/main" id="{9DC9B580-23B3-22D8-7DF8-544AD415DD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216076"/>
              </p:ext>
            </p:extLst>
          </p:nvPr>
        </p:nvGraphicFramePr>
        <p:xfrm>
          <a:off x="2360613" y="2838450"/>
          <a:ext cx="7800975" cy="7599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2214683" imgH="11902645" progId="Excel.Sheet.12">
                  <p:link updateAutomatic="1"/>
                </p:oleObj>
              </mc:Choice>
              <mc:Fallback>
                <p:oleObj name="Worksheet" r:id="rId2" imgW="12214683" imgH="1190264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60613" y="2838450"/>
                        <a:ext cx="7800975" cy="7599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4497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5906CE3-6D57-467A-AB31-DD281A691091}"/>
              </a:ext>
            </a:extLst>
          </p:cNvPr>
          <p:cNvSpPr txBox="1"/>
          <p:nvPr/>
        </p:nvSpPr>
        <p:spPr>
          <a:xfrm>
            <a:off x="2037558" y="5340390"/>
            <a:ext cx="655930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>
                <a:solidFill>
                  <a:srgbClr val="1A2953"/>
                </a:solidFill>
              </a:rPr>
              <a:t>ניהול שעות באופן מושכל לצמצום פערים,</a:t>
            </a:r>
          </a:p>
          <a:p>
            <a:r>
              <a:rPr lang="he-IL" sz="2800" dirty="0">
                <a:solidFill>
                  <a:srgbClr val="1A2953"/>
                </a:solidFill>
              </a:rPr>
              <a:t>שיפור הלמידה ופיתוח יוזמות בית ספריות</a:t>
            </a:r>
          </a:p>
        </p:txBody>
      </p:sp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695" y="3005004"/>
            <a:ext cx="1520818" cy="17631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6A975F-C7B8-4FF2-A2D6-817209D87A76}"/>
              </a:ext>
            </a:extLst>
          </p:cNvPr>
          <p:cNvSpPr txBox="1"/>
          <p:nvPr/>
        </p:nvSpPr>
        <p:spPr>
          <a:xfrm>
            <a:off x="1391574" y="3391244"/>
            <a:ext cx="253994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>
                <a:solidFill>
                  <a:srgbClr val="1A2953"/>
                </a:solidFill>
              </a:rPr>
              <a:t>השלמת </a:t>
            </a:r>
            <a:r>
              <a:rPr lang="he-IL" sz="2400" dirty="0" err="1">
                <a:solidFill>
                  <a:srgbClr val="1A2953"/>
                </a:solidFill>
              </a:rPr>
              <a:t>חוסרים</a:t>
            </a:r>
            <a:endParaRPr lang="he-IL" sz="2400" dirty="0">
              <a:solidFill>
                <a:srgbClr val="1A2953"/>
              </a:solidFill>
            </a:endParaRPr>
          </a:p>
          <a:p>
            <a:r>
              <a:rPr lang="he-IL" sz="2400" dirty="0">
                <a:solidFill>
                  <a:srgbClr val="1A2953"/>
                </a:solidFill>
              </a:rPr>
              <a:t>וטיוב עודפי שעות</a:t>
            </a:r>
          </a:p>
          <a:p>
            <a:r>
              <a:rPr lang="he-IL" sz="2400" dirty="0">
                <a:solidFill>
                  <a:srgbClr val="1A2953"/>
                </a:solidFill>
              </a:rPr>
              <a:t>במידה וקיימים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6A975F-C7B8-4FF2-A2D6-817209D87A76}"/>
              </a:ext>
            </a:extLst>
          </p:cNvPr>
          <p:cNvSpPr txBox="1"/>
          <p:nvPr/>
        </p:nvSpPr>
        <p:spPr>
          <a:xfrm>
            <a:off x="4525281" y="3592377"/>
            <a:ext cx="3141437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>
                <a:solidFill>
                  <a:srgbClr val="1A2953"/>
                </a:solidFill>
              </a:rPr>
              <a:t>תכנון </a:t>
            </a:r>
          </a:p>
          <a:p>
            <a:r>
              <a:rPr lang="he-IL" sz="2800" dirty="0">
                <a:solidFill>
                  <a:srgbClr val="1A2953"/>
                </a:solidFill>
              </a:rPr>
              <a:t>מערכת שעות</a:t>
            </a:r>
          </a:p>
          <a:p>
            <a:pPr marL="342900" indent="-342900">
              <a:buAutoNum type="arabicPeriod"/>
            </a:pPr>
            <a:endParaRPr lang="he-IL" sz="2800" dirty="0">
              <a:solidFill>
                <a:srgbClr val="1A2953"/>
              </a:solidFill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515" y="2994293"/>
            <a:ext cx="1558060" cy="1738520"/>
          </a:xfrm>
          <a:prstGeom prst="rect">
            <a:avLst/>
          </a:prstGeom>
        </p:spPr>
      </p:pic>
      <p:sp>
        <p:nvSpPr>
          <p:cNvPr id="9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2541092" y="42158"/>
            <a:ext cx="7109813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אתגרים:</a:t>
            </a:r>
          </a:p>
        </p:txBody>
      </p:sp>
      <p:sp>
        <p:nvSpPr>
          <p:cNvPr id="10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9421090" y="2635393"/>
            <a:ext cx="2158759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אתגרים</a:t>
            </a:r>
          </a:p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מידיים &gt;&gt;</a:t>
            </a:r>
          </a:p>
        </p:txBody>
      </p:sp>
      <p:sp>
        <p:nvSpPr>
          <p:cNvPr id="11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7929752" y="4372003"/>
            <a:ext cx="3648950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אתגרים</a:t>
            </a:r>
          </a:p>
          <a:p>
            <a:r>
              <a:rPr lang="he-IL" sz="4000" b="1" dirty="0">
                <a:solidFill>
                  <a:srgbClr val="1A295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ארוכי טווח &gt;&gt;</a:t>
            </a: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1197754" y="4847004"/>
            <a:ext cx="10380948" cy="12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185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544158" y="3504518"/>
            <a:ext cx="2488222" cy="2484549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57BCB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דרגת שכר</a:t>
            </a:r>
          </a:p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57BCB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הנקבעת בהמרה</a:t>
            </a:r>
          </a:p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57BCB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יכולה להיות גם</a:t>
            </a:r>
          </a:p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57BCB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בחצאי דרגות</a:t>
            </a:r>
          </a:p>
          <a:p>
            <a:endParaRPr lang="he-IL" sz="1200" dirty="0">
              <a:solidFill>
                <a:srgbClr val="57BCBD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397250" y="459719"/>
            <a:ext cx="9397495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הגורם המוסמך היחיד לקביעת דרגה לעובד הוראה באופק חדש</a:t>
            </a:r>
          </a:p>
          <a:p>
            <a:pPr algn="ctr"/>
            <a:r>
              <a:rPr lang="he-IL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הינו </a:t>
            </a:r>
            <a:r>
              <a:rPr lang="he-IL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משרד החינוך בלבד!!</a:t>
            </a:r>
          </a:p>
        </p:txBody>
      </p:sp>
      <p:sp>
        <p:nvSpPr>
          <p:cNvPr id="10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397251" y="-364291"/>
            <a:ext cx="9397495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קביעת דרגה באופק חדש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116" y="3050039"/>
            <a:ext cx="10931761" cy="492456"/>
          </a:xfrm>
          <a:prstGeom prst="rect">
            <a:avLst/>
          </a:prstGeom>
        </p:spPr>
      </p:pic>
      <p:sp>
        <p:nvSpPr>
          <p:cNvPr id="11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9212635" y="3504628"/>
            <a:ext cx="2157046" cy="3130063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קביעת הדרגה מתבססת על נתוני העסקה, השכלה והשכר של </a:t>
            </a:r>
            <a:r>
              <a:rPr lang="he-IL" sz="2800" dirty="0" err="1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2800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20000"/>
              </a:lnSpc>
            </a:pPr>
            <a:endParaRPr lang="he-IL" sz="1100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he-IL" sz="1200" dirty="0">
              <a:solidFill>
                <a:srgbClr val="00595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2829650" y="3553030"/>
            <a:ext cx="3632687" cy="1892133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השכר להמרה </a:t>
            </a:r>
          </a:p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הוא לפי </a:t>
            </a:r>
          </a:p>
          <a:p>
            <a:pPr>
              <a:lnSpc>
                <a:spcPct val="120000"/>
              </a:lnSpc>
            </a:pPr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100% משרה</a:t>
            </a:r>
          </a:p>
          <a:p>
            <a:pPr>
              <a:lnSpc>
                <a:spcPct val="120000"/>
              </a:lnSpc>
            </a:pPr>
            <a:endParaRPr lang="he-IL" sz="800" dirty="0">
              <a:solidFill>
                <a:srgbClr val="00A5A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6064759" y="3542494"/>
            <a:ext cx="2955680" cy="3001014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ביצוע קביעת הדרגה ע"י </a:t>
            </a:r>
            <a:r>
              <a:rPr lang="he-IL" sz="2000" dirty="0" err="1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חשבות</a:t>
            </a: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משרד החינוך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הינה בהתאם לנתוני השכר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של חודש מרץ בשנה לפני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הצטרפות של </a:t>
            </a:r>
            <a:r>
              <a:rPr lang="he-IL" sz="2000" dirty="0" err="1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לרפורמה,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הכוללים נתונים על: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ותק, דרגה, גמולי השתלמות,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תפקידים ותוספת מקדם המרה</a:t>
            </a:r>
          </a:p>
          <a:p>
            <a:pPr>
              <a:lnSpc>
                <a:spcPct val="100000"/>
              </a:lnSpc>
            </a:pP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בהתאם לסטטוס </a:t>
            </a:r>
            <a:r>
              <a:rPr lang="he-IL" sz="2000" dirty="0" err="1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2000" dirty="0">
                <a:solidFill>
                  <a:srgbClr val="00858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1325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תמונה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888573" y="1918593"/>
            <a:ext cx="10414853" cy="34286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4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קידום מדרגה לדרגה של כלל עובדי ההוראה</a:t>
            </a:r>
          </a:p>
          <a:p>
            <a:r>
              <a:rPr lang="he-IL" sz="24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באופק חדש מותנה בעמידה בקריטריונים הבאים:</a:t>
            </a:r>
          </a:p>
        </p:txBody>
      </p:sp>
      <p:sp>
        <p:nvSpPr>
          <p:cNvPr id="14" name="מלבן 13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6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420199" y="-478941"/>
            <a:ext cx="9397495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קידום דרגות באופק חדש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393" y="2910982"/>
            <a:ext cx="4055010" cy="3416514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60" y="2910982"/>
            <a:ext cx="2764667" cy="341651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8636" y="4327677"/>
            <a:ext cx="1585888" cy="892062"/>
          </a:xfrm>
          <a:prstGeom prst="rect">
            <a:avLst/>
          </a:prstGeom>
        </p:spPr>
      </p:pic>
      <p:pic>
        <p:nvPicPr>
          <p:cNvPr id="18" name="תמונה 17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29758" y="4327677"/>
            <a:ext cx="1585888" cy="892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17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631771B-D4A0-4CB7-8396-309FD4CE5A25}"/>
              </a:ext>
            </a:extLst>
          </p:cNvPr>
          <p:cNvSpPr txBox="1">
            <a:spLocks/>
          </p:cNvSpPr>
          <p:nvPr/>
        </p:nvSpPr>
        <p:spPr>
          <a:xfrm>
            <a:off x="0" y="124900"/>
            <a:ext cx="12192000" cy="1331863"/>
          </a:xfrm>
          <a:prstGeom prst="rect">
            <a:avLst/>
          </a:prstGeom>
        </p:spPr>
        <p:txBody>
          <a:bodyPr/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3200" dirty="0">
                <a:solidFill>
                  <a:srgbClr val="0F2E5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סימולציה</a:t>
            </a:r>
            <a:r>
              <a:rPr lang="he-IL" sz="2400" dirty="0">
                <a:solidFill>
                  <a:srgbClr val="0F2E51"/>
                </a:solidFill>
              </a:rPr>
              <a:t> </a:t>
            </a:r>
            <a:r>
              <a:rPr lang="he-IL" sz="3200" dirty="0">
                <a:solidFill>
                  <a:srgbClr val="0F2E5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אישית השוואת שכר - עולם ישן מול אופק חדש</a:t>
            </a:r>
            <a:endParaRPr lang="en-US" sz="3200" dirty="0">
              <a:solidFill>
                <a:srgbClr val="0F2E5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graphicFrame>
        <p:nvGraphicFramePr>
          <p:cNvPr id="4" name="אובייקט 3">
            <a:extLst>
              <a:ext uri="{FF2B5EF4-FFF2-40B4-BE49-F238E27FC236}">
                <a16:creationId xmlns:a16="http://schemas.microsoft.com/office/drawing/2014/main" id="{A2619B89-C5CA-FF17-EA7C-CCBA5E79016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1396179"/>
              </p:ext>
            </p:extLst>
          </p:nvPr>
        </p:nvGraphicFramePr>
        <p:xfrm>
          <a:off x="1050535" y="867747"/>
          <a:ext cx="10715705" cy="794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1048929" imgH="8191650" progId="Excel.Sheet.12">
                  <p:link updateAutomatic="1"/>
                </p:oleObj>
              </mc:Choice>
              <mc:Fallback>
                <p:oleObj name="Worksheet" r:id="rId2" imgW="11048929" imgH="819165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50535" y="867747"/>
                        <a:ext cx="10715705" cy="7946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3895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תמונה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745" y="3063778"/>
            <a:ext cx="9977025" cy="2890727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2294500" y="6582788"/>
            <a:ext cx="6894948" cy="499148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25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9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בכל התפקידים הנ"ל </a:t>
            </a:r>
            <a:r>
              <a:rPr lang="he-IL" sz="9600" b="1" dirty="0" err="1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96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יקבל את הסעיף הגבוה יותר</a:t>
            </a:r>
          </a:p>
          <a:p>
            <a:pPr algn="just"/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מלבן: פינות מעוגלות 19">
            <a:extLst>
              <a:ext uri="{FF2B5EF4-FFF2-40B4-BE49-F238E27FC236}">
                <a16:creationId xmlns:a16="http://schemas.microsoft.com/office/drawing/2014/main" id="{F1C73686-D976-7635-FAAA-B5D5BFB57254}"/>
              </a:ext>
            </a:extLst>
          </p:cNvPr>
          <p:cNvSpPr/>
          <p:nvPr/>
        </p:nvSpPr>
        <p:spPr>
          <a:xfrm>
            <a:off x="8912728" y="2940985"/>
            <a:ext cx="1830044" cy="3371953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800" dirty="0">
                <a:solidFill>
                  <a:srgbClr val="00424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10% מהשכר המשולב או 1,000 ₪ </a:t>
            </a:r>
          </a:p>
          <a:p>
            <a:pPr algn="ctr"/>
            <a:endParaRPr lang="he-IL" dirty="0">
              <a:ln>
                <a:solidFill>
                  <a:srgbClr val="004240"/>
                </a:solidFill>
              </a:ln>
              <a:solidFill>
                <a:srgbClr val="004240"/>
              </a:solidFill>
            </a:endParaRPr>
          </a:p>
        </p:txBody>
      </p:sp>
      <p:sp>
        <p:nvSpPr>
          <p:cNvPr id="22" name="מלבן: פינות מעוגלות 21">
            <a:extLst>
              <a:ext uri="{FF2B5EF4-FFF2-40B4-BE49-F238E27FC236}">
                <a16:creationId xmlns:a16="http://schemas.microsoft.com/office/drawing/2014/main" id="{040B7C87-D243-92F8-27F8-7993F3E87E37}"/>
              </a:ext>
            </a:extLst>
          </p:cNvPr>
          <p:cNvSpPr/>
          <p:nvPr/>
        </p:nvSpPr>
        <p:spPr>
          <a:xfrm>
            <a:off x="1270514" y="3000794"/>
            <a:ext cx="1830044" cy="3371953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800" dirty="0">
                <a:solidFill>
                  <a:srgbClr val="5ABDB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20% מהשכר המשולב או 1,100 ₪ </a:t>
            </a:r>
          </a:p>
          <a:p>
            <a:pPr algn="ctr"/>
            <a:endParaRPr lang="he-IL" dirty="0">
              <a:solidFill>
                <a:srgbClr val="5ABDBE"/>
              </a:solidFill>
            </a:endParaRPr>
          </a:p>
        </p:txBody>
      </p:sp>
      <p:sp>
        <p:nvSpPr>
          <p:cNvPr id="24" name="מלבן: פינות מעוגלות 23">
            <a:extLst>
              <a:ext uri="{FF2B5EF4-FFF2-40B4-BE49-F238E27FC236}">
                <a16:creationId xmlns:a16="http://schemas.microsoft.com/office/drawing/2014/main" id="{5CEE27A5-7B49-E36E-AF0E-AC8F016F2A03}"/>
              </a:ext>
            </a:extLst>
          </p:cNvPr>
          <p:cNvSpPr/>
          <p:nvPr/>
        </p:nvSpPr>
        <p:spPr>
          <a:xfrm>
            <a:off x="3837683" y="2790754"/>
            <a:ext cx="1830044" cy="3371953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/>
            <a:endParaRPr lang="he-IL" sz="16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he-IL" sz="1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he-IL" sz="1600" dirty="0">
                <a:solidFill>
                  <a:srgbClr val="00797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מעל 4 כיתות בשכבה 6% מהשכר המשולב או 1,100 ₪ </a:t>
            </a:r>
          </a:p>
          <a:p>
            <a:pPr algn="ctr"/>
            <a:endParaRPr lang="he-IL" sz="1600" dirty="0">
              <a:solidFill>
                <a:srgbClr val="00797B"/>
              </a:solidFill>
            </a:endParaRPr>
          </a:p>
        </p:txBody>
      </p:sp>
      <p:sp>
        <p:nvSpPr>
          <p:cNvPr id="25" name="מלבן: פינות מעוגלות 24">
            <a:extLst>
              <a:ext uri="{FF2B5EF4-FFF2-40B4-BE49-F238E27FC236}">
                <a16:creationId xmlns:a16="http://schemas.microsoft.com/office/drawing/2014/main" id="{E89B99A8-6A72-D2AB-EE5C-0656FDD946BE}"/>
              </a:ext>
            </a:extLst>
          </p:cNvPr>
          <p:cNvSpPr/>
          <p:nvPr/>
        </p:nvSpPr>
        <p:spPr>
          <a:xfrm>
            <a:off x="6273746" y="2823164"/>
            <a:ext cx="1830044" cy="3371953"/>
          </a:xfrm>
          <a:prstGeom prst="roundRect">
            <a:avLst/>
          </a:prstGeom>
          <a:noFill/>
          <a:ln w="285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800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11.5% מהשכר המשולב או 1,000 ₪ </a:t>
            </a:r>
          </a:p>
        </p:txBody>
      </p:sp>
      <p:sp>
        <p:nvSpPr>
          <p:cNvPr id="16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1022745" y="1402023"/>
            <a:ext cx="10414853" cy="1129085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he-IL" sz="24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e-IL" sz="24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באופק חדש, בית הספר מקבל סל מורחב של גמולי תפקיד. </a:t>
            </a:r>
          </a:p>
          <a:p>
            <a:r>
              <a:rPr lang="he-IL" sz="2400" b="1" dirty="0" err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עו"ה</a:t>
            </a:r>
            <a:r>
              <a:rPr lang="he-IL" sz="24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יהיה זכאי לכל היותר לשני גמולי תפקיד </a:t>
            </a:r>
          </a:p>
          <a:p>
            <a:pPr algn="just"/>
            <a:endParaRPr lang="he-IL" sz="18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מלבן 14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531423" y="-374821"/>
            <a:ext cx="9397495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גמולי תפקיד באופק</a:t>
            </a:r>
          </a:p>
        </p:txBody>
      </p:sp>
    </p:spTree>
    <p:extLst>
      <p:ext uri="{BB962C8B-B14F-4D97-AF65-F5344CB8AC3E}">
        <p14:creationId xmlns:p14="http://schemas.microsoft.com/office/powerpoint/2010/main" val="592611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63740" y="242068"/>
            <a:ext cx="4445469" cy="775662"/>
          </a:xfrm>
        </p:spPr>
        <p:txBody>
          <a:bodyPr>
            <a:normAutofit/>
          </a:bodyPr>
          <a:lstStyle/>
          <a:p>
            <a:r>
              <a:rPr lang="he-IL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גמול חינוך מיוחד</a:t>
            </a:r>
          </a:p>
        </p:txBody>
      </p:sp>
      <p:sp>
        <p:nvSpPr>
          <p:cNvPr id="6" name="כותרת 1">
            <a:extLst>
              <a:ext uri="{FF2B5EF4-FFF2-40B4-BE49-F238E27FC236}">
                <a16:creationId xmlns:a16="http://schemas.microsoft.com/office/drawing/2014/main" id="{79182450-40A7-D821-6FA0-54F841D606A5}"/>
              </a:ext>
            </a:extLst>
          </p:cNvPr>
          <p:cNvSpPr txBox="1">
            <a:spLocks/>
          </p:cNvSpPr>
          <p:nvPr/>
        </p:nvSpPr>
        <p:spPr>
          <a:xfrm>
            <a:off x="810078" y="1594807"/>
            <a:ext cx="10724241" cy="2212675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40000"/>
              </a:lnSpc>
            </a:pPr>
            <a:endParaRPr lang="he-IL" sz="9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כותרת 1">
            <a:extLst>
              <a:ext uri="{FF2B5EF4-FFF2-40B4-BE49-F238E27FC236}">
                <a16:creationId xmlns:a16="http://schemas.microsoft.com/office/drawing/2014/main" id="{DE7EBE70-26C6-4A37-A5C5-09B0AC56A3F5}"/>
              </a:ext>
            </a:extLst>
          </p:cNvPr>
          <p:cNvSpPr txBox="1">
            <a:spLocks/>
          </p:cNvSpPr>
          <p:nvPr/>
        </p:nvSpPr>
        <p:spPr>
          <a:xfrm>
            <a:off x="4159015" y="3913039"/>
            <a:ext cx="3873969" cy="768900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גמול ליווי טיולים</a:t>
            </a:r>
          </a:p>
        </p:txBody>
      </p:sp>
      <p:sp>
        <p:nvSpPr>
          <p:cNvPr id="8" name="מלבן 7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905526" y="3805546"/>
            <a:ext cx="10380948" cy="125315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71" y="1164603"/>
            <a:ext cx="10953651" cy="2352524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825" y="4768792"/>
            <a:ext cx="9661197" cy="187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199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תמונה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174943" y="1808669"/>
            <a:ext cx="6858000" cy="3176114"/>
          </a:xfrm>
          <a:prstGeom prst="rect">
            <a:avLst/>
          </a:prstGeom>
        </p:spPr>
      </p:pic>
      <p:sp>
        <p:nvSpPr>
          <p:cNvPr id="18" name="בועת דיבור: מלבן עם פינות מעוגלות 17">
            <a:extLst>
              <a:ext uri="{FF2B5EF4-FFF2-40B4-BE49-F238E27FC236}">
                <a16:creationId xmlns:a16="http://schemas.microsoft.com/office/drawing/2014/main" id="{596AC4E2-204A-1CBF-1767-49CEB0B4F1CC}"/>
              </a:ext>
            </a:extLst>
          </p:cNvPr>
          <p:cNvSpPr/>
          <p:nvPr/>
        </p:nvSpPr>
        <p:spPr>
          <a:xfrm>
            <a:off x="10124364" y="1207357"/>
            <a:ext cx="1371600" cy="938764"/>
          </a:xfrm>
          <a:prstGeom prst="wedgeRoundRectCallout">
            <a:avLst>
              <a:gd name="adj1" fmla="val 31250"/>
              <a:gd name="adj2" fmla="val 82792"/>
              <a:gd name="adj3" fmla="val 16667"/>
            </a:avLst>
          </a:prstGeom>
          <a:solidFill>
            <a:srgbClr val="00A5A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10195" y="2848769"/>
            <a:ext cx="4987496" cy="1668966"/>
          </a:xfrm>
        </p:spPr>
        <p:txBody>
          <a:bodyPr>
            <a:noAutofit/>
          </a:bodyPr>
          <a:lstStyle/>
          <a:p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יועצים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חינוכיים</a:t>
            </a:r>
          </a:p>
        </p:txBody>
      </p:sp>
      <p:sp>
        <p:nvSpPr>
          <p:cNvPr id="6" name="כותרת 1">
            <a:extLst>
              <a:ext uri="{FF2B5EF4-FFF2-40B4-BE49-F238E27FC236}">
                <a16:creationId xmlns:a16="http://schemas.microsoft.com/office/drawing/2014/main" id="{79182450-40A7-D821-6FA0-54F841D606A5}"/>
              </a:ext>
            </a:extLst>
          </p:cNvPr>
          <p:cNvSpPr txBox="1">
            <a:spLocks/>
          </p:cNvSpPr>
          <p:nvPr/>
        </p:nvSpPr>
        <p:spPr>
          <a:xfrm>
            <a:off x="-1370570" y="3313391"/>
            <a:ext cx="10724241" cy="2212675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625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e-IL" sz="9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בועת דיבור: מלבן עם פינות מעוגלות 16">
            <a:extLst>
              <a:ext uri="{FF2B5EF4-FFF2-40B4-BE49-F238E27FC236}">
                <a16:creationId xmlns:a16="http://schemas.microsoft.com/office/drawing/2014/main" id="{FBF5F1BD-412D-DCAB-BAB0-5EA88461B3C4}"/>
              </a:ext>
            </a:extLst>
          </p:cNvPr>
          <p:cNvSpPr/>
          <p:nvPr/>
        </p:nvSpPr>
        <p:spPr>
          <a:xfrm>
            <a:off x="9619539" y="1025791"/>
            <a:ext cx="1371600" cy="938764"/>
          </a:xfrm>
          <a:prstGeom prst="wedgeRoundRectCallout">
            <a:avLst>
              <a:gd name="adj1" fmla="val -31250"/>
              <a:gd name="adj2" fmla="val 108158"/>
              <a:gd name="adj3" fmla="val 16667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8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473" y="6033825"/>
            <a:ext cx="6681149" cy="453590"/>
          </a:xfrm>
          <a:prstGeom prst="rect">
            <a:avLst/>
          </a:prstGeom>
        </p:spPr>
      </p:pic>
      <p:sp>
        <p:nvSpPr>
          <p:cNvPr id="12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4672638" y="5807273"/>
            <a:ext cx="4044829" cy="64094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יועץ חינוכי בעל רישיון זמני- 12%</a:t>
            </a:r>
          </a:p>
        </p:txBody>
      </p:sp>
      <p:sp>
        <p:nvSpPr>
          <p:cNvPr id="13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161716" y="5807273"/>
            <a:ext cx="4044829" cy="64094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יועץ חינוכי בעל רישיון קבוע- 18%</a:t>
            </a: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07854" y="6141176"/>
            <a:ext cx="490737" cy="276040"/>
          </a:xfrm>
          <a:prstGeom prst="rect">
            <a:avLst/>
          </a:prstGeom>
        </p:spPr>
      </p:pic>
      <p:pic>
        <p:nvPicPr>
          <p:cNvPr id="15" name="תמונה 1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9533" y="6129896"/>
            <a:ext cx="490737" cy="276040"/>
          </a:xfrm>
          <a:prstGeom prst="rect">
            <a:avLst/>
          </a:prstGeom>
        </p:spPr>
      </p:pic>
      <p:pic>
        <p:nvPicPr>
          <p:cNvPr id="16" name="תמונה 1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0789" y="6141175"/>
            <a:ext cx="490737" cy="276040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42468" y="6129895"/>
            <a:ext cx="490737" cy="276040"/>
          </a:xfrm>
          <a:prstGeom prst="rect">
            <a:avLst/>
          </a:prstGeom>
        </p:spPr>
      </p:pic>
      <p:sp>
        <p:nvSpPr>
          <p:cNvPr id="20" name="כותרת 1">
            <a:extLst>
              <a:ext uri="{FF2B5EF4-FFF2-40B4-BE49-F238E27FC236}">
                <a16:creationId xmlns:a16="http://schemas.microsoft.com/office/drawing/2014/main" id="{7C35D94B-3D29-5627-D303-491EC82AD2E8}"/>
              </a:ext>
            </a:extLst>
          </p:cNvPr>
          <p:cNvSpPr txBox="1">
            <a:spLocks/>
          </p:cNvSpPr>
          <p:nvPr/>
        </p:nvSpPr>
        <p:spPr>
          <a:xfrm>
            <a:off x="-1439942" y="4626418"/>
            <a:ext cx="10034071" cy="2100523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he-IL" sz="2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גמול ייעוץ</a:t>
            </a:r>
            <a:endParaRPr lang="he-IL" sz="24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he-IL" sz="24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יועץ חינוכי המועסק בלפחות 7 שעות ייעוץ יהיה זכאי לגמול ייעוץ:</a:t>
            </a:r>
          </a:p>
          <a:p>
            <a:pPr algn="just">
              <a:lnSpc>
                <a:spcPct val="120000"/>
              </a:lnSpc>
            </a:pPr>
            <a:endParaRPr lang="he-IL" sz="8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br>
              <a:rPr lang="he-IL" sz="1600" dirty="0">
                <a:latin typeface="+mn-lt"/>
              </a:rPr>
            </a:br>
            <a:endParaRPr lang="he-IL" sz="1600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sz="1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תמונה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9542" y="4795167"/>
            <a:ext cx="7426760" cy="89653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5336" y="575851"/>
            <a:ext cx="7200521" cy="412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106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174943" y="1808669"/>
            <a:ext cx="6858000" cy="3176114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-534837" y="5110358"/>
            <a:ext cx="10724241" cy="2212675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625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e-IL" sz="9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9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9090789" y="3174953"/>
            <a:ext cx="3026307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6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מבנה</a:t>
            </a:r>
          </a:p>
          <a:p>
            <a:pPr algn="ctr"/>
            <a:r>
              <a:rPr lang="he-IL" sz="6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שבוע</a:t>
            </a:r>
          </a:p>
          <a:p>
            <a:pPr algn="ctr"/>
            <a:r>
              <a:rPr lang="he-IL" sz="6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העבודה</a:t>
            </a:r>
          </a:p>
          <a:p>
            <a:pPr algn="ctr"/>
            <a:r>
              <a:rPr lang="he-IL" sz="6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למנהלים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076" y="973300"/>
            <a:ext cx="7931411" cy="484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442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תמונה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174943" y="1808669"/>
            <a:ext cx="6858000" cy="3176114"/>
          </a:xfrm>
          <a:prstGeom prst="rect">
            <a:avLst/>
          </a:prstGeom>
        </p:spPr>
      </p:pic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2282" y="4290602"/>
            <a:ext cx="2323322" cy="709445"/>
          </a:xfrm>
        </p:spPr>
        <p:txBody>
          <a:bodyPr vert="horz" lIns="91440" tIns="45720" rIns="91440" bIns="45720" rtlCol="1" anchor="b">
            <a:noAutofit/>
          </a:bodyPr>
          <a:lstStyle/>
          <a:p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מבנה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שבוע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עבודה</a:t>
            </a:r>
            <a:b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סגנים</a:t>
            </a:r>
          </a:p>
        </p:txBody>
      </p:sp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-534837" y="5110358"/>
            <a:ext cx="10724241" cy="2212675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625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e-IL" sz="9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97" y="1029211"/>
            <a:ext cx="7558010" cy="473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72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958" y="1027508"/>
            <a:ext cx="9878507" cy="486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720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תמונה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כותרת 1">
            <a:extLst>
              <a:ext uri="{FF2B5EF4-FFF2-40B4-BE49-F238E27FC236}">
                <a16:creationId xmlns:a16="http://schemas.microsoft.com/office/drawing/2014/main" id="{BD46DC29-4246-FE8E-9813-D66CE6F3AA9D}"/>
              </a:ext>
            </a:extLst>
          </p:cNvPr>
          <p:cNvSpPr txBox="1">
            <a:spLocks/>
          </p:cNvSpPr>
          <p:nvPr/>
        </p:nvSpPr>
        <p:spPr>
          <a:xfrm>
            <a:off x="1600785" y="3960762"/>
            <a:ext cx="8246304" cy="3502323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25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he-IL" sz="112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 הוראה המועסק בתנאי אופק חדש יהיה זכאי לתשלום עבור ביצוע פעילויות בית ספריות בשיעור של 125% כפול ערך השעה שלו בנוסף על היקף משרתו ושכרו הקבוע</a:t>
            </a:r>
          </a:p>
          <a:p>
            <a:pPr algn="just">
              <a:lnSpc>
                <a:spcPct val="120000"/>
              </a:lnSpc>
            </a:pPr>
            <a:endParaRPr lang="he-IL" sz="11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he-IL" sz="112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עובד הוראה זכאי לקבל עד 40 שעות פעילות בשנה</a:t>
            </a:r>
          </a:p>
          <a:p>
            <a:pPr algn="just">
              <a:lnSpc>
                <a:spcPct val="120000"/>
              </a:lnSpc>
            </a:pPr>
            <a:endParaRPr lang="he-IL" sz="11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he-IL" sz="11200" b="1" dirty="0">
                <a:solidFill>
                  <a:schemeClr val="accent5">
                    <a:lumMod val="50000"/>
                  </a:schemeClr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שעות הפעילות ניתנות לעובד רק אחרי שביצע בפועל בבית הספר את כל שעות השהיה שלו.</a:t>
            </a:r>
          </a:p>
          <a:p>
            <a:pPr algn="just"/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e-IL" sz="96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br>
              <a:rPr lang="he-IL" dirty="0">
                <a:latin typeface="+mn-lt"/>
              </a:rPr>
            </a:br>
            <a:endParaRPr lang="he-IL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מלבן 15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18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886462" y="-126860"/>
            <a:ext cx="8421770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פעילות בית ספרית</a:t>
            </a:r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88266" y="3028124"/>
            <a:ext cx="1585888" cy="892062"/>
          </a:xfrm>
          <a:prstGeom prst="rect">
            <a:avLst/>
          </a:prstGeom>
        </p:spPr>
      </p:pic>
      <p:pic>
        <p:nvPicPr>
          <p:cNvPr id="20" name="תמונה 19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29388" y="3028124"/>
            <a:ext cx="1585888" cy="892062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88266" y="4307675"/>
            <a:ext cx="1585888" cy="892062"/>
          </a:xfrm>
          <a:prstGeom prst="rect">
            <a:avLst/>
          </a:prstGeom>
        </p:spPr>
      </p:pic>
      <p:pic>
        <p:nvPicPr>
          <p:cNvPr id="22" name="תמונה 2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29388" y="4307675"/>
            <a:ext cx="1585888" cy="892062"/>
          </a:xfrm>
          <a:prstGeom prst="rect">
            <a:avLst/>
          </a:prstGeom>
        </p:spPr>
      </p:pic>
      <p:pic>
        <p:nvPicPr>
          <p:cNvPr id="23" name="תמונה 2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88266" y="5526670"/>
            <a:ext cx="1585888" cy="892062"/>
          </a:xfrm>
          <a:prstGeom prst="rect">
            <a:avLst/>
          </a:prstGeom>
        </p:spPr>
      </p:pic>
      <p:pic>
        <p:nvPicPr>
          <p:cNvPr id="24" name="תמונה 2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29388" y="5526670"/>
            <a:ext cx="1585888" cy="892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47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871903" y="1809983"/>
            <a:ext cx="6919920" cy="3176114"/>
          </a:xfrm>
          <a:prstGeom prst="rect">
            <a:avLst/>
          </a:prstGeom>
        </p:spPr>
      </p:pic>
      <p:sp>
        <p:nvSpPr>
          <p:cNvPr id="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3492" y="648359"/>
            <a:ext cx="5661129" cy="736584"/>
          </a:xfrm>
        </p:spPr>
        <p:txBody>
          <a:bodyPr>
            <a:normAutofit/>
          </a:bodyPr>
          <a:lstStyle/>
          <a:p>
            <a:r>
              <a:rPr lang="he-IL" sz="4400" b="1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שעון נוכחות בבית הספר</a:t>
            </a:r>
          </a:p>
        </p:txBody>
      </p:sp>
      <p:sp>
        <p:nvSpPr>
          <p:cNvPr id="6" name="כותרת 1">
            <a:extLst>
              <a:ext uri="{FF2B5EF4-FFF2-40B4-BE49-F238E27FC236}">
                <a16:creationId xmlns:a16="http://schemas.microsoft.com/office/drawing/2014/main" id="{79182450-40A7-D821-6FA0-54F841D606A5}"/>
              </a:ext>
            </a:extLst>
          </p:cNvPr>
          <p:cNvSpPr txBox="1">
            <a:spLocks/>
          </p:cNvSpPr>
          <p:nvPr/>
        </p:nvSpPr>
        <p:spPr>
          <a:xfrm>
            <a:off x="4527334" y="3261996"/>
            <a:ext cx="6313445" cy="2212675"/>
          </a:xfrm>
          <a:prstGeom prst="rect">
            <a:avLst/>
          </a:prstGeom>
        </p:spPr>
        <p:txBody>
          <a:bodyPr vert="horz" lIns="91440" tIns="45720" rIns="91440" bIns="45720" rtlCol="1" anchor="b">
            <a:normAutofit fontScale="25000" lnSpcReduction="20000"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he-IL" sz="96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e-IL" sz="112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בבית הספר יותקן שעון נוכחות ועובדי ההוראה מחויבים לדווח באמצעותו על שעות עבודתם.</a:t>
            </a:r>
          </a:p>
          <a:p>
            <a:pPr algn="just">
              <a:lnSpc>
                <a:spcPct val="120000"/>
              </a:lnSpc>
            </a:pPr>
            <a:endParaRPr lang="he-IL" sz="11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he-IL" sz="112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העבודה למורה ייספרו מרגע החתמת שעון נוכחות ולא לפני השעה 7:45 בבוקר.</a:t>
            </a:r>
          </a:p>
          <a:p>
            <a:pPr algn="just">
              <a:lnSpc>
                <a:spcPct val="120000"/>
              </a:lnSpc>
            </a:pPr>
            <a:endParaRPr lang="he-IL" sz="112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he-IL" sz="112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על עובד ההוראה להחתים את שעון הנוכחות בכל כניסה/יציאה מבית הספר</a:t>
            </a:r>
            <a:endParaRPr lang="he-IL" sz="11200" dirty="0">
              <a:solidFill>
                <a:schemeClr val="accent5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  <a:p>
            <a:pPr algn="just"/>
            <a:endParaRPr lang="he-IL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6" name="גרפיקה 15" descr="שעון קו מיתאר">
            <a:extLst>
              <a:ext uri="{FF2B5EF4-FFF2-40B4-BE49-F238E27FC236}">
                <a16:creationId xmlns:a16="http://schemas.microsoft.com/office/drawing/2014/main" id="{309184CD-C386-026E-13AE-F11F74ECA25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10840779" y="1971171"/>
            <a:ext cx="708702" cy="708702"/>
          </a:xfrm>
          <a:prstGeom prst="rect">
            <a:avLst/>
          </a:prstGeom>
        </p:spPr>
      </p:pic>
      <p:pic>
        <p:nvPicPr>
          <p:cNvPr id="17" name="גרפיקה 16" descr="שעון קו מיתאר">
            <a:extLst>
              <a:ext uri="{FF2B5EF4-FFF2-40B4-BE49-F238E27FC236}">
                <a16:creationId xmlns:a16="http://schemas.microsoft.com/office/drawing/2014/main" id="{E7A6D88F-F3C7-9551-7137-3D44D7463EE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10840779" y="3261996"/>
            <a:ext cx="708702" cy="708702"/>
          </a:xfrm>
          <a:prstGeom prst="rect">
            <a:avLst/>
          </a:prstGeom>
        </p:spPr>
      </p:pic>
      <p:pic>
        <p:nvPicPr>
          <p:cNvPr id="18" name="גרפיקה 17" descr="שעון קו מיתאר">
            <a:extLst>
              <a:ext uri="{FF2B5EF4-FFF2-40B4-BE49-F238E27FC236}">
                <a16:creationId xmlns:a16="http://schemas.microsoft.com/office/drawing/2014/main" id="{0532DFD5-157D-431F-AB86-61B04583436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10840779" y="4562346"/>
            <a:ext cx="708702" cy="708702"/>
          </a:xfrm>
          <a:prstGeom prst="rect">
            <a:avLst/>
          </a:prstGeom>
        </p:spPr>
      </p:pic>
      <p:sp>
        <p:nvSpPr>
          <p:cNvPr id="12" name="מלבן 11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62" y="3055292"/>
            <a:ext cx="3883264" cy="325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8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תמונה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903285" y="4273320"/>
            <a:ext cx="10380948" cy="125315"/>
          </a:xfrm>
          <a:prstGeom prst="rect">
            <a:avLst/>
          </a:prstGeom>
        </p:spPr>
      </p:pic>
      <p:sp>
        <p:nvSpPr>
          <p:cNvPr id="2" name="מלבן 1"/>
          <p:cNvSpPr/>
          <p:nvPr/>
        </p:nvSpPr>
        <p:spPr>
          <a:xfrm>
            <a:off x="9512285" y="3819327"/>
            <a:ext cx="942707" cy="76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מלבן 2">
            <a:extLst>
              <a:ext uri="{FF2B5EF4-FFF2-40B4-BE49-F238E27FC236}">
                <a16:creationId xmlns:a16="http://schemas.microsoft.com/office/drawing/2014/main" id="{77C018CC-7087-A429-64CF-FB8BEF91139A}"/>
              </a:ext>
            </a:extLst>
          </p:cNvPr>
          <p:cNvSpPr/>
          <p:nvPr/>
        </p:nvSpPr>
        <p:spPr>
          <a:xfrm>
            <a:off x="0" y="6725653"/>
            <a:ext cx="12192000" cy="132347"/>
          </a:xfrm>
          <a:prstGeom prst="rect">
            <a:avLst/>
          </a:prstGeom>
          <a:solidFill>
            <a:srgbClr val="1A295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5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1885115" y="-97042"/>
            <a:ext cx="8421770" cy="193540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7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סיכום</a:t>
            </a: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197" y="3699724"/>
            <a:ext cx="804756" cy="932971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2802" y="3590726"/>
            <a:ext cx="886918" cy="993530"/>
          </a:xfrm>
          <a:prstGeom prst="rect">
            <a:avLst/>
          </a:prstGeom>
        </p:spPr>
      </p:pic>
      <p:sp>
        <p:nvSpPr>
          <p:cNvPr id="12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6835679" y="1655321"/>
            <a:ext cx="5083305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b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b="1" dirty="0">
                <a:solidFill>
                  <a:srgbClr val="00595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צעדים אופרטיביים:</a:t>
            </a:r>
          </a:p>
        </p:txBody>
      </p:sp>
      <p:sp>
        <p:nvSpPr>
          <p:cNvPr id="17" name="מלבן 16"/>
          <p:cNvSpPr/>
          <p:nvPr/>
        </p:nvSpPr>
        <p:spPr>
          <a:xfrm>
            <a:off x="5760501" y="3769181"/>
            <a:ext cx="942707" cy="76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7988165" y="4273320"/>
            <a:ext cx="3930819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ctr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בדיקת צורך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בית ספרי,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שעות אורך רוחב</a:t>
            </a:r>
          </a:p>
        </p:txBody>
      </p:sp>
      <p:sp>
        <p:nvSpPr>
          <p:cNvPr id="14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4413840" y="4247828"/>
            <a:ext cx="3930819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ctr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בדיקת פוטנציאל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של מורות לכניסה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לאופק חדש</a:t>
            </a:r>
          </a:p>
        </p:txBody>
      </p:sp>
      <p:sp>
        <p:nvSpPr>
          <p:cNvPr id="15" name="כותרת 1">
            <a:extLst>
              <a:ext uri="{FF2B5EF4-FFF2-40B4-BE49-F238E27FC236}">
                <a16:creationId xmlns:a16="http://schemas.microsoft.com/office/drawing/2014/main" id="{DD48CD27-C552-17DC-C849-21DEB637D2E1}"/>
              </a:ext>
            </a:extLst>
          </p:cNvPr>
          <p:cNvSpPr txBox="1">
            <a:spLocks/>
          </p:cNvSpPr>
          <p:nvPr/>
        </p:nvSpPr>
        <p:spPr>
          <a:xfrm>
            <a:off x="544725" y="4243915"/>
            <a:ext cx="3930819" cy="19354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lIns="91440" tIns="45720" rIns="91440" bIns="45720" rtlCol="1" anchor="ctr">
            <a:normAutofit fontScale="975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בדיקת צורך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בית ספרי בשעות</a:t>
            </a:r>
          </a:p>
          <a:p>
            <a:pPr algn="ctr"/>
            <a:r>
              <a:rPr lang="he-IL" sz="2800" dirty="0">
                <a:solidFill>
                  <a:srgbClr val="00A5A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באמצעות הסימולטור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02" y="3685402"/>
            <a:ext cx="824463" cy="91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76826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5189</TotalTime>
  <Words>1157</Words>
  <Application>Microsoft Office PowerPoint</Application>
  <PresentationFormat>מסך רחב</PresentationFormat>
  <Paragraphs>237</Paragraphs>
  <Slides>27</Slides>
  <Notes>0</Notes>
  <HiddenSlides>0</HiddenSlides>
  <MMClips>0</MMClips>
  <ScaleCrop>false</ScaleCrop>
  <HeadingPairs>
    <vt:vector size="8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קישורים</vt:lpstr>
      </vt:variant>
      <vt:variant>
        <vt:i4>3</vt:i4>
      </vt:variant>
      <vt:variant>
        <vt:lpstr>כותרות שקופיות</vt:lpstr>
      </vt:variant>
      <vt:variant>
        <vt:i4>27</vt:i4>
      </vt:variant>
    </vt:vector>
  </HeadingPairs>
  <TitlesOfParts>
    <vt:vector size="35" baseType="lpstr">
      <vt:lpstr>Arial</vt:lpstr>
      <vt:lpstr>Assistant</vt:lpstr>
      <vt:lpstr>Calibri</vt:lpstr>
      <vt:lpstr>Calibri Light</vt:lpstr>
      <vt:lpstr>ערכת נושא Office</vt:lpstr>
      <vt:lpstr>C:\Users\דבורה\Desktop\ד באלול\בדיקת סל שעות תקן תשפד.xlsx!גיליון1!R1C1:R26C13</vt:lpstr>
      <vt:lpstr>C:\Users\דבורה\Desktop\ד באלול\סימולטור סל בית ספרי במעבר מישן לאופק - לא סופי.xlsx</vt:lpstr>
      <vt:lpstr>C:\Users\דבורה\Desktop\ד באלול\סימולטור המרת שכר מישן לאופק - לא סופי.xlsx!גיליון1!R1C1:R34C14</vt:lpstr>
      <vt:lpstr>מצגת של PowerPoint‏</vt:lpstr>
      <vt:lpstr>מטרות אופק חדש</vt:lpstr>
      <vt:lpstr>בתי ספר שנכנסים לאופק חדש</vt:lpstr>
      <vt:lpstr>חריגים שנכנסים לאופק חדש</vt:lpstr>
      <vt:lpstr>תהליך העבודה מול משרד החינוך לקליטת עובדי ההוראה במערכת</vt:lpstr>
      <vt:lpstr>מצגת של PowerPoint‏</vt:lpstr>
      <vt:lpstr>איך זה נראה בפועל שעות פרונטליות ? מלבד שעות פרטניות ושעות שהיה שעות העבודה כיתות א-ו </vt:lpstr>
      <vt:lpstr>מצגת של PowerPoint‏</vt:lpstr>
      <vt:lpstr>מצגת של PowerPoint‏</vt:lpstr>
      <vt:lpstr>מורה אם</vt:lpstr>
      <vt:lpstr>מצגת של PowerPoint‏</vt:lpstr>
      <vt:lpstr>מצגת של PowerPoint‏</vt:lpstr>
      <vt:lpstr>חישוב שעות תקן בית ספר תשפ"ד</vt:lpstr>
      <vt:lpstr>סימולטור השוואת סל שעות בית ספרי – מעולם ישן לאופק חדש 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גמול חינוך מיוחד</vt:lpstr>
      <vt:lpstr>יועצים חינוכיים</vt:lpstr>
      <vt:lpstr>מצגת של PowerPoint‏</vt:lpstr>
      <vt:lpstr>מבנה שבוע עבודה סגנים</vt:lpstr>
      <vt:lpstr>מצגת של PowerPoint‏</vt:lpstr>
      <vt:lpstr>מצגת של PowerPoint‏</vt:lpstr>
      <vt:lpstr>שעון נוכחות בבית הספר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אופק חדש בחינוך העצמאי</dc:title>
  <dc:creator>user1</dc:creator>
  <cp:lastModifiedBy>דבורה בידרמן</cp:lastModifiedBy>
  <cp:revision>353</cp:revision>
  <dcterms:created xsi:type="dcterms:W3CDTF">2023-07-24T16:29:18Z</dcterms:created>
  <dcterms:modified xsi:type="dcterms:W3CDTF">2023-08-22T16:26:56Z</dcterms:modified>
</cp:coreProperties>
</file>