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3AA"/>
    <a:srgbClr val="C8A04E"/>
    <a:srgbClr val="FCF1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33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7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511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8465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212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3631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15333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0265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0794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3860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02979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0603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0008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04709-CCD5-4B5A-B10F-7E320AC1A076}" type="datetimeFigureOut">
              <a:rPr lang="he-IL" smtClean="0"/>
              <a:t>כ"ג/תשרי/תשפ"ה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9B969-002F-4F5E-A11A-0A09C5F459A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86098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קבוצה 6">
            <a:extLst>
              <a:ext uri="{FF2B5EF4-FFF2-40B4-BE49-F238E27FC236}">
                <a16:creationId xmlns:a16="http://schemas.microsoft.com/office/drawing/2014/main" id="{681890BD-B058-4E8E-B601-E97F65130DCA}"/>
              </a:ext>
            </a:extLst>
          </p:cNvPr>
          <p:cNvGrpSpPr/>
          <p:nvPr/>
        </p:nvGrpSpPr>
        <p:grpSpPr>
          <a:xfrm>
            <a:off x="0" y="1"/>
            <a:ext cx="9906000" cy="6857999"/>
            <a:chOff x="2155824" y="-542661"/>
            <a:chExt cx="7292975" cy="7616750"/>
          </a:xfrm>
        </p:grpSpPr>
        <p:pic>
          <p:nvPicPr>
            <p:cNvPr id="1028" name="Picture 4" descr="‫וילונות לבית המעניקים מראה רך ואווירה נעימה - Basic Studio‬‎">
              <a:extLst>
                <a:ext uri="{FF2B5EF4-FFF2-40B4-BE49-F238E27FC236}">
                  <a16:creationId xmlns:a16="http://schemas.microsoft.com/office/drawing/2014/main" id="{D314F44C-884C-4CE2-B666-E2C474800FD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5" r="9375"/>
            <a:stretch/>
          </p:blipFill>
          <p:spPr bwMode="auto">
            <a:xfrm>
              <a:off x="2155824" y="-542661"/>
              <a:ext cx="7292975" cy="7616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צחובוי | מסגרת גילה, מגיני ההוקרה של צחובוי, מגיני זכוכית, מגנים ולוחות מעץ">
              <a:extLst>
                <a:ext uri="{FF2B5EF4-FFF2-40B4-BE49-F238E27FC236}">
                  <a16:creationId xmlns:a16="http://schemas.microsoft.com/office/drawing/2014/main" id="{52EF0856-5C71-4412-8821-7DDC97C1127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37" t="23439" r="5568" b="7063"/>
            <a:stretch/>
          </p:blipFill>
          <p:spPr bwMode="auto">
            <a:xfrm>
              <a:off x="3465832" y="711201"/>
              <a:ext cx="4672959" cy="4777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תיבת טקסט 3">
              <a:extLst>
                <a:ext uri="{FF2B5EF4-FFF2-40B4-BE49-F238E27FC236}">
                  <a16:creationId xmlns:a16="http://schemas.microsoft.com/office/drawing/2014/main" id="{AFC0B849-F416-4811-9138-909A291FCBE0}"/>
                </a:ext>
              </a:extLst>
            </p:cNvPr>
            <p:cNvSpPr txBox="1"/>
            <p:nvPr/>
          </p:nvSpPr>
          <p:spPr>
            <a:xfrm>
              <a:off x="3831134" y="1191048"/>
              <a:ext cx="4002572" cy="3818371"/>
            </a:xfrm>
            <a:prstGeom prst="rect">
              <a:avLst/>
            </a:prstGeom>
            <a:gradFill flip="none" rotWithShape="1">
              <a:gsLst>
                <a:gs pos="0">
                  <a:srgbClr val="C8A04E"/>
                </a:gs>
                <a:gs pos="50000">
                  <a:srgbClr val="FCF18D">
                    <a:shade val="67500"/>
                    <a:satMod val="115000"/>
                  </a:srgbClr>
                </a:gs>
                <a:gs pos="100000">
                  <a:srgbClr val="FDE3AA"/>
                </a:gs>
              </a:gsLst>
              <a:path path="circle">
                <a:fillToRect l="50000" t="50000" r="50000" b="50000"/>
              </a:path>
              <a:tileRect/>
            </a:gradFill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sz="894" dirty="0" err="1">
                  <a:latin typeface="Heebo" pitchFamily="2" charset="-79"/>
                  <a:cs typeface="Heebo" pitchFamily="2" charset="-79"/>
                </a:rPr>
                <a:t>בס''ד</a:t>
              </a:r>
              <a:endParaRPr lang="he-IL" sz="894" dirty="0">
                <a:latin typeface="Heebo" pitchFamily="2" charset="-79"/>
                <a:cs typeface="Heebo" pitchFamily="2" charset="-79"/>
              </a:endParaRPr>
            </a:p>
            <a:p>
              <a:pPr algn="ctr" rtl="1"/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מתוך שבח והודאה </a:t>
              </a:r>
              <a:r>
                <a:rPr lang="he-IL" sz="1463" spc="244" dirty="0" err="1">
                  <a:latin typeface="Heebo" pitchFamily="2" charset="-79"/>
                  <a:cs typeface="Heebo" pitchFamily="2" charset="-79"/>
                </a:rPr>
                <a:t>להשי</a:t>
              </a:r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''ת</a:t>
              </a:r>
            </a:p>
            <a:p>
              <a:pPr algn="ctr" rtl="1"/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על כל הטוב אשר גמלנו</a:t>
              </a:r>
            </a:p>
            <a:p>
              <a:pPr algn="ctr" rtl="1"/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בשמחת הולדת בני שיחי' למזל טוב</a:t>
              </a:r>
            </a:p>
            <a:p>
              <a:pPr algn="ctr" rtl="1"/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אתכבד בזה להזמין את כל קרובי וידידי</a:t>
              </a:r>
            </a:p>
            <a:p>
              <a:pPr algn="ctr" rtl="1"/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לבוא ולהשתתף בשמחת</a:t>
              </a:r>
            </a:p>
            <a:p>
              <a:pPr algn="ctr" rtl="1"/>
              <a:endParaRPr lang="he-IL" sz="569" spc="244" dirty="0">
                <a:latin typeface="Heebo" pitchFamily="2" charset="-79"/>
                <a:cs typeface="Heebo" pitchFamily="2" charset="-79"/>
              </a:endParaRPr>
            </a:p>
            <a:p>
              <a:pPr algn="ctr" rtl="1"/>
              <a:r>
                <a:rPr lang="he-IL" sz="3900" b="1" spc="244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ssistant" pitchFamily="2" charset="-79"/>
                  <a:cs typeface="Assistant" pitchFamily="2" charset="-79"/>
                </a:rPr>
                <a:t>השלום זכר</a:t>
              </a:r>
              <a:endParaRPr lang="he-IL" sz="3900" spc="244" dirty="0">
                <a:latin typeface="Heebo" pitchFamily="2" charset="-79"/>
                <a:cs typeface="Heebo" pitchFamily="2" charset="-79"/>
              </a:endParaRPr>
            </a:p>
            <a:p>
              <a:pPr algn="ctr" rtl="1"/>
              <a:endParaRPr lang="he-IL" sz="569" spc="244" dirty="0">
                <a:latin typeface="Heebo" pitchFamily="2" charset="-79"/>
                <a:cs typeface="Heebo" pitchFamily="2" charset="-79"/>
              </a:endParaRPr>
            </a:p>
            <a:p>
              <a:pPr algn="ctr" rtl="1"/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שתתקיים </a:t>
              </a:r>
              <a:r>
                <a:rPr lang="he-IL" sz="1463" spc="244" dirty="0" err="1">
                  <a:latin typeface="Heebo" pitchFamily="2" charset="-79"/>
                  <a:cs typeface="Heebo" pitchFamily="2" charset="-79"/>
                </a:rPr>
                <a:t>אי''ה</a:t>
              </a:r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 בליל שבת קודש</a:t>
              </a:r>
            </a:p>
            <a:p>
              <a:pPr algn="ctr" rtl="1"/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פרשת בראשית </a:t>
              </a:r>
              <a:r>
                <a:rPr lang="he-IL" sz="1463" spc="244" dirty="0" err="1">
                  <a:latin typeface="Heebo" pitchFamily="2" charset="-79"/>
                  <a:cs typeface="Heebo" pitchFamily="2" charset="-79"/>
                </a:rPr>
                <a:t>הבעל''ט</a:t>
              </a:r>
              <a:endParaRPr lang="he-IL" sz="1463" spc="244" dirty="0">
                <a:latin typeface="Heebo" pitchFamily="2" charset="-79"/>
                <a:cs typeface="Heebo" pitchFamily="2" charset="-79"/>
              </a:endParaRPr>
            </a:p>
            <a:p>
              <a:pPr algn="ctr" rtl="1"/>
              <a:r>
                <a:rPr lang="he-IL" sz="1463" spc="244" dirty="0" err="1">
                  <a:latin typeface="Heebo" pitchFamily="2" charset="-79"/>
                  <a:cs typeface="Heebo" pitchFamily="2" charset="-79"/>
                </a:rPr>
                <a:t>בביהמ</a:t>
              </a:r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''ד 'בית תפילה' רח' </a:t>
              </a:r>
              <a:r>
                <a:rPr lang="he-IL" sz="1463" spc="244" dirty="0" err="1">
                  <a:latin typeface="Heebo" pitchFamily="2" charset="-79"/>
                  <a:cs typeface="Heebo" pitchFamily="2" charset="-79"/>
                </a:rPr>
                <a:t>חזו"א</a:t>
              </a:r>
              <a:r>
                <a:rPr lang="he-IL" sz="1463" spc="244" dirty="0">
                  <a:latin typeface="Heebo" pitchFamily="2" charset="-79"/>
                  <a:cs typeface="Heebo" pitchFamily="2" charset="-79"/>
                </a:rPr>
                <a:t> 8</a:t>
              </a:r>
            </a:p>
            <a:p>
              <a:pPr algn="ctr" rtl="1"/>
              <a:endParaRPr lang="he-IL" sz="569" spc="244" dirty="0">
                <a:latin typeface="Heebo" pitchFamily="2" charset="-79"/>
                <a:cs typeface="Heebo" pitchFamily="2" charset="-79"/>
              </a:endParaRPr>
            </a:p>
            <a:p>
              <a:pPr rtl="1"/>
              <a:r>
                <a:rPr lang="he-IL" sz="1463" dirty="0">
                  <a:latin typeface="אנקה" pitchFamily="50" charset="-79"/>
                  <a:cs typeface="אנקה" pitchFamily="50" charset="-79"/>
                </a:rPr>
                <a:t>ידידכם המצפה לקבל פניכם באהבה</a:t>
              </a:r>
            </a:p>
            <a:p>
              <a:pPr rtl="1"/>
              <a:r>
                <a:rPr lang="he-IL" sz="1463" dirty="0">
                  <a:latin typeface="אנקה" pitchFamily="50" charset="-79"/>
                  <a:cs typeface="אנקה" pitchFamily="50" charset="-79"/>
                </a:rPr>
                <a:t>אבי הבן</a:t>
              </a:r>
            </a:p>
          </p:txBody>
        </p:sp>
      </p:grpSp>
      <p:pic>
        <p:nvPicPr>
          <p:cNvPr id="1026" name="Picture 2" descr="כוסות בירה זכוכית כפולה | כוסות בירה בקבוק הפוך בתוך כוס | כוס בירה זכוכית  כפולה | כוס בירה בקבוק הפוך בכוס | כוסות בירה מיוחדות | כוס בירה מיוחדת |">
            <a:extLst>
              <a:ext uri="{FF2B5EF4-FFF2-40B4-BE49-F238E27FC236}">
                <a16:creationId xmlns:a16="http://schemas.microsoft.com/office/drawing/2014/main" id="{5CD19B5F-EAE3-4E7C-AB63-5C8D003B49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6500" y1="35352" x2="30200" y2="34471"/>
                        <a14:foregroundMark x1="24600" y1="41300" x2="24600" y2="41300"/>
                        <a14:foregroundMark x1="24600" y1="38656" x2="25500" y2="49670"/>
                        <a14:foregroundMark x1="25500" y1="53524" x2="24800" y2="50220"/>
                        <a14:foregroundMark x1="30500" y1="73128" x2="30000" y2="79626"/>
                        <a14:foregroundMark x1="43900" y1="54075" x2="45300" y2="38106"/>
                        <a14:foregroundMark x1="44500" y1="48678" x2="44600" y2="46145"/>
                        <a14:foregroundMark x1="45300" y1="46696" x2="44500" y2="50771"/>
                        <a14:foregroundMark x1="44800" y1="51872" x2="44500" y2="53744"/>
                        <a14:foregroundMark x1="44300" y1="54956" x2="44500" y2="54075"/>
                        <a14:foregroundMark x1="33200" y1="76982" x2="38700" y2="72247"/>
                        <a14:foregroundMark x1="38700" y1="72247" x2="39400" y2="77753"/>
                        <a14:foregroundMark x1="38200" y1="80396" x2="32700" y2="78744"/>
                        <a14:foregroundMark x1="27000" y1="32819" x2="36200" y2="32269"/>
                        <a14:foregroundMark x1="36200" y1="32269" x2="42800" y2="32379"/>
                        <a14:foregroundMark x1="42800" y1="32379" x2="42900" y2="32599"/>
                        <a14:backgroundMark x1="48000" y1="32048" x2="47000" y2="73128"/>
                        <a14:backgroundMark x1="47000" y1="73128" x2="52500" y2="40419"/>
                        <a14:backgroundMark x1="52500" y1="40419" x2="56900" y2="52643"/>
                        <a14:backgroundMark x1="56900" y1="52643" x2="59200" y2="81498"/>
                        <a14:backgroundMark x1="59200" y1="81498" x2="59600" y2="825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53" t="30169" r="51537" b="15017"/>
          <a:stretch/>
        </p:blipFill>
        <p:spPr bwMode="auto">
          <a:xfrm>
            <a:off x="7802614" y="4065167"/>
            <a:ext cx="999980" cy="186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כוסות בירה זכוכית כפולה | כוסות בירה בקבוק הפוך בתוך כוס | כוס בירה זכוכית  כפולה | כוס בירה בקבוק הפוך בכוס | כוסות בירה מיוחדות | כוס בירה מיוחדת |">
            <a:extLst>
              <a:ext uri="{FF2B5EF4-FFF2-40B4-BE49-F238E27FC236}">
                <a16:creationId xmlns:a16="http://schemas.microsoft.com/office/drawing/2014/main" id="{CC78BDB7-CA3C-4103-AF76-4F91BE1381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26500" y1="35352" x2="30200" y2="34471"/>
                        <a14:foregroundMark x1="24600" y1="41300" x2="24600" y2="41300"/>
                        <a14:foregroundMark x1="24600" y1="38656" x2="25500" y2="49670"/>
                        <a14:foregroundMark x1="25500" y1="53524" x2="24800" y2="50220"/>
                        <a14:foregroundMark x1="30500" y1="73128" x2="30000" y2="79626"/>
                        <a14:foregroundMark x1="43900" y1="54075" x2="45300" y2="38106"/>
                        <a14:foregroundMark x1="44500" y1="48678" x2="44600" y2="46145"/>
                        <a14:foregroundMark x1="45300" y1="46696" x2="44500" y2="50771"/>
                        <a14:foregroundMark x1="44800" y1="51872" x2="44500" y2="53744"/>
                        <a14:foregroundMark x1="44300" y1="54956" x2="44500" y2="54075"/>
                        <a14:foregroundMark x1="33200" y1="76982" x2="38700" y2="72247"/>
                        <a14:foregroundMark x1="38700" y1="72247" x2="39400" y2="77753"/>
                        <a14:foregroundMark x1="38200" y1="80396" x2="32700" y2="78744"/>
                        <a14:foregroundMark x1="27000" y1="32819" x2="36200" y2="32269"/>
                        <a14:foregroundMark x1="36200" y1="32269" x2="42800" y2="32379"/>
                        <a14:foregroundMark x1="42800" y1="32379" x2="42900" y2="32599"/>
                        <a14:backgroundMark x1="48000" y1="32048" x2="47000" y2="73128"/>
                        <a14:backgroundMark x1="47000" y1="73128" x2="52500" y2="40419"/>
                        <a14:backgroundMark x1="52500" y1="40419" x2="56900" y2="52643"/>
                        <a14:backgroundMark x1="56900" y1="52643" x2="59200" y2="81498"/>
                        <a14:backgroundMark x1="59200" y1="81498" x2="59600" y2="825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53" t="30169" r="51537" b="15017"/>
          <a:stretch/>
        </p:blipFill>
        <p:spPr bwMode="auto">
          <a:xfrm>
            <a:off x="7255452" y="3976720"/>
            <a:ext cx="999980" cy="186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60883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62</Words>
  <Application>Microsoft Office PowerPoint</Application>
  <PresentationFormat>נייר A4 ‏(210x297 מ"מ)</PresentationFormat>
  <Paragraphs>15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8" baseType="lpstr">
      <vt:lpstr>Arial</vt:lpstr>
      <vt:lpstr>Assistant</vt:lpstr>
      <vt:lpstr>Calibri</vt:lpstr>
      <vt:lpstr>Calibri Light</vt:lpstr>
      <vt:lpstr>Heebo</vt:lpstr>
      <vt:lpstr>אנקה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SIMHONI-1</dc:creator>
  <cp:lastModifiedBy>SIMHONI-1</cp:lastModifiedBy>
  <cp:revision>5</cp:revision>
  <dcterms:created xsi:type="dcterms:W3CDTF">2024-10-25T06:57:03Z</dcterms:created>
  <dcterms:modified xsi:type="dcterms:W3CDTF">2024-10-25T07:23:11Z</dcterms:modified>
</cp:coreProperties>
</file>