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autoCompressPictures="0">
  <p:sldMasterIdLst>
    <p:sldMasterId id="2147483659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2" r:id="rId9"/>
    <p:sldId id="265" r:id="rId10"/>
    <p:sldId id="266" r:id="rId11"/>
    <p:sldId id="267" r:id="rId12"/>
    <p:sldId id="268" r:id="rId13"/>
    <p:sldId id="274" r:id="rId14"/>
    <p:sldId id="264" r:id="rId15"/>
    <p:sldId id="263" r:id="rId16"/>
    <p:sldId id="269" r:id="rId17"/>
    <p:sldId id="270" r:id="rId18"/>
    <p:sldId id="273" r:id="rId19"/>
  </p:sldIdLst>
  <p:sldSz cx="9144000" cy="5143500" type="screen16x9"/>
  <p:notesSz cx="6858000" cy="9144000"/>
  <p:embeddedFontLst>
    <p:embeddedFont>
      <p:font typeface="Assistant" pitchFamily="2" charset="-79"/>
      <p:regular r:id="rId21"/>
      <p:bold r:id="rId2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521415D9-36F7-43E2-AB2F-B90AF26B5E84}">
      <p14:sectionLst xmlns:p14="http://schemas.microsoft.com/office/powerpoint/2010/main">
        <p14:section name="מקטע ברירת מחדל" id="{1CF16F5C-DCAE-46ED-9873-2390BCBB9775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72"/>
            <p14:sldId id="265"/>
            <p14:sldId id="266"/>
            <p14:sldId id="267"/>
            <p14:sldId id="268"/>
            <p14:sldId id="274"/>
            <p14:sldId id="264"/>
            <p14:sldId id="263"/>
            <p14:sldId id="269"/>
            <p14:sldId id="270"/>
            <p14:sldId id="273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722AD48-1B8A-4D8F-AF94-1DB6E9FCC6F8}">
  <a:tblStyle styleId="{5722AD48-1B8A-4D8F-AF94-1DB6E9FCC6F8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8" d="100"/>
          <a:sy n="88" d="100"/>
        </p:scale>
        <p:origin x="876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1f2fcbff977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1f2fcbff977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2b1bdea1b01_0_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g2b1bdea1b01_0_9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2b2073c5d22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2b2073c5d22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2c1fac67d9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2c1fac67d91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2b1bdea1b01_0_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2b1bdea1b01_0_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2b1bdea1b01_0_1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2b1bdea1b01_0_1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2c1fac67d9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2c1fac67d91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940401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2b1bdea1b01_0_1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2b1bdea1b01_0_10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2b1bdea1b01_0_1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Google Shape;115;g2b1bdea1b01_0_1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2c7422130c4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2c7422130c4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2bdf6255cf6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Google Shape;128;g2bdf6255cf6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2c1fac67d9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2c1fac67d91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454169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2bfe0664e9d_5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2bfe0664e9d_5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246806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2becce21965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2becce21965_0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8528218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2c7422130c4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" name="Google Shape;134;g2c7422130c4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2c7422130c4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Google Shape;140;g2c7422130c4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2c1fac67d9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2c1fac67d91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18139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w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7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390722" y="732882"/>
            <a:ext cx="8520600" cy="2612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1">
              <a:spcBef>
                <a:spcPts val="0"/>
              </a:spcBef>
              <a:spcAft>
                <a:spcPts val="0"/>
              </a:spcAft>
              <a:buNone/>
            </a:pPr>
            <a:r>
              <a:rPr lang="he-IL" b="1" dirty="0">
                <a:ln>
                  <a:solidFill>
                    <a:schemeClr val="bg1"/>
                  </a:solidFill>
                </a:ln>
              </a:rPr>
              <a:t>שילוב </a:t>
            </a:r>
            <a:r>
              <a:rPr lang="iw" b="1" dirty="0">
                <a:ln>
                  <a:solidFill>
                    <a:schemeClr val="bg1"/>
                  </a:solidFill>
                </a:ln>
              </a:rPr>
              <a:t>אינטרסים כלכליים במכרזי התחבורה הציבורית</a:t>
            </a:r>
            <a:endParaRPr b="1" dirty="0">
              <a:ln>
                <a:solidFill>
                  <a:schemeClr val="bg1"/>
                </a:solidFill>
              </a:ln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r" rtl="1">
              <a:spcBef>
                <a:spcPts val="0"/>
              </a:spcBef>
              <a:spcAft>
                <a:spcPts val="0"/>
              </a:spcAft>
              <a:buNone/>
            </a:pPr>
            <a:br>
              <a:rPr lang="he-IL" sz="2750" dirty="0">
                <a:solidFill>
                  <a:srgbClr val="38761D"/>
                </a:solidFill>
                <a:latin typeface="Assistant" pitchFamily="2" charset="-79"/>
                <a:ea typeface="Assistant"/>
                <a:cs typeface="Assistant" pitchFamily="2" charset="-79"/>
                <a:sym typeface="Assistant"/>
              </a:rPr>
            </a:br>
            <a:br>
              <a:rPr lang="he-IL" sz="2750" dirty="0">
                <a:solidFill>
                  <a:srgbClr val="38761D"/>
                </a:solidFill>
                <a:latin typeface="Assistant" pitchFamily="2" charset="-79"/>
                <a:ea typeface="Assistant"/>
                <a:cs typeface="Assistant" pitchFamily="2" charset="-79"/>
                <a:sym typeface="Assistant"/>
              </a:rPr>
            </a:br>
            <a:r>
              <a:rPr lang="iw" sz="2750" dirty="0">
                <a:solidFill>
                  <a:srgbClr val="38761D"/>
                </a:solidFill>
                <a:latin typeface="Assistant" pitchFamily="2" charset="-79"/>
                <a:ea typeface="Assistant"/>
                <a:cs typeface="Assistant" pitchFamily="2" charset="-79"/>
                <a:sym typeface="Assistant"/>
              </a:rPr>
              <a:t>קצת היסטוריה…</a:t>
            </a:r>
            <a:endParaRPr dirty="0">
              <a:latin typeface="Assistant"/>
              <a:ea typeface="Assistant"/>
              <a:cs typeface="Assistant"/>
              <a:sym typeface="Assistant"/>
            </a:endParaRPr>
          </a:p>
          <a:p>
            <a:pPr marL="0" lvl="0" indent="0" algn="ctr" rtl="1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Assistant"/>
              <a:ea typeface="Assistant"/>
              <a:cs typeface="Assistant"/>
              <a:sym typeface="Assistant"/>
            </a:endParaRPr>
          </a:p>
          <a:p>
            <a:pPr marL="0" lvl="0" indent="0" algn="ctr" rtl="1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0" name="Google Shape;60;p14"/>
          <p:cNvSpPr txBox="1">
            <a:spLocks noGrp="1"/>
          </p:cNvSpPr>
          <p:nvPr>
            <p:ph type="subTitle" idx="1"/>
          </p:nvPr>
        </p:nvSpPr>
        <p:spPr>
          <a:xfrm>
            <a:off x="311700" y="1112925"/>
            <a:ext cx="8520600" cy="339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e-IL" sz="1800" dirty="0">
                <a:solidFill>
                  <a:schemeClr val="tx1"/>
                </a:solidFill>
                <a:latin typeface="Assistant"/>
                <a:ea typeface="Assistant"/>
                <a:cs typeface="Assistant"/>
                <a:sym typeface="Assistant"/>
              </a:rPr>
              <a:t>בימים </a:t>
            </a:r>
            <a:r>
              <a:rPr lang="iw" sz="1800" dirty="0">
                <a:solidFill>
                  <a:schemeClr val="tx1"/>
                </a:solidFill>
                <a:latin typeface="Assistant"/>
                <a:ea typeface="Assistant"/>
                <a:cs typeface="Assistant"/>
                <a:sym typeface="Assistant"/>
              </a:rPr>
              <a:t>שאגד </a:t>
            </a:r>
            <a:r>
              <a:rPr lang="iw" sz="1800" dirty="0">
                <a:solidFill>
                  <a:schemeClr val="tx1"/>
                </a:solidFill>
                <a:latin typeface="Assistant" pitchFamily="2" charset="-79"/>
                <a:ea typeface="Assistant"/>
                <a:cs typeface="Assistant" pitchFamily="2" charset="-79"/>
                <a:sym typeface="Assistant"/>
              </a:rPr>
              <a:t>שלטה בשוק התחבורה הציבורית,</a:t>
            </a:r>
            <a:endParaRPr sz="1800" dirty="0">
              <a:solidFill>
                <a:schemeClr val="tx1"/>
              </a:solidFill>
              <a:latin typeface="Assistant" pitchFamily="2" charset="-79"/>
              <a:ea typeface="Assistant"/>
              <a:cs typeface="Assistant" pitchFamily="2" charset="-79"/>
              <a:sym typeface="Assistant"/>
            </a:endParaRPr>
          </a:p>
          <a:p>
            <a:pPr marL="0" lvl="0" indent="0" algn="ct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w" sz="1800" dirty="0">
                <a:solidFill>
                  <a:schemeClr val="tx1"/>
                </a:solidFill>
                <a:latin typeface="Assistant" pitchFamily="2" charset="-79"/>
                <a:ea typeface="Assistant"/>
                <a:cs typeface="Assistant" pitchFamily="2" charset="-79"/>
                <a:sym typeface="Assistant"/>
              </a:rPr>
              <a:t>הכנסות אגד היו מבוססות בעיקר על שיטת </a:t>
            </a:r>
            <a:r>
              <a:rPr lang="iw" sz="1800" b="1" dirty="0">
                <a:solidFill>
                  <a:schemeClr val="tx1"/>
                </a:solidFill>
                <a:latin typeface="Assistant" pitchFamily="2" charset="-79"/>
                <a:ea typeface="Assistant"/>
                <a:cs typeface="Assistant" pitchFamily="2" charset="-79"/>
                <a:sym typeface="Assistant"/>
              </a:rPr>
              <a:t>עלות נטו </a:t>
            </a:r>
            <a:endParaRPr sz="1800" b="1" dirty="0">
              <a:solidFill>
                <a:schemeClr val="tx1"/>
              </a:solidFill>
              <a:latin typeface="Assistant" pitchFamily="2" charset="-79"/>
              <a:ea typeface="Assistant"/>
              <a:cs typeface="Assistant" pitchFamily="2" charset="-79"/>
              <a:sym typeface="Assistant"/>
            </a:endParaRPr>
          </a:p>
          <a:p>
            <a:pPr marL="0" lvl="0" indent="0" algn="ct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w" sz="1800" dirty="0">
                <a:solidFill>
                  <a:schemeClr val="tx1"/>
                </a:solidFill>
                <a:latin typeface="Assistant" pitchFamily="2" charset="-79"/>
                <a:ea typeface="Assistant"/>
                <a:cs typeface="Assistant" pitchFamily="2" charset="-79"/>
                <a:sym typeface="Assistant"/>
              </a:rPr>
              <a:t>דמי הנסיעה מהנוסעים נכנסו לקופת אגד, והמדינה העניקה לאגד סכום כנגד ההכנסה מהנוסעים.</a:t>
            </a:r>
            <a:endParaRPr sz="1800" dirty="0">
              <a:solidFill>
                <a:schemeClr val="tx1"/>
              </a:solidFill>
              <a:latin typeface="Assistant" pitchFamily="2" charset="-79"/>
              <a:ea typeface="Assistant"/>
              <a:cs typeface="Assistant" pitchFamily="2" charset="-79"/>
              <a:sym typeface="Assistant"/>
            </a:endParaRPr>
          </a:p>
          <a:p>
            <a:pPr marL="0" lvl="0" indent="0" algn="ct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tx1"/>
              </a:solidFill>
              <a:latin typeface="Assistant" pitchFamily="2" charset="-79"/>
              <a:ea typeface="Assistant"/>
              <a:cs typeface="Assistant" pitchFamily="2" charset="-79"/>
              <a:sym typeface="Assistant"/>
            </a:endParaRPr>
          </a:p>
          <a:p>
            <a:pPr marL="0" lvl="0" indent="0" algn="ct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w" sz="1800" b="1" dirty="0">
                <a:solidFill>
                  <a:schemeClr val="tx1"/>
                </a:solidFill>
                <a:latin typeface="Assistant" pitchFamily="2" charset="-79"/>
                <a:ea typeface="Assistant"/>
                <a:cs typeface="Assistant" pitchFamily="2" charset="-79"/>
                <a:sym typeface="Assistant"/>
              </a:rPr>
              <a:t>הכנסות החברה תלויות במספר הנוסעים.</a:t>
            </a:r>
            <a:endParaRPr sz="1800" b="1" dirty="0">
              <a:solidFill>
                <a:schemeClr val="tx1"/>
              </a:solidFill>
              <a:latin typeface="Assistant" pitchFamily="2" charset="-79"/>
              <a:ea typeface="Assistant"/>
              <a:cs typeface="Assistant" pitchFamily="2" charset="-79"/>
              <a:sym typeface="Assistant"/>
            </a:endParaRPr>
          </a:p>
          <a:p>
            <a:pPr marL="0" lvl="0" indent="0" algn="ct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w" sz="1800" b="1" dirty="0">
                <a:solidFill>
                  <a:schemeClr val="tx1"/>
                </a:solidFill>
                <a:latin typeface="Assistant" pitchFamily="2" charset="-79"/>
                <a:ea typeface="Assistant"/>
                <a:cs typeface="Assistant" pitchFamily="2" charset="-79"/>
                <a:sym typeface="Assistant"/>
              </a:rPr>
              <a:t>החברה נוטלת על עצמה את הסיכון להפסדים במידה ולא יהיו נוסעים בקווים.</a:t>
            </a:r>
            <a:endParaRPr sz="1800" b="1" dirty="0">
              <a:solidFill>
                <a:schemeClr val="tx1"/>
              </a:solidFill>
              <a:latin typeface="Assistant" pitchFamily="2" charset="-79"/>
              <a:ea typeface="Assistant"/>
              <a:cs typeface="Assistant" pitchFamily="2" charset="-79"/>
              <a:sym typeface="Assistant"/>
            </a:endParaRPr>
          </a:p>
          <a:p>
            <a:pPr marL="0" lvl="0" indent="0" algn="ct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tx1"/>
              </a:solidFill>
              <a:latin typeface="Assistant" pitchFamily="2" charset="-79"/>
              <a:ea typeface="Assistant"/>
              <a:cs typeface="Assistant" pitchFamily="2" charset="-79"/>
              <a:sym typeface="Assistant"/>
            </a:endParaRPr>
          </a:p>
          <a:p>
            <a:pPr marL="0" lvl="0" indent="0" algn="ct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w" sz="1800" dirty="0">
                <a:solidFill>
                  <a:schemeClr val="tx1"/>
                </a:solidFill>
                <a:latin typeface="Assistant" pitchFamily="2" charset="-79"/>
                <a:ea typeface="Assistant"/>
                <a:cs typeface="Assistant" pitchFamily="2" charset="-79"/>
                <a:sym typeface="Assistant"/>
              </a:rPr>
              <a:t>לנהגים היה חשוב שיהיו הרבה נוסעים - הנהגים קיבלו בונוס עבור מכירת כרטיסים.</a:t>
            </a:r>
            <a:endParaRPr sz="1800" dirty="0">
              <a:solidFill>
                <a:schemeClr val="tx1"/>
              </a:solidFill>
              <a:latin typeface="Assistant" pitchFamily="2" charset="-79"/>
              <a:ea typeface="Assistant"/>
              <a:cs typeface="Assistant" pitchFamily="2" charset="-79"/>
              <a:sym typeface="Assistant"/>
            </a:endParaRPr>
          </a:p>
          <a:p>
            <a:pPr marL="0" lvl="0" indent="0" algn="ct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tx1"/>
              </a:solidFill>
              <a:latin typeface="Assistant" pitchFamily="2" charset="-79"/>
              <a:ea typeface="Assistant"/>
              <a:cs typeface="Assistant" pitchFamily="2" charset="-79"/>
              <a:sym typeface="Assistant"/>
            </a:endParaRPr>
          </a:p>
          <a:p>
            <a:pPr marL="0" lvl="0" indent="0" algn="ct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w" sz="1800" dirty="0">
                <a:solidFill>
                  <a:schemeClr val="tx1"/>
                </a:solidFill>
                <a:latin typeface="Assistant" pitchFamily="2" charset="-79"/>
                <a:ea typeface="Assistant"/>
                <a:cs typeface="Assistant" pitchFamily="2" charset="-79"/>
                <a:sym typeface="Assistant"/>
              </a:rPr>
              <a:t>חלק מהנהגים היו חברי אגד שנהנו מהתוצאות העסקיות של הקואופרטיב</a:t>
            </a:r>
            <a:endParaRPr sz="1800" dirty="0">
              <a:solidFill>
                <a:schemeClr val="tx1"/>
              </a:solidFill>
              <a:latin typeface="Assistant" pitchFamily="2" charset="-79"/>
              <a:ea typeface="Assistant"/>
              <a:cs typeface="Assistant" pitchFamily="2" charset="-79"/>
              <a:sym typeface="Assistant"/>
            </a:endParaRPr>
          </a:p>
          <a:p>
            <a:pPr marL="0" lvl="0" indent="0" algn="ct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tx1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5"/>
          <p:cNvSpPr txBox="1">
            <a:spLocks noGrp="1"/>
          </p:cNvSpPr>
          <p:nvPr>
            <p:ph type="body" idx="1"/>
          </p:nvPr>
        </p:nvSpPr>
        <p:spPr>
          <a:xfrm>
            <a:off x="311700" y="667608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iw" sz="1600" b="1" dirty="0">
                <a:solidFill>
                  <a:schemeClr val="tx1"/>
                </a:solidFill>
                <a:latin typeface="Assistant"/>
                <a:ea typeface="Assistant"/>
                <a:cs typeface="Assistant"/>
                <a:sym typeface="Assistant"/>
              </a:rPr>
              <a:t>הצד החיובי</a:t>
            </a:r>
            <a:endParaRPr sz="1600" b="1" dirty="0">
              <a:solidFill>
                <a:schemeClr val="tx1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marL="0" lvl="0" indent="0" algn="r" rtl="1">
              <a:spcBef>
                <a:spcPts val="1200"/>
              </a:spcBef>
              <a:spcAft>
                <a:spcPts val="0"/>
              </a:spcAft>
              <a:buNone/>
            </a:pPr>
            <a:r>
              <a:rPr lang="iw" sz="1600" dirty="0">
                <a:solidFill>
                  <a:schemeClr val="tx1"/>
                </a:solidFill>
                <a:latin typeface="Assistant"/>
                <a:ea typeface="Assistant"/>
                <a:cs typeface="Assistant"/>
                <a:sym typeface="Assistant"/>
              </a:rPr>
              <a:t>לנהגים ולחברה אכפת שישתמשו בשירות הרבה נוסעים:</a:t>
            </a:r>
            <a:endParaRPr sz="1600" dirty="0">
              <a:solidFill>
                <a:schemeClr val="tx1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marL="0" lvl="0" indent="0" algn="r" rtl="1">
              <a:spcBef>
                <a:spcPts val="1200"/>
              </a:spcBef>
              <a:spcAft>
                <a:spcPts val="0"/>
              </a:spcAft>
              <a:buNone/>
            </a:pPr>
            <a:r>
              <a:rPr lang="iw" sz="1600" dirty="0">
                <a:solidFill>
                  <a:schemeClr val="tx1"/>
                </a:solidFill>
                <a:latin typeface="Assistant"/>
                <a:ea typeface="Assistant"/>
                <a:cs typeface="Assistant"/>
                <a:sym typeface="Assistant"/>
              </a:rPr>
              <a:t>התרומה לרמת השירות הייתה:</a:t>
            </a:r>
            <a:endParaRPr sz="1600" dirty="0">
              <a:solidFill>
                <a:schemeClr val="tx1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marL="457200" lvl="0" indent="-325755" algn="r" rtl="1">
              <a:spcBef>
                <a:spcPts val="1200"/>
              </a:spcBef>
              <a:spcAft>
                <a:spcPts val="0"/>
              </a:spcAft>
              <a:buSzPct val="100000"/>
              <a:buFont typeface="Assistant"/>
              <a:buChar char="●"/>
            </a:pPr>
            <a:r>
              <a:rPr lang="iw" sz="1600" dirty="0">
                <a:solidFill>
                  <a:schemeClr val="tx1"/>
                </a:solidFill>
                <a:latin typeface="Assistant"/>
                <a:ea typeface="Assistant"/>
                <a:cs typeface="Assistant"/>
                <a:sym typeface="Assistant"/>
              </a:rPr>
              <a:t>הם לא דילגו על תחנות.</a:t>
            </a:r>
            <a:endParaRPr sz="1600" dirty="0">
              <a:solidFill>
                <a:schemeClr val="tx1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marL="457200" lvl="0" indent="-325755" algn="r" rtl="1">
              <a:spcBef>
                <a:spcPts val="0"/>
              </a:spcBef>
              <a:spcAft>
                <a:spcPts val="0"/>
              </a:spcAft>
              <a:buSzPct val="100000"/>
              <a:buFont typeface="Assistant"/>
              <a:buChar char="●"/>
            </a:pPr>
            <a:r>
              <a:rPr lang="iw" sz="1600" dirty="0">
                <a:solidFill>
                  <a:schemeClr val="tx1"/>
                </a:solidFill>
                <a:latin typeface="Assistant"/>
                <a:ea typeface="Assistant"/>
                <a:cs typeface="Assistant"/>
                <a:sym typeface="Assistant"/>
              </a:rPr>
              <a:t>לא השאירו נוסעים בתחנות.</a:t>
            </a:r>
            <a:endParaRPr sz="1600" dirty="0">
              <a:solidFill>
                <a:schemeClr val="tx1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marL="0" lvl="0" indent="0" algn="r" rtl="1">
              <a:spcBef>
                <a:spcPts val="1200"/>
              </a:spcBef>
              <a:spcAft>
                <a:spcPts val="0"/>
              </a:spcAft>
              <a:buNone/>
            </a:pPr>
            <a:endParaRPr sz="1600" dirty="0">
              <a:solidFill>
                <a:schemeClr val="tx1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marL="0" lvl="0" indent="0" algn="r" rtl="1">
              <a:spcBef>
                <a:spcPts val="1200"/>
              </a:spcBef>
              <a:spcAft>
                <a:spcPts val="0"/>
              </a:spcAft>
              <a:buNone/>
            </a:pPr>
            <a:r>
              <a:rPr lang="iw" sz="1600" b="1" dirty="0">
                <a:solidFill>
                  <a:schemeClr val="tx1"/>
                </a:solidFill>
                <a:latin typeface="Assistant"/>
                <a:ea typeface="Assistant"/>
                <a:cs typeface="Assistant"/>
                <a:sym typeface="Assistant"/>
              </a:rPr>
              <a:t>הצד השלילי</a:t>
            </a:r>
            <a:endParaRPr sz="1600" b="1" dirty="0">
              <a:solidFill>
                <a:schemeClr val="tx1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marL="457200" lvl="0" indent="-325755" algn="r" rtl="1">
              <a:spcBef>
                <a:spcPts val="1200"/>
              </a:spcBef>
              <a:spcAft>
                <a:spcPts val="0"/>
              </a:spcAft>
              <a:buSzPct val="100000"/>
              <a:buFont typeface="Assistant"/>
              <a:buChar char="●"/>
            </a:pPr>
            <a:r>
              <a:rPr lang="iw" sz="1600" dirty="0">
                <a:solidFill>
                  <a:schemeClr val="tx1"/>
                </a:solidFill>
                <a:latin typeface="Assistant"/>
                <a:ea typeface="Assistant"/>
                <a:cs typeface="Assistant"/>
                <a:sym typeface="Assistant"/>
              </a:rPr>
              <a:t>כשעלות הנסיעה לא הצדיקה את קיומה, נסיעות לא יצאו בזמן או שלא יצאו בכלל.</a:t>
            </a:r>
            <a:endParaRPr sz="1600" dirty="0">
              <a:solidFill>
                <a:schemeClr val="tx1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marL="457200" lvl="0" indent="-325755" algn="r" rtl="1">
              <a:spcBef>
                <a:spcPts val="0"/>
              </a:spcBef>
              <a:spcAft>
                <a:spcPts val="0"/>
              </a:spcAft>
              <a:buSzPct val="100000"/>
              <a:buFont typeface="Assistant"/>
              <a:buChar char="●"/>
            </a:pPr>
            <a:r>
              <a:rPr lang="iw" sz="1600" dirty="0">
                <a:solidFill>
                  <a:schemeClr val="tx1"/>
                </a:solidFill>
                <a:latin typeface="Assistant"/>
                <a:ea typeface="Assistant"/>
                <a:cs typeface="Assistant"/>
                <a:sym typeface="Assistant"/>
              </a:rPr>
              <a:t>בזמני שיא הרמת השירות הייתה נמוכה והתבטאה בצפיפות באוטובוסים.</a:t>
            </a:r>
            <a:endParaRPr sz="1600" dirty="0">
              <a:solidFill>
                <a:schemeClr val="tx1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marL="457200" lvl="0" indent="-325755" algn="r" rtl="1">
              <a:spcBef>
                <a:spcPts val="0"/>
              </a:spcBef>
              <a:spcAft>
                <a:spcPts val="0"/>
              </a:spcAft>
              <a:buSzPct val="100000"/>
              <a:buFont typeface="Assistant"/>
              <a:buChar char="●"/>
            </a:pPr>
            <a:r>
              <a:rPr lang="iw" sz="1600" dirty="0">
                <a:solidFill>
                  <a:schemeClr val="tx1"/>
                </a:solidFill>
                <a:latin typeface="Assistant"/>
                <a:ea typeface="Assistant"/>
                <a:cs typeface="Assistant"/>
                <a:sym typeface="Assistant"/>
              </a:rPr>
              <a:t>ההחלטה על תוספת שירות הייתה בידי אגד, ונעשתה לפי האינטרסים הכלכליים של אגד.</a:t>
            </a:r>
            <a:endParaRPr sz="1600" dirty="0">
              <a:solidFill>
                <a:schemeClr val="tx1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66" name="Google Shape;66;p15"/>
          <p:cNvSpPr txBox="1">
            <a:spLocks noGrp="1"/>
          </p:cNvSpPr>
          <p:nvPr>
            <p:ph type="title"/>
          </p:nvPr>
        </p:nvSpPr>
        <p:spPr>
          <a:xfrm>
            <a:off x="311700" y="190253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iw" dirty="0">
                <a:solidFill>
                  <a:srgbClr val="38761D"/>
                </a:solidFill>
                <a:latin typeface="Assistant"/>
                <a:ea typeface="Assistant"/>
                <a:cs typeface="Assistant"/>
                <a:sym typeface="Assistant"/>
              </a:rPr>
              <a:t>התוצאות היו</a:t>
            </a:r>
            <a:endParaRPr dirty="0">
              <a:solidFill>
                <a:srgbClr val="38761D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6"/>
          <p:cNvSpPr txBox="1">
            <a:spLocks noGrp="1"/>
          </p:cNvSpPr>
          <p:nvPr>
            <p:ph type="ctrTitle"/>
          </p:nvPr>
        </p:nvSpPr>
        <p:spPr>
          <a:xfrm>
            <a:off x="311700" y="537746"/>
            <a:ext cx="8520600" cy="249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iw" sz="2500" dirty="0">
                <a:solidFill>
                  <a:srgbClr val="38761D"/>
                </a:solidFill>
                <a:latin typeface="Assistant"/>
                <a:ea typeface="Assistant"/>
                <a:cs typeface="Assistant"/>
                <a:sym typeface="Assistant"/>
              </a:rPr>
              <a:t>מה חשבו על זה הנוסעים?</a:t>
            </a:r>
            <a:endParaRPr sz="2500" dirty="0">
              <a:solidFill>
                <a:srgbClr val="38761D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72" name="Google Shape;72;p16"/>
          <p:cNvSpPr txBox="1">
            <a:spLocks noGrp="1"/>
          </p:cNvSpPr>
          <p:nvPr>
            <p:ph type="subTitle" idx="1"/>
          </p:nvPr>
        </p:nvSpPr>
        <p:spPr>
          <a:xfrm>
            <a:off x="311700" y="4307375"/>
            <a:ext cx="1246500" cy="7656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rmAutofit fontScale="55000" lnSpcReduction="20000"/>
          </a:bodyPr>
          <a:lstStyle/>
          <a:p>
            <a:pPr marL="0" lvl="0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iw" i="1" dirty="0">
                <a:ln>
                  <a:solidFill>
                    <a:srgbClr val="339966"/>
                  </a:solidFill>
                </a:ln>
                <a:latin typeface="Assistant"/>
                <a:ea typeface="Assistant"/>
                <a:cs typeface="Assistant"/>
                <a:sym typeface="Assistant"/>
              </a:rPr>
              <a:t>מתוך קמפיין רשת</a:t>
            </a:r>
            <a:endParaRPr i="1" dirty="0">
              <a:ln>
                <a:solidFill>
                  <a:srgbClr val="339966"/>
                </a:solidFill>
              </a:ln>
              <a:latin typeface="Assistant"/>
              <a:ea typeface="Assistant"/>
              <a:cs typeface="Assistant"/>
              <a:sym typeface="Assistant"/>
            </a:endParaRPr>
          </a:p>
          <a:p>
            <a:pPr marL="0" lvl="0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iw" i="1" dirty="0">
                <a:ln>
                  <a:solidFill>
                    <a:srgbClr val="339966"/>
                  </a:solidFill>
                </a:ln>
                <a:latin typeface="Assistant"/>
                <a:ea typeface="Assistant"/>
                <a:cs typeface="Assistant"/>
                <a:sym typeface="Assistant"/>
              </a:rPr>
              <a:t> באתר פרוג</a:t>
            </a:r>
            <a:endParaRPr i="1" dirty="0">
              <a:ln>
                <a:solidFill>
                  <a:srgbClr val="339966"/>
                </a:solidFill>
              </a:ln>
              <a:latin typeface="Assistant"/>
              <a:ea typeface="Assistant"/>
              <a:cs typeface="Assistant"/>
              <a:sym typeface="Assistant"/>
            </a:endParaRPr>
          </a:p>
          <a:p>
            <a:pPr marL="0" lvl="0" indent="0" algn="ctr" rtl="1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Assistant"/>
              <a:ea typeface="Assistant"/>
              <a:cs typeface="Assistant"/>
              <a:sym typeface="Assistant"/>
            </a:endParaRPr>
          </a:p>
        </p:txBody>
      </p:sp>
      <p:pic>
        <p:nvPicPr>
          <p:cNvPr id="73" name="Google Shape;73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2">
            <a:off x="5225144" y="908001"/>
            <a:ext cx="2987460" cy="4107252"/>
          </a:xfrm>
          <a:prstGeom prst="rect">
            <a:avLst/>
          </a:prstGeom>
          <a:noFill/>
          <a:ln w="19050" cmpd="sng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2987460"/>
                      <a:gd name="connsiteY0" fmla="*/ 0 h 4107252"/>
                      <a:gd name="connsiteX1" fmla="*/ 567617 w 2987460"/>
                      <a:gd name="connsiteY1" fmla="*/ 0 h 4107252"/>
                      <a:gd name="connsiteX2" fmla="*/ 1075486 w 2987460"/>
                      <a:gd name="connsiteY2" fmla="*/ 0 h 4107252"/>
                      <a:gd name="connsiteX3" fmla="*/ 1732727 w 2987460"/>
                      <a:gd name="connsiteY3" fmla="*/ 0 h 4107252"/>
                      <a:gd name="connsiteX4" fmla="*/ 2300344 w 2987460"/>
                      <a:gd name="connsiteY4" fmla="*/ 0 h 4107252"/>
                      <a:gd name="connsiteX5" fmla="*/ 2987460 w 2987460"/>
                      <a:gd name="connsiteY5" fmla="*/ 0 h 4107252"/>
                      <a:gd name="connsiteX6" fmla="*/ 2987460 w 2987460"/>
                      <a:gd name="connsiteY6" fmla="*/ 668895 h 4107252"/>
                      <a:gd name="connsiteX7" fmla="*/ 2987460 w 2987460"/>
                      <a:gd name="connsiteY7" fmla="*/ 1255646 h 4107252"/>
                      <a:gd name="connsiteX8" fmla="*/ 2987460 w 2987460"/>
                      <a:gd name="connsiteY8" fmla="*/ 1842396 h 4107252"/>
                      <a:gd name="connsiteX9" fmla="*/ 2987460 w 2987460"/>
                      <a:gd name="connsiteY9" fmla="*/ 2347001 h 4107252"/>
                      <a:gd name="connsiteX10" fmla="*/ 2987460 w 2987460"/>
                      <a:gd name="connsiteY10" fmla="*/ 2851606 h 4107252"/>
                      <a:gd name="connsiteX11" fmla="*/ 2987460 w 2987460"/>
                      <a:gd name="connsiteY11" fmla="*/ 3438357 h 4107252"/>
                      <a:gd name="connsiteX12" fmla="*/ 2987460 w 2987460"/>
                      <a:gd name="connsiteY12" fmla="*/ 4107252 h 4107252"/>
                      <a:gd name="connsiteX13" fmla="*/ 2479592 w 2987460"/>
                      <a:gd name="connsiteY13" fmla="*/ 4107252 h 4107252"/>
                      <a:gd name="connsiteX14" fmla="*/ 1822351 w 2987460"/>
                      <a:gd name="connsiteY14" fmla="*/ 4107252 h 4107252"/>
                      <a:gd name="connsiteX15" fmla="*/ 1284608 w 2987460"/>
                      <a:gd name="connsiteY15" fmla="*/ 4107252 h 4107252"/>
                      <a:gd name="connsiteX16" fmla="*/ 687116 w 2987460"/>
                      <a:gd name="connsiteY16" fmla="*/ 4107252 h 4107252"/>
                      <a:gd name="connsiteX17" fmla="*/ 0 w 2987460"/>
                      <a:gd name="connsiteY17" fmla="*/ 4107252 h 4107252"/>
                      <a:gd name="connsiteX18" fmla="*/ 0 w 2987460"/>
                      <a:gd name="connsiteY18" fmla="*/ 3520502 h 4107252"/>
                      <a:gd name="connsiteX19" fmla="*/ 0 w 2987460"/>
                      <a:gd name="connsiteY19" fmla="*/ 3015896 h 4107252"/>
                      <a:gd name="connsiteX20" fmla="*/ 0 w 2987460"/>
                      <a:gd name="connsiteY20" fmla="*/ 2511291 h 4107252"/>
                      <a:gd name="connsiteX21" fmla="*/ 0 w 2987460"/>
                      <a:gd name="connsiteY21" fmla="*/ 1965613 h 4107252"/>
                      <a:gd name="connsiteX22" fmla="*/ 0 w 2987460"/>
                      <a:gd name="connsiteY22" fmla="*/ 1296718 h 4107252"/>
                      <a:gd name="connsiteX23" fmla="*/ 0 w 2987460"/>
                      <a:gd name="connsiteY23" fmla="*/ 709968 h 4107252"/>
                      <a:gd name="connsiteX24" fmla="*/ 0 w 2987460"/>
                      <a:gd name="connsiteY24" fmla="*/ 0 h 410725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</a:cxnLst>
                    <a:rect l="l" t="t" r="r" b="b"/>
                    <a:pathLst>
                      <a:path w="2987460" h="4107252" extrusionOk="0">
                        <a:moveTo>
                          <a:pt x="0" y="0"/>
                        </a:moveTo>
                        <a:cubicBezTo>
                          <a:pt x="175914" y="-22849"/>
                          <a:pt x="401012" y="4499"/>
                          <a:pt x="567617" y="0"/>
                        </a:cubicBezTo>
                        <a:cubicBezTo>
                          <a:pt x="734222" y="-4499"/>
                          <a:pt x="870501" y="58946"/>
                          <a:pt x="1075486" y="0"/>
                        </a:cubicBezTo>
                        <a:cubicBezTo>
                          <a:pt x="1280471" y="-58946"/>
                          <a:pt x="1463179" y="47760"/>
                          <a:pt x="1732727" y="0"/>
                        </a:cubicBezTo>
                        <a:cubicBezTo>
                          <a:pt x="2002275" y="-47760"/>
                          <a:pt x="2017427" y="64023"/>
                          <a:pt x="2300344" y="0"/>
                        </a:cubicBezTo>
                        <a:cubicBezTo>
                          <a:pt x="2583261" y="-64023"/>
                          <a:pt x="2824669" y="65550"/>
                          <a:pt x="2987460" y="0"/>
                        </a:cubicBezTo>
                        <a:cubicBezTo>
                          <a:pt x="3025149" y="328456"/>
                          <a:pt x="2959352" y="437524"/>
                          <a:pt x="2987460" y="668895"/>
                        </a:cubicBezTo>
                        <a:cubicBezTo>
                          <a:pt x="3015568" y="900266"/>
                          <a:pt x="2971272" y="1063636"/>
                          <a:pt x="2987460" y="1255646"/>
                        </a:cubicBezTo>
                        <a:cubicBezTo>
                          <a:pt x="3003648" y="1447656"/>
                          <a:pt x="2982355" y="1711146"/>
                          <a:pt x="2987460" y="1842396"/>
                        </a:cubicBezTo>
                        <a:cubicBezTo>
                          <a:pt x="2992565" y="1973646"/>
                          <a:pt x="2954590" y="2152160"/>
                          <a:pt x="2987460" y="2347001"/>
                        </a:cubicBezTo>
                        <a:cubicBezTo>
                          <a:pt x="3020330" y="2541842"/>
                          <a:pt x="2958186" y="2649498"/>
                          <a:pt x="2987460" y="2851606"/>
                        </a:cubicBezTo>
                        <a:cubicBezTo>
                          <a:pt x="3016734" y="3053714"/>
                          <a:pt x="2934997" y="3260717"/>
                          <a:pt x="2987460" y="3438357"/>
                        </a:cubicBezTo>
                        <a:cubicBezTo>
                          <a:pt x="3039923" y="3615997"/>
                          <a:pt x="2962721" y="3876269"/>
                          <a:pt x="2987460" y="4107252"/>
                        </a:cubicBezTo>
                        <a:cubicBezTo>
                          <a:pt x="2773567" y="4124982"/>
                          <a:pt x="2620994" y="4055135"/>
                          <a:pt x="2479592" y="4107252"/>
                        </a:cubicBezTo>
                        <a:cubicBezTo>
                          <a:pt x="2338190" y="4159369"/>
                          <a:pt x="1975264" y="4088562"/>
                          <a:pt x="1822351" y="4107252"/>
                        </a:cubicBezTo>
                        <a:cubicBezTo>
                          <a:pt x="1669438" y="4125942"/>
                          <a:pt x="1486812" y="4106356"/>
                          <a:pt x="1284608" y="4107252"/>
                        </a:cubicBezTo>
                        <a:cubicBezTo>
                          <a:pt x="1082404" y="4108148"/>
                          <a:pt x="875015" y="4102797"/>
                          <a:pt x="687116" y="4107252"/>
                        </a:cubicBezTo>
                        <a:cubicBezTo>
                          <a:pt x="499217" y="4111707"/>
                          <a:pt x="230403" y="4089623"/>
                          <a:pt x="0" y="4107252"/>
                        </a:cubicBezTo>
                        <a:cubicBezTo>
                          <a:pt x="-61890" y="3880500"/>
                          <a:pt x="9126" y="3699835"/>
                          <a:pt x="0" y="3520502"/>
                        </a:cubicBezTo>
                        <a:cubicBezTo>
                          <a:pt x="-9126" y="3341169"/>
                          <a:pt x="30181" y="3144118"/>
                          <a:pt x="0" y="3015896"/>
                        </a:cubicBezTo>
                        <a:cubicBezTo>
                          <a:pt x="-30181" y="2887674"/>
                          <a:pt x="45628" y="2743096"/>
                          <a:pt x="0" y="2511291"/>
                        </a:cubicBezTo>
                        <a:cubicBezTo>
                          <a:pt x="-45628" y="2279487"/>
                          <a:pt x="42420" y="2172267"/>
                          <a:pt x="0" y="1965613"/>
                        </a:cubicBezTo>
                        <a:cubicBezTo>
                          <a:pt x="-42420" y="1758959"/>
                          <a:pt x="39459" y="1581869"/>
                          <a:pt x="0" y="1296718"/>
                        </a:cubicBezTo>
                        <a:cubicBezTo>
                          <a:pt x="-39459" y="1011567"/>
                          <a:pt x="39784" y="934026"/>
                          <a:pt x="0" y="709968"/>
                        </a:cubicBezTo>
                        <a:cubicBezTo>
                          <a:pt x="-39784" y="485910"/>
                          <a:pt x="64473" y="183669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</p:pic>
      <p:pic>
        <p:nvPicPr>
          <p:cNvPr id="74" name="Google Shape;74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676400" y="908000"/>
            <a:ext cx="2895600" cy="41072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7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marR="0" lvl="0" indent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e-IL" sz="5200" b="1" dirty="0">
                <a:ln>
                  <a:solidFill>
                    <a:schemeClr val="bg1"/>
                  </a:solidFill>
                </a:ln>
                <a:solidFill>
                  <a:schemeClr val="dk1"/>
                </a:solidFill>
              </a:rPr>
              <a:t>הרשות הארצית</a:t>
            </a:r>
          </a:p>
          <a:p>
            <a:pPr marL="0" marR="0" lvl="0" indent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e-IL" sz="5200" b="1" dirty="0">
                <a:ln>
                  <a:solidFill>
                    <a:schemeClr val="bg1"/>
                  </a:solidFill>
                </a:ln>
                <a:solidFill>
                  <a:schemeClr val="dk1"/>
                </a:solidFill>
              </a:rPr>
              <a:t>לתחבורה ציבורית</a:t>
            </a:r>
            <a:endParaRPr sz="5200" b="1" dirty="0">
              <a:ln>
                <a:solidFill>
                  <a:schemeClr val="bg1"/>
                </a:solidFill>
              </a:ln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8"/>
          <p:cNvSpPr txBox="1">
            <a:spLocks noGrp="1"/>
          </p:cNvSpPr>
          <p:nvPr>
            <p:ph type="body" idx="1"/>
          </p:nvPr>
        </p:nvSpPr>
        <p:spPr>
          <a:xfrm>
            <a:off x="311700" y="101772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2500" lnSpcReduction="10000"/>
          </a:bodyPr>
          <a:lstStyle/>
          <a:p>
            <a:pPr marL="0" lvl="0" indent="0" algn="r" rtl="1">
              <a:spcBef>
                <a:spcPts val="1200"/>
              </a:spcBef>
              <a:spcAft>
                <a:spcPts val="0"/>
              </a:spcAft>
              <a:buNone/>
            </a:pPr>
            <a:r>
              <a:rPr lang="iw" dirty="0">
                <a:solidFill>
                  <a:schemeClr val="tx1"/>
                </a:solidFill>
                <a:latin typeface="Assistant"/>
                <a:ea typeface="Assistant"/>
                <a:cs typeface="Assistant"/>
                <a:sym typeface="Assistant"/>
              </a:rPr>
              <a:t>הרשות הארצית לתחבורה ציבורית</a:t>
            </a:r>
            <a:r>
              <a:rPr lang="he-IL" dirty="0">
                <a:solidFill>
                  <a:schemeClr val="tx1"/>
                </a:solidFill>
                <a:latin typeface="Assistant"/>
                <a:ea typeface="Assistant"/>
                <a:cs typeface="Assistant"/>
                <a:sym typeface="Assistant"/>
              </a:rPr>
              <a:t> הוקמה בעקבות המלצת ועדת סדן</a:t>
            </a:r>
          </a:p>
          <a:p>
            <a:pPr marL="457200" lvl="0" indent="-325755" algn="r" rtl="1">
              <a:spcBef>
                <a:spcPts val="1200"/>
              </a:spcBef>
              <a:spcAft>
                <a:spcPts val="0"/>
              </a:spcAft>
              <a:buSzPct val="100000"/>
              <a:buFont typeface="Assistant"/>
              <a:buChar char="●"/>
            </a:pPr>
            <a:r>
              <a:rPr lang="iw" dirty="0">
                <a:solidFill>
                  <a:schemeClr val="tx1"/>
                </a:solidFill>
                <a:latin typeface="Assistant"/>
                <a:ea typeface="Assistant"/>
                <a:cs typeface="Assistant"/>
                <a:sym typeface="Assistant"/>
              </a:rPr>
              <a:t>קווי האוטובוס מאוגדים באשכולות המוצעים למכרז.</a:t>
            </a:r>
            <a:endParaRPr dirty="0">
              <a:solidFill>
                <a:schemeClr val="tx1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marL="457200" lvl="0" indent="-325755" algn="r" rtl="1">
              <a:spcBef>
                <a:spcPts val="0"/>
              </a:spcBef>
              <a:spcAft>
                <a:spcPts val="0"/>
              </a:spcAft>
              <a:buSzPct val="100000"/>
              <a:buFont typeface="Assistant"/>
              <a:buChar char="●"/>
            </a:pPr>
            <a:r>
              <a:rPr lang="iw" dirty="0">
                <a:solidFill>
                  <a:schemeClr val="tx1"/>
                </a:solidFill>
                <a:latin typeface="Assistant"/>
                <a:ea typeface="Assistant"/>
                <a:cs typeface="Assistant"/>
                <a:sym typeface="Assistant"/>
              </a:rPr>
              <a:t>התשלום למפעיל בשיטת </a:t>
            </a:r>
            <a:r>
              <a:rPr lang="iw" b="1" dirty="0">
                <a:solidFill>
                  <a:schemeClr val="tx1"/>
                </a:solidFill>
                <a:latin typeface="Assistant"/>
                <a:ea typeface="Assistant"/>
                <a:cs typeface="Assistant"/>
                <a:sym typeface="Assistant"/>
              </a:rPr>
              <a:t>עלות ברוטו</a:t>
            </a:r>
            <a:r>
              <a:rPr lang="iw" dirty="0">
                <a:solidFill>
                  <a:schemeClr val="tx1"/>
                </a:solidFill>
                <a:latin typeface="Assistant"/>
                <a:ea typeface="Assistant"/>
                <a:cs typeface="Assistant"/>
                <a:sym typeface="Assistant"/>
              </a:rPr>
              <a:t> - מבוסס בעיקרו על ק"מ נסיעה בפועל שביצע המפעיל (נסיעה נמדדת מנקודת היציאה ועד לנקודת הסיום), ופחות על מספר הנוסעים בפועל.</a:t>
            </a:r>
            <a:endParaRPr dirty="0">
              <a:solidFill>
                <a:schemeClr val="tx1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marL="457200" lvl="0" indent="-325755" algn="r" rtl="1">
              <a:spcBef>
                <a:spcPts val="0"/>
              </a:spcBef>
              <a:spcAft>
                <a:spcPts val="0"/>
              </a:spcAft>
              <a:buSzPct val="100000"/>
              <a:buFont typeface="Assistant"/>
              <a:buChar char="●"/>
            </a:pPr>
            <a:r>
              <a:rPr lang="iw" dirty="0">
                <a:solidFill>
                  <a:schemeClr val="tx1"/>
                </a:solidFill>
                <a:latin typeface="Assistant"/>
                <a:ea typeface="Assistant"/>
                <a:cs typeface="Assistant"/>
                <a:sym typeface="Assistant"/>
              </a:rPr>
              <a:t>דמי הנסיעה מועברים למשרד התחבורה, והמשרד נוטל על עצמו את הסיכון הכספי של ביקושים נמוכים. </a:t>
            </a:r>
            <a:endParaRPr dirty="0">
              <a:solidFill>
                <a:schemeClr val="tx1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marL="457200" lvl="0" indent="-325755" algn="r" rtl="1">
              <a:spcBef>
                <a:spcPts val="0"/>
              </a:spcBef>
              <a:spcAft>
                <a:spcPts val="0"/>
              </a:spcAft>
              <a:buSzPct val="100000"/>
              <a:buFont typeface="Assistant"/>
              <a:buChar char="●"/>
            </a:pPr>
            <a:r>
              <a:rPr lang="iw" dirty="0">
                <a:solidFill>
                  <a:schemeClr val="tx1"/>
                </a:solidFill>
                <a:latin typeface="Assistant"/>
                <a:ea typeface="Assistant"/>
                <a:cs typeface="Assistant"/>
                <a:sym typeface="Assistant"/>
              </a:rPr>
              <a:t>קיימת הכנסה קבועה ובטוחה המאפשרת לחברות לקבל מימון בתנאים נוחים למימון הקמת האשכול.</a:t>
            </a:r>
            <a:endParaRPr dirty="0">
              <a:solidFill>
                <a:schemeClr val="tx1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marL="457200" lvl="0" indent="0" algn="r" rtl="1">
              <a:spcBef>
                <a:spcPts val="1200"/>
              </a:spcBef>
              <a:spcAft>
                <a:spcPts val="0"/>
              </a:spcAft>
              <a:buNone/>
            </a:pPr>
            <a:r>
              <a:rPr lang="iw" dirty="0">
                <a:solidFill>
                  <a:schemeClr val="tx1"/>
                </a:solidFill>
                <a:latin typeface="Assistant"/>
                <a:ea typeface="Assistant"/>
                <a:cs typeface="Assistant"/>
                <a:sym typeface="Assistant"/>
              </a:rPr>
              <a:t>(הפעלת אשכול כרוכה בהשקעה של מאות מילוני שקלים, עיקר ההוצאה הינה רכישת אוטובוסים ותשלום תמלוגים למדינה).</a:t>
            </a:r>
            <a:endParaRPr dirty="0">
              <a:solidFill>
                <a:schemeClr val="tx1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marL="457200" lvl="0" indent="-325755" algn="r" rtl="1">
              <a:spcBef>
                <a:spcPts val="1200"/>
              </a:spcBef>
              <a:spcAft>
                <a:spcPts val="0"/>
              </a:spcAft>
              <a:buSzPct val="100000"/>
              <a:buFont typeface="Assistant"/>
              <a:buChar char="●"/>
            </a:pPr>
            <a:r>
              <a:rPr lang="iw" dirty="0">
                <a:solidFill>
                  <a:schemeClr val="tx1"/>
                </a:solidFill>
                <a:latin typeface="Assistant"/>
                <a:ea typeface="Assistant"/>
                <a:cs typeface="Assistant"/>
                <a:sym typeface="Assistant"/>
              </a:rPr>
              <a:t>למפעיל יש תמריץ לבצע כמה שיותר נסיעות.</a:t>
            </a:r>
            <a:endParaRPr dirty="0">
              <a:solidFill>
                <a:schemeClr val="tx1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marL="457200" lvl="0" indent="0" algn="r" rtl="1">
              <a:spcBef>
                <a:spcPts val="1200"/>
              </a:spcBef>
              <a:spcAft>
                <a:spcPts val="1200"/>
              </a:spcAft>
              <a:buNone/>
            </a:pPr>
            <a:endParaRPr dirty="0">
              <a:solidFill>
                <a:schemeClr val="tx1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86" name="Google Shape;86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he-IL" dirty="0">
                <a:solidFill>
                  <a:srgbClr val="6D9EEB"/>
                </a:solidFill>
                <a:latin typeface="Assistant"/>
                <a:ea typeface="Assistant"/>
                <a:cs typeface="Assistant"/>
                <a:sym typeface="Assistant"/>
              </a:rPr>
              <a:t>שיטת ההפעלה בתקופת הרשות הארצית לתחבורה ציבורית</a:t>
            </a:r>
            <a:endParaRPr dirty="0">
              <a:solidFill>
                <a:srgbClr val="6D9EEB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r" rtl="1">
              <a:spcBef>
                <a:spcPts val="0"/>
              </a:spcBef>
              <a:spcAft>
                <a:spcPts val="0"/>
              </a:spcAft>
              <a:buSzPts val="1800"/>
              <a:buFont typeface="Assistant"/>
              <a:buChar char="●"/>
            </a:pPr>
            <a:r>
              <a:rPr lang="iw" dirty="0">
                <a:solidFill>
                  <a:schemeClr val="tx1"/>
                </a:solidFill>
                <a:latin typeface="Assistant"/>
                <a:ea typeface="Assistant"/>
                <a:cs typeface="Assistant"/>
                <a:sym typeface="Assistant"/>
              </a:rPr>
              <a:t>רמת השירות תלויה באכיפה, אין ההצדקה הכלכלית מצד החברה לדאוג לרמת השירות.</a:t>
            </a:r>
            <a:endParaRPr dirty="0">
              <a:solidFill>
                <a:schemeClr val="tx1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marL="457200" lvl="0" indent="-342900" algn="r" rtl="1">
              <a:spcBef>
                <a:spcPts val="0"/>
              </a:spcBef>
              <a:spcAft>
                <a:spcPts val="0"/>
              </a:spcAft>
              <a:buSzPts val="1800"/>
              <a:buFont typeface="Assistant"/>
              <a:buChar char="●"/>
            </a:pPr>
            <a:r>
              <a:rPr lang="iw" dirty="0">
                <a:solidFill>
                  <a:schemeClr val="tx1"/>
                </a:solidFill>
                <a:latin typeface="Assistant"/>
                <a:ea typeface="Assistant"/>
                <a:cs typeface="Assistant"/>
                <a:sym typeface="Assistant"/>
              </a:rPr>
              <a:t>להכנסות החברה אין כמעט משמעות במספר הנוסעים באשכול.</a:t>
            </a:r>
            <a:endParaRPr dirty="0">
              <a:solidFill>
                <a:schemeClr val="tx1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marL="457200" lvl="0" indent="-342900" algn="r" rtl="1">
              <a:spcBef>
                <a:spcPts val="0"/>
              </a:spcBef>
              <a:spcAft>
                <a:spcPts val="0"/>
              </a:spcAft>
              <a:buSzPts val="1800"/>
              <a:buFont typeface="Assistant"/>
              <a:buChar char="●"/>
            </a:pPr>
            <a:r>
              <a:rPr lang="iw" dirty="0">
                <a:solidFill>
                  <a:schemeClr val="tx1"/>
                </a:solidFill>
                <a:latin typeface="Assistant"/>
                <a:ea typeface="Assistant"/>
                <a:cs typeface="Assistant"/>
                <a:sym typeface="Assistant"/>
              </a:rPr>
              <a:t>רווחיות החברה מושפעת מיכולת החברה לבצע יותר נסיעות בפחות משאבים.</a:t>
            </a:r>
            <a:endParaRPr dirty="0">
              <a:solidFill>
                <a:schemeClr val="tx1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marL="457200" lvl="0" indent="0" algn="r" rtl="1">
              <a:spcBef>
                <a:spcPts val="1200"/>
              </a:spcBef>
              <a:spcAft>
                <a:spcPts val="1200"/>
              </a:spcAft>
              <a:buNone/>
            </a:pPr>
            <a:r>
              <a:rPr lang="iw" b="1" dirty="0">
                <a:solidFill>
                  <a:schemeClr val="tx1"/>
                </a:solidFill>
                <a:latin typeface="Assistant"/>
                <a:cs typeface="Assistant"/>
                <a:sym typeface="Assistant"/>
              </a:rPr>
              <a:t>המפתח</a:t>
            </a:r>
            <a:r>
              <a:rPr lang="iw" b="1" dirty="0">
                <a:solidFill>
                  <a:schemeClr val="tx1"/>
                </a:solidFill>
                <a:latin typeface="Assistant"/>
                <a:ea typeface="Assistant"/>
                <a:cs typeface="Assistant"/>
                <a:sym typeface="Assistant"/>
              </a:rPr>
              <a:t> להגדלת הכנסות המפעיל </a:t>
            </a:r>
            <a:r>
              <a:rPr lang="he-IL" b="1" dirty="0">
                <a:solidFill>
                  <a:schemeClr val="tx1"/>
                </a:solidFill>
                <a:latin typeface="Assistant"/>
                <a:ea typeface="Assistant"/>
                <a:cs typeface="Assistant"/>
                <a:sym typeface="Assistant"/>
              </a:rPr>
              <a:t>- </a:t>
            </a:r>
            <a:r>
              <a:rPr lang="iw" b="1" dirty="0">
                <a:solidFill>
                  <a:schemeClr val="tx1"/>
                </a:solidFill>
                <a:latin typeface="Assistant"/>
                <a:ea typeface="Assistant"/>
                <a:cs typeface="Assistant"/>
                <a:sym typeface="Assistant"/>
              </a:rPr>
              <a:t>קווים הנוסעים במהירות גבוהה יותר ופחות הפסקות בין נסיעות.</a:t>
            </a:r>
            <a:endParaRPr b="1" dirty="0">
              <a:solidFill>
                <a:schemeClr val="tx1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92" name="Google Shape;92;p1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iw" dirty="0">
                <a:solidFill>
                  <a:srgbClr val="6D9EEB"/>
                </a:solidFill>
                <a:latin typeface="Assistant"/>
                <a:ea typeface="Assistant"/>
                <a:cs typeface="Assistant"/>
                <a:sym typeface="Assistant"/>
              </a:rPr>
              <a:t>התוצאה</a:t>
            </a:r>
            <a:endParaRPr dirty="0">
              <a:solidFill>
                <a:srgbClr val="6D9EEB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7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marR="0" lvl="0" indent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e-IL" sz="5200" b="1" dirty="0">
                <a:ln>
                  <a:solidFill>
                    <a:schemeClr val="bg1"/>
                  </a:solidFill>
                </a:ln>
                <a:solidFill>
                  <a:schemeClr val="dk1"/>
                </a:solidFill>
              </a:rPr>
              <a:t>רמת השירות כיום</a:t>
            </a:r>
            <a:endParaRPr sz="5200" b="1" dirty="0">
              <a:ln>
                <a:solidFill>
                  <a:schemeClr val="bg1"/>
                </a:solidFill>
              </a:ln>
              <a:solidFill>
                <a:schemeClr val="dk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06389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iw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איך </a:t>
            </a:r>
            <a:r>
              <a:rPr lang="he-IL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מודדים את</a:t>
            </a:r>
            <a:r>
              <a:rPr lang="iw" dirty="0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 רמת השירות?</a:t>
            </a:r>
            <a:endParaRPr dirty="0"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1" name="Google Shape;111;p2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iw" dirty="0">
                <a:solidFill>
                  <a:schemeClr val="tx1"/>
                </a:solidFill>
                <a:latin typeface="Assistant"/>
                <a:ea typeface="Assistant"/>
                <a:cs typeface="Assistant"/>
                <a:sym typeface="Assistant"/>
              </a:rPr>
              <a:t>בתנאי המכרז כתוב הסעיף הבא</a:t>
            </a:r>
            <a:r>
              <a:rPr lang="he-IL" dirty="0">
                <a:solidFill>
                  <a:schemeClr val="tx1"/>
                </a:solidFill>
                <a:latin typeface="Assistant"/>
                <a:ea typeface="Assistant"/>
                <a:cs typeface="Assistant"/>
                <a:sym typeface="Assistant"/>
              </a:rPr>
              <a:t>:</a:t>
            </a:r>
            <a:endParaRPr dirty="0">
              <a:solidFill>
                <a:schemeClr val="tx1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marL="0" lvl="0" indent="0" algn="r" rtl="1">
              <a:spcBef>
                <a:spcPts val="1200"/>
              </a:spcBef>
              <a:spcAft>
                <a:spcPts val="1200"/>
              </a:spcAft>
              <a:buNone/>
            </a:pPr>
            <a:endParaRPr dirty="0"/>
          </a:p>
        </p:txBody>
      </p:sp>
      <p:pic>
        <p:nvPicPr>
          <p:cNvPr id="112" name="Google Shape;112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8857" y="1566863"/>
            <a:ext cx="8925606" cy="246697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מלבן 1">
            <a:extLst>
              <a:ext uri="{FF2B5EF4-FFF2-40B4-BE49-F238E27FC236}">
                <a16:creationId xmlns:a16="http://schemas.microsoft.com/office/drawing/2014/main" id="{B767CFB9-C2BE-426B-BD59-2742ED332E6F}"/>
              </a:ext>
            </a:extLst>
          </p:cNvPr>
          <p:cNvSpPr/>
          <p:nvPr/>
        </p:nvSpPr>
        <p:spPr>
          <a:xfrm>
            <a:off x="206829" y="1719943"/>
            <a:ext cx="3929742" cy="283028"/>
          </a:xfrm>
          <a:prstGeom prst="rect">
            <a:avLst/>
          </a:prstGeom>
          <a:solidFill>
            <a:srgbClr val="FFFF00">
              <a:alpha val="40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6" name="מלבן 5">
            <a:extLst>
              <a:ext uri="{FF2B5EF4-FFF2-40B4-BE49-F238E27FC236}">
                <a16:creationId xmlns:a16="http://schemas.microsoft.com/office/drawing/2014/main" id="{325E4E4B-9DC2-4E99-BE9D-095D2B713DD8}"/>
              </a:ext>
            </a:extLst>
          </p:cNvPr>
          <p:cNvSpPr/>
          <p:nvPr/>
        </p:nvSpPr>
        <p:spPr>
          <a:xfrm>
            <a:off x="8458199" y="2122713"/>
            <a:ext cx="576263" cy="283028"/>
          </a:xfrm>
          <a:prstGeom prst="rect">
            <a:avLst/>
          </a:prstGeom>
          <a:solidFill>
            <a:srgbClr val="FFFF00">
              <a:alpha val="40000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iw" dirty="0">
                <a:solidFill>
                  <a:schemeClr val="tx1"/>
                </a:solidFill>
                <a:latin typeface="Assistant"/>
                <a:ea typeface="Assistant"/>
                <a:cs typeface="Assistant"/>
                <a:sym typeface="Assistant"/>
              </a:rPr>
              <a:t>נתונים מדו"ח הבקרה מראים שבחציון הראשון של שנת 2022 הענף לא עמד ביעד, ובחציון הראשון של שנת 2023 ניכר שיפור קטן</a:t>
            </a:r>
            <a:endParaRPr dirty="0">
              <a:solidFill>
                <a:schemeClr val="tx1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marL="0" lvl="0" indent="0" algn="r" rtl="1">
              <a:spcBef>
                <a:spcPts val="1200"/>
              </a:spcBef>
              <a:spcAft>
                <a:spcPts val="0"/>
              </a:spcAft>
              <a:buNone/>
            </a:pPr>
            <a:endParaRPr dirty="0">
              <a:solidFill>
                <a:schemeClr val="tx1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marL="0" lvl="0" indent="0" algn="r" rtl="1">
              <a:spcBef>
                <a:spcPts val="1200"/>
              </a:spcBef>
              <a:spcAft>
                <a:spcPts val="0"/>
              </a:spcAft>
              <a:buNone/>
            </a:pPr>
            <a:endParaRPr dirty="0">
              <a:solidFill>
                <a:schemeClr val="tx1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marL="0" lvl="0" indent="0" algn="r" rtl="1">
              <a:spcBef>
                <a:spcPts val="1200"/>
              </a:spcBef>
              <a:spcAft>
                <a:spcPts val="0"/>
              </a:spcAft>
              <a:buNone/>
            </a:pPr>
            <a:endParaRPr dirty="0">
              <a:solidFill>
                <a:schemeClr val="tx1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marL="0" lvl="0" indent="0" algn="r" rtl="1">
              <a:spcBef>
                <a:spcPts val="1200"/>
              </a:spcBef>
              <a:spcAft>
                <a:spcPts val="0"/>
              </a:spcAft>
              <a:buNone/>
            </a:pPr>
            <a:endParaRPr dirty="0">
              <a:solidFill>
                <a:schemeClr val="tx1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marL="0" lvl="0" indent="0" algn="r" rtl="1">
              <a:spcBef>
                <a:spcPts val="1200"/>
              </a:spcBef>
              <a:spcAft>
                <a:spcPts val="1200"/>
              </a:spcAft>
              <a:buNone/>
            </a:pPr>
            <a:r>
              <a:rPr lang="iw" dirty="0">
                <a:solidFill>
                  <a:schemeClr val="tx1"/>
                </a:solidFill>
                <a:latin typeface="Assistant"/>
                <a:ea typeface="Assistant"/>
                <a:cs typeface="Assistant"/>
                <a:sym typeface="Assistant"/>
              </a:rPr>
              <a:t>בשמונה אשכולות המפעיל לא עמד ביעד 2 תקופות רצופות, אף מפעיל לא הוחלף.</a:t>
            </a:r>
            <a:endParaRPr dirty="0">
              <a:solidFill>
                <a:schemeClr val="tx1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18" name="Google Shape;118;p2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iw">
                <a:solidFill>
                  <a:schemeClr val="accent5"/>
                </a:solidFill>
                <a:latin typeface="Assistant"/>
                <a:ea typeface="Assistant"/>
                <a:cs typeface="Assistant"/>
                <a:sym typeface="Assistant"/>
              </a:rPr>
              <a:t>רמת השירות בפועל</a:t>
            </a:r>
            <a:endParaRPr>
              <a:solidFill>
                <a:schemeClr val="accent5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pic>
        <p:nvPicPr>
          <p:cNvPr id="119" name="Google Shape;119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24038" y="2085975"/>
            <a:ext cx="5495925" cy="1428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4" name="Google Shape;124;p24"/>
          <p:cNvGraphicFramePr/>
          <p:nvPr/>
        </p:nvGraphicFramePr>
        <p:xfrm>
          <a:off x="0" y="1230575"/>
          <a:ext cx="9059425" cy="3444150"/>
        </p:xfrm>
        <a:graphic>
          <a:graphicData uri="http://schemas.openxmlformats.org/drawingml/2006/table">
            <a:tbl>
              <a:tblPr>
                <a:noFill/>
                <a:tableStyleId>{5722AD48-1B8A-4D8F-AF94-1DB6E9FCC6F8}</a:tableStyleId>
              </a:tblPr>
              <a:tblGrid>
                <a:gridCol w="3267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91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01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lvl="0" indent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w" sz="1800" b="1">
                          <a:solidFill>
                            <a:schemeClr val="dk1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ממונה מחוזי</a:t>
                      </a:r>
                      <a:endParaRPr sz="1800" b="1">
                        <a:solidFill>
                          <a:schemeClr val="dk1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w" sz="1800" b="1">
                          <a:solidFill>
                            <a:schemeClr val="dk1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מפעיל</a:t>
                      </a:r>
                      <a:endParaRPr sz="1800" b="1">
                        <a:solidFill>
                          <a:schemeClr val="dk1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457200" lvl="0" indent="-342900" algn="r" rtl="1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ssistant"/>
                        <a:buChar char="●"/>
                      </a:pPr>
                      <a:r>
                        <a:rPr lang="iw" sz="1800">
                          <a:solidFill>
                            <a:schemeClr val="dk1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תכנון מסלולים.</a:t>
                      </a:r>
                      <a:endParaRPr sz="1800">
                        <a:solidFill>
                          <a:schemeClr val="dk1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  <a:p>
                      <a:pPr marL="457200" lvl="0" indent="-342900" algn="r" rtl="1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ssistant"/>
                        <a:buChar char="●"/>
                      </a:pPr>
                      <a:r>
                        <a:rPr lang="iw" sz="1800">
                          <a:solidFill>
                            <a:schemeClr val="dk1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אישור לוחות זמנים.</a:t>
                      </a:r>
                      <a:endParaRPr sz="1800">
                        <a:solidFill>
                          <a:schemeClr val="dk1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  <a:p>
                      <a:pPr marL="457200" lvl="0" indent="-342900" algn="r" rtl="1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ssistant"/>
                        <a:buChar char="●"/>
                      </a:pPr>
                      <a:r>
                        <a:rPr lang="iw" sz="1800">
                          <a:solidFill>
                            <a:schemeClr val="dk1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אכיפה על רמת הביצוע של המפעיל.</a:t>
                      </a:r>
                      <a:endParaRPr sz="1800">
                        <a:solidFill>
                          <a:schemeClr val="dk1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457200" lvl="0" indent="-342900" algn="r" rtl="1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ssistant"/>
                        <a:buChar char="●"/>
                      </a:pPr>
                      <a:r>
                        <a:rPr lang="iw" sz="1800">
                          <a:solidFill>
                            <a:schemeClr val="dk1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המלצה על לוחות זמנים.</a:t>
                      </a:r>
                      <a:endParaRPr sz="1800">
                        <a:solidFill>
                          <a:schemeClr val="dk1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  <a:p>
                      <a:pPr marL="457200" lvl="0" indent="-342900" algn="r" rtl="1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ssistant"/>
                        <a:buChar char="●"/>
                      </a:pPr>
                      <a:r>
                        <a:rPr lang="iw" sz="1800">
                          <a:solidFill>
                            <a:schemeClr val="dk1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אחריות מלאה על ההפעלה.</a:t>
                      </a:r>
                      <a:endParaRPr sz="1800">
                        <a:solidFill>
                          <a:schemeClr val="dk1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  <a:p>
                      <a:pPr marL="457200" lvl="0" indent="-342900" algn="r" rtl="1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ssistant"/>
                        <a:buChar char="●"/>
                      </a:pPr>
                      <a:r>
                        <a:rPr lang="iw" sz="1800">
                          <a:solidFill>
                            <a:schemeClr val="dk1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אכיפה על תשלום הנסיעה.</a:t>
                      </a:r>
                      <a:endParaRPr sz="1800">
                        <a:solidFill>
                          <a:schemeClr val="dk1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r" rtl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w" sz="1800" b="1">
                          <a:solidFill>
                            <a:schemeClr val="dk1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תחומי האחריות</a:t>
                      </a:r>
                      <a:endParaRPr sz="1800" b="1">
                        <a:solidFill>
                          <a:schemeClr val="dk1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457200" lvl="0" indent="-342900" algn="just" rtl="1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ssistant"/>
                        <a:buChar char="●"/>
                      </a:pPr>
                      <a:r>
                        <a:rPr lang="iw" sz="1800">
                          <a:solidFill>
                            <a:schemeClr val="dk1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לרמת ההכנסות אין השפעה על פעילות הממונה המחוזי.</a:t>
                      </a:r>
                      <a:endParaRPr sz="1800">
                        <a:solidFill>
                          <a:schemeClr val="dk1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457200" lvl="0" indent="-342900" algn="r" rtl="1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ssistant"/>
                        <a:buChar char="●"/>
                      </a:pPr>
                      <a:r>
                        <a:rPr lang="iw" sz="1800">
                          <a:solidFill>
                            <a:schemeClr val="dk1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הפעלה של מקסימום נסיעות בצי רכב מינימלי, גם על חשבון רמת שירות.</a:t>
                      </a:r>
                      <a:endParaRPr sz="1800">
                        <a:solidFill>
                          <a:schemeClr val="dk1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  <a:p>
                      <a:pPr marL="457200" lvl="0" indent="-342900" algn="r" rtl="1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Assistant"/>
                        <a:buChar char="●"/>
                      </a:pPr>
                      <a:r>
                        <a:rPr lang="iw" sz="1800">
                          <a:solidFill>
                            <a:schemeClr val="dk1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לעיתים כלכלי יותר לשלם קנס מלשפר את השירות.</a:t>
                      </a:r>
                      <a:endParaRPr sz="1800">
                        <a:solidFill>
                          <a:schemeClr val="dk1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r" rtl="1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w" sz="1800" b="1" dirty="0">
                          <a:solidFill>
                            <a:schemeClr val="dk1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אינטרס כלכלי</a:t>
                      </a:r>
                      <a:endParaRPr b="1" dirty="0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25" name="Google Shape;125;p24"/>
          <p:cNvSpPr txBox="1"/>
          <p:nvPr/>
        </p:nvSpPr>
        <p:spPr>
          <a:xfrm>
            <a:off x="282012" y="468775"/>
            <a:ext cx="84954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iw" sz="2800" dirty="0">
                <a:solidFill>
                  <a:srgbClr val="BF9000"/>
                </a:solidFill>
                <a:latin typeface="Assistant"/>
                <a:ea typeface="Assistant"/>
                <a:cs typeface="Assistant"/>
                <a:sym typeface="Assistant"/>
              </a:rPr>
              <a:t>מבנה מערכת התחבורה הציבורית בישראל</a:t>
            </a:r>
            <a:endParaRPr sz="2800" dirty="0">
              <a:solidFill>
                <a:srgbClr val="BF9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5"/>
          <p:cNvSpPr txBox="1">
            <a:spLocks noGrp="1"/>
          </p:cNvSpPr>
          <p:nvPr>
            <p:ph type="title"/>
          </p:nvPr>
        </p:nvSpPr>
        <p:spPr>
          <a:xfrm>
            <a:off x="0" y="356350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iw" dirty="0">
                <a:solidFill>
                  <a:srgbClr val="980000"/>
                </a:solidFill>
                <a:latin typeface="Assistant"/>
                <a:ea typeface="Assistant"/>
                <a:cs typeface="Assistant"/>
                <a:sym typeface="Assistant"/>
              </a:rPr>
              <a:t>המודל הלונדוני</a:t>
            </a:r>
            <a:endParaRPr dirty="0">
              <a:solidFill>
                <a:srgbClr val="980000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  <p:sp>
        <p:nvSpPr>
          <p:cNvPr id="131" name="Google Shape;131;p25"/>
          <p:cNvSpPr txBox="1">
            <a:spLocks noGrp="1"/>
          </p:cNvSpPr>
          <p:nvPr>
            <p:ph type="body" idx="1"/>
          </p:nvPr>
        </p:nvSpPr>
        <p:spPr>
          <a:xfrm>
            <a:off x="0" y="861475"/>
            <a:ext cx="8982000" cy="4028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7500" lnSpcReduction="20000"/>
          </a:bodyPr>
          <a:lstStyle/>
          <a:p>
            <a:pPr marL="457200" lvl="0" indent="-328612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ssistant"/>
              <a:buChar char="●"/>
            </a:pPr>
            <a:r>
              <a:rPr lang="iw" sz="2250" dirty="0">
                <a:solidFill>
                  <a:schemeClr val="tx1"/>
                </a:solidFill>
                <a:latin typeface="Assistant"/>
                <a:ea typeface="Assistant"/>
                <a:cs typeface="Assistant"/>
                <a:sym typeface="Assistant"/>
              </a:rPr>
              <a:t>TFL הלונדוני, אחראי על התכנון והאכיפה של התחבורה הציבורית.</a:t>
            </a:r>
            <a:endParaRPr sz="2250" dirty="0">
              <a:solidFill>
                <a:schemeClr val="tx1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marL="457200" marR="0" lvl="0" indent="-328612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ssistant"/>
              <a:buChar char="●"/>
            </a:pPr>
            <a:r>
              <a:rPr lang="iw" sz="2250" dirty="0">
                <a:solidFill>
                  <a:schemeClr val="tx1"/>
                </a:solidFill>
                <a:latin typeface="Assistant"/>
                <a:ea typeface="Assistant"/>
                <a:cs typeface="Assistant"/>
                <a:sym typeface="Assistant"/>
              </a:rPr>
              <a:t>הכנסות התאגיד מבוססות בעיקר על מכירת הכרטיסים וסובסידיה ממשלתית, (עלות נטו, כמו בתקופת אגד).</a:t>
            </a:r>
            <a:endParaRPr sz="2250" dirty="0">
              <a:solidFill>
                <a:schemeClr val="tx1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marL="457200" marR="0" lvl="0" indent="-328612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ssistant"/>
              <a:buChar char="●"/>
            </a:pPr>
            <a:r>
              <a:rPr lang="iw" sz="2250" dirty="0">
                <a:solidFill>
                  <a:schemeClr val="tx1"/>
                </a:solidFill>
                <a:latin typeface="Assistant"/>
                <a:ea typeface="Assistant"/>
                <a:cs typeface="Assistant"/>
                <a:sym typeface="Assistant"/>
              </a:rPr>
              <a:t>מועצת המנהלים של הTFL מאשרת את תוכניות העבודה לחמש השנים הקרובות, ומוודא שהתאגיד אינו מבטל קווים הפוגעים ברמת השירות.</a:t>
            </a:r>
            <a:endParaRPr sz="2250" dirty="0">
              <a:solidFill>
                <a:schemeClr val="tx1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marL="457200" lvl="0" indent="-328612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ssistant"/>
              <a:buChar char="●"/>
            </a:pPr>
            <a:r>
              <a:rPr lang="iw" sz="2250" dirty="0">
                <a:solidFill>
                  <a:schemeClr val="tx1"/>
                </a:solidFill>
                <a:latin typeface="Assistant"/>
                <a:ea typeface="Assistant"/>
                <a:cs typeface="Assistant"/>
                <a:sym typeface="Assistant"/>
              </a:rPr>
              <a:t>התאגיד מפעיל קבלני משנה במגוון תחומים, חברות אוטובוסים הם קבלני משנה שמבצעים את מסלולי הקווים לפי התכנון שמכין התאגיד.</a:t>
            </a:r>
            <a:endParaRPr sz="2250" dirty="0">
              <a:solidFill>
                <a:schemeClr val="tx1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marL="457200" lvl="0" indent="-328612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ssistant"/>
              <a:buChar char="●"/>
            </a:pPr>
            <a:r>
              <a:rPr lang="iw" sz="2250" dirty="0">
                <a:solidFill>
                  <a:schemeClr val="tx1"/>
                </a:solidFill>
                <a:latin typeface="Assistant"/>
                <a:ea typeface="Assistant"/>
                <a:cs typeface="Assistant"/>
                <a:sym typeface="Assistant"/>
              </a:rPr>
              <a:t>החוזים מול חברות האוטובוסים הינם בשיטת </a:t>
            </a:r>
            <a:r>
              <a:rPr lang="iw" sz="2250" b="1" dirty="0">
                <a:solidFill>
                  <a:schemeClr val="tx1"/>
                </a:solidFill>
                <a:latin typeface="Assistant"/>
                <a:ea typeface="Assistant"/>
                <a:cs typeface="Assistant"/>
                <a:sym typeface="Assistant"/>
              </a:rPr>
              <a:t>עלות ברוטו -</a:t>
            </a:r>
            <a:r>
              <a:rPr lang="iw" sz="2250" dirty="0">
                <a:solidFill>
                  <a:schemeClr val="tx1"/>
                </a:solidFill>
                <a:latin typeface="Assistant"/>
                <a:ea typeface="Assistant"/>
                <a:cs typeface="Assistant"/>
                <a:sym typeface="Assistant"/>
              </a:rPr>
              <a:t> חברות האוטובוסים מקבלות תשלום עבור כל ק"מ נסיעה בפועל.</a:t>
            </a:r>
            <a:endParaRPr sz="2250" dirty="0">
              <a:solidFill>
                <a:schemeClr val="tx1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marL="457200" lvl="0" indent="-328612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ssistant"/>
              <a:buChar char="●"/>
            </a:pPr>
            <a:r>
              <a:rPr lang="iw" sz="2250" dirty="0">
                <a:solidFill>
                  <a:schemeClr val="tx1"/>
                </a:solidFill>
                <a:latin typeface="Assistant"/>
                <a:ea typeface="Assistant"/>
                <a:cs typeface="Assistant"/>
                <a:sym typeface="Assistant"/>
              </a:rPr>
              <a:t>קיימת מדידה רציפה של רמת השירות, רמת שירות מעל הסף שנקבע מקנה בונוס, ומתחת לרמת השירות גוררת קנס.</a:t>
            </a:r>
            <a:endParaRPr sz="2250" dirty="0">
              <a:solidFill>
                <a:schemeClr val="tx1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marL="457200" lvl="0" indent="-328612" algn="r" rtl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ssistant"/>
              <a:buChar char="●"/>
            </a:pPr>
            <a:r>
              <a:rPr lang="iw" sz="2250" dirty="0">
                <a:solidFill>
                  <a:schemeClr val="tx1"/>
                </a:solidFill>
                <a:latin typeface="Assistant"/>
                <a:ea typeface="Assistant"/>
                <a:cs typeface="Assistant"/>
                <a:sym typeface="Assistant"/>
              </a:rPr>
              <a:t>ניתן להסיט פעילות מחברת אוטובוסים אחת לאחרת באופן קבוע או זמני בלי שהנוסע יהיה מודע לכך.</a:t>
            </a:r>
            <a:endParaRPr sz="2250" dirty="0">
              <a:solidFill>
                <a:schemeClr val="tx1"/>
              </a:solidFill>
              <a:latin typeface="Assistant"/>
              <a:ea typeface="Assistant"/>
              <a:cs typeface="Assistant"/>
              <a:sym typeface="Assistant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7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marR="0" lvl="0" indent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e-IL" sz="5200" b="1" dirty="0">
                <a:ln>
                  <a:solidFill>
                    <a:schemeClr val="bg1"/>
                  </a:solidFill>
                </a:ln>
                <a:solidFill>
                  <a:schemeClr val="dk1"/>
                </a:solidFill>
              </a:rPr>
              <a:t>המלצות ועדת סדן</a:t>
            </a:r>
            <a:endParaRPr sz="5200" b="1" dirty="0">
              <a:ln>
                <a:solidFill>
                  <a:schemeClr val="bg1"/>
                </a:solidFill>
              </a:ln>
              <a:solidFill>
                <a:schemeClr val="dk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66357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he-IL" sz="2500" dirty="0">
                <a:solidFill>
                  <a:srgbClr val="9900FF"/>
                </a:solidFill>
                <a:latin typeface="Assistant" pitchFamily="2" charset="-79"/>
                <a:cs typeface="Assistant" pitchFamily="2" charset="-79"/>
              </a:rPr>
              <a:t>המלצות ועדת סדן</a:t>
            </a:r>
            <a:endParaRPr sz="2500" dirty="0">
              <a:solidFill>
                <a:srgbClr val="9900FF"/>
              </a:solidFill>
              <a:latin typeface="Assistant" pitchFamily="2" charset="-79"/>
              <a:cs typeface="Assistant" pitchFamily="2" charset="-79"/>
            </a:endParaRPr>
          </a:p>
        </p:txBody>
      </p:sp>
      <p:sp>
        <p:nvSpPr>
          <p:cNvPr id="105" name="Google Shape;105;p2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iw" dirty="0">
                <a:solidFill>
                  <a:schemeClr val="tx1"/>
                </a:solidFill>
              </a:rPr>
              <a:t>ועד סדן המליצה להקים באזור תל אביב רשות מטרופולינית שתתכלל את פעילות התחבורה הציבורית בתל אביב.</a:t>
            </a:r>
            <a:endParaRPr lang="he-IL" dirty="0">
              <a:solidFill>
                <a:schemeClr val="tx1"/>
              </a:solidFill>
            </a:endParaRPr>
          </a:p>
          <a:p>
            <a:pPr marL="0" lvl="0" indent="0" algn="r" rtl="1">
              <a:spcBef>
                <a:spcPts val="0"/>
              </a:spcBef>
              <a:spcAft>
                <a:spcPts val="0"/>
              </a:spcAft>
              <a:buNone/>
            </a:pPr>
            <a:endParaRPr lang="he-IL" dirty="0">
              <a:solidFill>
                <a:schemeClr val="tx1"/>
              </a:solidFill>
            </a:endParaRPr>
          </a:p>
          <a:p>
            <a:pPr marL="0" lvl="0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he-IL" dirty="0">
                <a:solidFill>
                  <a:schemeClr val="tx1"/>
                </a:solidFill>
              </a:rPr>
              <a:t>עיקרי ההמלצות:</a:t>
            </a:r>
            <a:endParaRPr dirty="0">
              <a:solidFill>
                <a:schemeClr val="tx1"/>
              </a:solidFill>
            </a:endParaRPr>
          </a:p>
          <a:p>
            <a:pPr marL="457200" lvl="0" indent="-342900" algn="r" rtl="1">
              <a:spcBef>
                <a:spcPts val="1200"/>
              </a:spcBef>
              <a:spcAft>
                <a:spcPts val="0"/>
              </a:spcAft>
              <a:buSzPts val="1800"/>
              <a:buChar char="●"/>
            </a:pPr>
            <a:r>
              <a:rPr lang="iw" dirty="0">
                <a:solidFill>
                  <a:schemeClr val="tx1"/>
                </a:solidFill>
              </a:rPr>
              <a:t>הרשות מטרופולינית תפעל באופן דומה לTFL.</a:t>
            </a:r>
            <a:endParaRPr dirty="0">
              <a:solidFill>
                <a:schemeClr val="tx1"/>
              </a:solidFill>
            </a:endParaRPr>
          </a:p>
          <a:p>
            <a:pPr marL="457200" lvl="0" indent="-342900" algn="r" rtl="1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w" dirty="0">
                <a:solidFill>
                  <a:schemeClr val="tx1"/>
                </a:solidFill>
              </a:rPr>
              <a:t>הרשות תיקח את הסיכונים על עצמה - הכנסות הרשות יהיו תלויות במספר הנוסעים.</a:t>
            </a:r>
            <a:endParaRPr dirty="0">
              <a:solidFill>
                <a:schemeClr val="tx1"/>
              </a:solidFill>
            </a:endParaRPr>
          </a:p>
          <a:p>
            <a:pPr marL="457200" lvl="0" indent="-342900" algn="r" rtl="1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iw" dirty="0">
                <a:solidFill>
                  <a:schemeClr val="tx1"/>
                </a:solidFill>
              </a:rPr>
              <a:t>הרשות תסתמך על מיקור חוץ עד כמה שניתן, בשלבי התכנון, התפעול והאכיפה.</a:t>
            </a:r>
            <a:endParaRPr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08794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r" rtl="1">
              <a:spcBef>
                <a:spcPts val="0"/>
              </a:spcBef>
              <a:spcAft>
                <a:spcPts val="0"/>
              </a:spcAft>
              <a:buNone/>
            </a:pPr>
            <a:r>
              <a:rPr lang="iw" dirty="0">
                <a:solidFill>
                  <a:srgbClr val="9900FF"/>
                </a:solidFill>
                <a:latin typeface="Assistant" pitchFamily="2" charset="-79"/>
                <a:cs typeface="Assistant" pitchFamily="2" charset="-79"/>
              </a:rPr>
              <a:t>עוד מהמלצות ועדת</a:t>
            </a:r>
            <a:r>
              <a:rPr lang="iw" dirty="0">
                <a:solidFill>
                  <a:srgbClr val="9900FF"/>
                </a:solidFill>
                <a:latin typeface="Assistant" pitchFamily="2" charset="-79"/>
                <a:ea typeface="Assistant"/>
                <a:cs typeface="Assistant" pitchFamily="2" charset="-79"/>
                <a:sym typeface="Assistant"/>
              </a:rPr>
              <a:t> </a:t>
            </a:r>
            <a:r>
              <a:rPr lang="iw" dirty="0">
                <a:solidFill>
                  <a:srgbClr val="9900FF"/>
                </a:solidFill>
                <a:latin typeface="Assistant" pitchFamily="2" charset="-79"/>
                <a:cs typeface="Assistant" pitchFamily="2" charset="-79"/>
              </a:rPr>
              <a:t>סדן</a:t>
            </a:r>
            <a:endParaRPr dirty="0">
              <a:solidFill>
                <a:srgbClr val="9900FF"/>
              </a:solidFill>
              <a:latin typeface="Assistant" pitchFamily="2" charset="-79"/>
              <a:cs typeface="Assistant" pitchFamily="2" charset="-79"/>
            </a:endParaRPr>
          </a:p>
        </p:txBody>
      </p:sp>
      <p:sp>
        <p:nvSpPr>
          <p:cNvPr id="98" name="Google Shape;98;p2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 dirty="0"/>
          </a:p>
        </p:txBody>
      </p:sp>
      <p:pic>
        <p:nvPicPr>
          <p:cNvPr id="99" name="Google Shape;99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8300" y="1170125"/>
            <a:ext cx="8107389" cy="3416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349672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6"/>
          <p:cNvSpPr txBox="1">
            <a:spLocks noGrp="1"/>
          </p:cNvSpPr>
          <p:nvPr>
            <p:ph type="title"/>
          </p:nvPr>
        </p:nvSpPr>
        <p:spPr>
          <a:xfrm>
            <a:off x="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r" rt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5"/>
              <a:buFont typeface="Arial"/>
              <a:buNone/>
            </a:pPr>
            <a:r>
              <a:rPr lang="iw">
                <a:solidFill>
                  <a:srgbClr val="980000"/>
                </a:solidFill>
                <a:latin typeface="Assistant"/>
                <a:ea typeface="Assistant"/>
                <a:cs typeface="Assistant"/>
                <a:sym typeface="Assistant"/>
              </a:rPr>
              <a:t>מבנה המערכת הלונדונית</a:t>
            </a:r>
            <a:endParaRPr>
              <a:solidFill>
                <a:srgbClr val="980000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aphicFrame>
        <p:nvGraphicFramePr>
          <p:cNvPr id="137" name="Google Shape;137;p26"/>
          <p:cNvGraphicFramePr/>
          <p:nvPr/>
        </p:nvGraphicFramePr>
        <p:xfrm>
          <a:off x="311700" y="1017725"/>
          <a:ext cx="8520575" cy="4145160"/>
        </p:xfrm>
        <a:graphic>
          <a:graphicData uri="http://schemas.openxmlformats.org/drawingml/2006/table">
            <a:tbl>
              <a:tblPr>
                <a:noFill/>
                <a:tableStyleId>{5722AD48-1B8A-4D8F-AF94-1DB6E9FCC6F8}</a:tableStyleId>
              </a:tblPr>
              <a:tblGrid>
                <a:gridCol w="2130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47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843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83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lvl="0" indent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w" b="1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מועצת ההנהלה</a:t>
                      </a:r>
                      <a:endParaRPr b="1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w" b="1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TFL</a:t>
                      </a:r>
                      <a:endParaRPr b="1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1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w" b="1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מפעילת האוטובוסים</a:t>
                      </a:r>
                      <a:endParaRPr b="1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457200" marR="0" lvl="0" indent="-317500" algn="just" rtl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ssistant"/>
                        <a:buChar char="●"/>
                      </a:pPr>
                      <a:r>
                        <a:rPr lang="iw">
                          <a:solidFill>
                            <a:schemeClr val="dk1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פיקוח על רמת השירות המינימלית.</a:t>
                      </a:r>
                      <a:endParaRPr>
                        <a:solidFill>
                          <a:schemeClr val="dk1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  <a:p>
                      <a:pPr marL="457200" marR="0" lvl="0" indent="-317500" algn="just" rtl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ssistant"/>
                        <a:buChar char="●"/>
                      </a:pPr>
                      <a:r>
                        <a:rPr lang="iw">
                          <a:solidFill>
                            <a:schemeClr val="dk1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מאזנת בין האינטרסים של חברת האוטובוסים TFL.</a:t>
                      </a:r>
                      <a:endParaRPr>
                        <a:solidFill>
                          <a:schemeClr val="dk1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457200" marR="0" lvl="0" indent="-317500" algn="just" rtl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ssistant"/>
                        <a:buChar char="●"/>
                      </a:pPr>
                      <a:r>
                        <a:rPr lang="iw" dirty="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תכנ</a:t>
                      </a:r>
                      <a:r>
                        <a:rPr lang="iw" dirty="0">
                          <a:solidFill>
                            <a:schemeClr val="dk1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ון מסלולי הקווים והתדירות הבסיסית.</a:t>
                      </a:r>
                      <a:endParaRPr dirty="0">
                        <a:solidFill>
                          <a:schemeClr val="dk1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  <a:p>
                      <a:pPr marL="457200" marR="0" lvl="0" indent="-317500" algn="just" rtl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ssistant"/>
                        <a:buChar char="●"/>
                      </a:pPr>
                      <a:r>
                        <a:rPr lang="iw" dirty="0">
                          <a:solidFill>
                            <a:schemeClr val="dk1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קביעת מחירי הנסיעה.</a:t>
                      </a:r>
                      <a:endParaRPr dirty="0">
                        <a:solidFill>
                          <a:schemeClr val="dk1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  <a:p>
                      <a:pPr marL="457200" marR="0" lvl="0" indent="-317500" algn="just" rtl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ssistant"/>
                        <a:buChar char="●"/>
                      </a:pPr>
                      <a:r>
                        <a:rPr lang="iw" dirty="0">
                          <a:solidFill>
                            <a:schemeClr val="dk1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פרסום מכרזים למפעילות אוטובוסים.</a:t>
                      </a:r>
                      <a:endParaRPr dirty="0">
                        <a:solidFill>
                          <a:schemeClr val="dk1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  <a:p>
                      <a:pPr marL="457200" marR="0" lvl="0" indent="-317500" algn="just" rtl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ssistant"/>
                        <a:buChar char="●"/>
                      </a:pPr>
                      <a:r>
                        <a:rPr lang="iw" dirty="0">
                          <a:solidFill>
                            <a:schemeClr val="dk1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אישור לוחות הזמנים.</a:t>
                      </a:r>
                      <a:endParaRPr dirty="0">
                        <a:solidFill>
                          <a:schemeClr val="dk1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  <a:p>
                      <a:pPr marL="457200" marR="0" lvl="0" indent="-317500" algn="just" rtl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ssistant"/>
                        <a:buChar char="●"/>
                      </a:pPr>
                      <a:r>
                        <a:rPr lang="iw" dirty="0">
                          <a:solidFill>
                            <a:schemeClr val="dk1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אכיפה ע</a:t>
                      </a:r>
                      <a:r>
                        <a:rPr lang="iw" dirty="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ל הביצוע.</a:t>
                      </a:r>
                      <a:endParaRPr dirty="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457200" lvl="0" indent="-317500" algn="just" rtl="1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ssistant"/>
                        <a:buChar char="●"/>
                      </a:pPr>
                      <a:r>
                        <a:rPr lang="iw">
                          <a:solidFill>
                            <a:schemeClr val="dk1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ביצוע הנסיעות שבלו"ז.</a:t>
                      </a:r>
                      <a:endParaRPr>
                        <a:solidFill>
                          <a:schemeClr val="dk1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  <a:p>
                      <a:pPr marL="457200" lvl="0" indent="-317500" algn="just" rtl="1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ssistant"/>
                        <a:buChar char="●"/>
                      </a:pPr>
                      <a:r>
                        <a:rPr lang="iw">
                          <a:solidFill>
                            <a:schemeClr val="dk1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המלצה על לוחות זמנים.</a:t>
                      </a:r>
                      <a:endParaRPr>
                        <a:solidFill>
                          <a:schemeClr val="dk1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r" rtl="1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w" b="1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אחריות</a:t>
                      </a:r>
                      <a:endParaRPr b="1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457200" marR="0" lvl="0" indent="-317500" algn="just" rtl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ssistant"/>
                        <a:buChar char="●"/>
                      </a:pPr>
                      <a:r>
                        <a:rPr lang="iw">
                          <a:solidFill>
                            <a:schemeClr val="dk1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ההכנסות</a:t>
                      </a:r>
                      <a:r>
                        <a:rPr lang="iw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 לא תלויות בביצועי הענף.</a:t>
                      </a:r>
                      <a:endParaRPr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457200" marR="0" lvl="0" indent="-317500" algn="just" rtl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ssistant"/>
                        <a:buChar char="●"/>
                      </a:pPr>
                      <a:r>
                        <a:rPr lang="iw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ההכנ</a:t>
                      </a:r>
                      <a:r>
                        <a:rPr lang="iw">
                          <a:solidFill>
                            <a:schemeClr val="dk1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סה ממכירת הסדרי נסיעה.</a:t>
                      </a:r>
                      <a:endParaRPr>
                        <a:solidFill>
                          <a:schemeClr val="dk1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  <a:p>
                      <a:pPr marL="457200" marR="0" lvl="0" indent="-317500" algn="just" rtl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ssistant"/>
                        <a:buChar char="●"/>
                      </a:pPr>
                      <a:r>
                        <a:rPr lang="iw">
                          <a:solidFill>
                            <a:schemeClr val="dk1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סובסידיה מהממשלה.</a:t>
                      </a:r>
                      <a:endParaRPr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457200" marR="0" lvl="0" indent="-317500" algn="just" rtl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ssistant"/>
                        <a:buChar char="●"/>
                      </a:pPr>
                      <a:r>
                        <a:rPr lang="iw">
                          <a:solidFill>
                            <a:schemeClr val="dk1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תשלום עבור ביצוע הנסיעות בפועל לפי רמת השירות מוגדרת מראש.</a:t>
                      </a:r>
                      <a:endParaRPr>
                        <a:solidFill>
                          <a:schemeClr val="dk1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  <a:p>
                      <a:pPr marL="457200" marR="0" lvl="0" indent="-317500" algn="just" rtl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ssistant"/>
                        <a:buChar char="●"/>
                      </a:pPr>
                      <a:r>
                        <a:rPr lang="iw">
                          <a:solidFill>
                            <a:schemeClr val="dk1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בונוס עבור רמת שירות גבוהה.</a:t>
                      </a:r>
                      <a:endParaRPr>
                        <a:solidFill>
                          <a:schemeClr val="dk1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  <a:p>
                      <a:pPr marL="457200" marR="0" lvl="0" indent="-317500" algn="just" rtl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ssistant"/>
                        <a:buChar char="●"/>
                      </a:pPr>
                      <a:r>
                        <a:rPr lang="iw">
                          <a:solidFill>
                            <a:schemeClr val="dk1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קנס עבור רמת שירות נמוכה.</a:t>
                      </a:r>
                      <a:endParaRPr>
                        <a:solidFill>
                          <a:schemeClr val="dk1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r" rtl="1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w" b="1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הכנסות</a:t>
                      </a:r>
                      <a:endParaRPr b="1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457200" marR="0" lvl="0" indent="-317500" algn="just" rtl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ssistant"/>
                        <a:buChar char="●"/>
                      </a:pPr>
                      <a:r>
                        <a:rPr lang="iw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עליה </a:t>
                      </a:r>
                      <a:r>
                        <a:rPr lang="iw">
                          <a:solidFill>
                            <a:schemeClr val="dk1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במספר</a:t>
                      </a:r>
                      <a:r>
                        <a:rPr lang="iw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 הנוסעים.</a:t>
                      </a:r>
                      <a:endParaRPr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457200" marR="0" lvl="0" indent="-317500" algn="just" rtl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ssistant"/>
                        <a:buChar char="●"/>
                      </a:pPr>
                      <a:r>
                        <a:rPr lang="iw">
                          <a:solidFill>
                            <a:schemeClr val="dk1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ביצוע מירב הנסיעות מתוכננות.</a:t>
                      </a:r>
                      <a:endParaRPr>
                        <a:solidFill>
                          <a:schemeClr val="dk1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  <a:p>
                      <a:pPr marL="457200" marR="0" lvl="0" indent="-317500" algn="just" rtl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ssistant"/>
                        <a:buChar char="●"/>
                      </a:pPr>
                      <a:r>
                        <a:rPr lang="iw">
                          <a:solidFill>
                            <a:schemeClr val="dk1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שיפור נצילות צי הרכב.</a:t>
                      </a:r>
                      <a:endParaRPr>
                        <a:solidFill>
                          <a:schemeClr val="dk1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  <a:p>
                      <a:pPr marL="457200" marR="0" lvl="0" indent="-317500" algn="just" rtl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Assistant"/>
                        <a:buChar char="●"/>
                      </a:pPr>
                      <a:r>
                        <a:rPr lang="iw">
                          <a:solidFill>
                            <a:schemeClr val="dk1"/>
                          </a:solidFill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השקעה ברמת השירות מניבה למפעיל בונוס שמצדיק את ההשקעה.</a:t>
                      </a:r>
                      <a:endParaRPr>
                        <a:solidFill>
                          <a:schemeClr val="dk1"/>
                        </a:solidFill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r" rtl="1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w" b="1" dirty="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האינטרס הכלכלי</a:t>
                      </a:r>
                      <a:endParaRPr b="1" dirty="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7"/>
          <p:cNvSpPr txBox="1">
            <a:spLocks noGrp="1"/>
          </p:cNvSpPr>
          <p:nvPr>
            <p:ph type="title"/>
          </p:nvPr>
        </p:nvSpPr>
        <p:spPr>
          <a:xfrm>
            <a:off x="204025" y="18837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r" rt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5"/>
              <a:buFont typeface="Arial"/>
              <a:buNone/>
            </a:pPr>
            <a:r>
              <a:rPr lang="iw">
                <a:solidFill>
                  <a:srgbClr val="980000"/>
                </a:solidFill>
                <a:latin typeface="Assistant"/>
                <a:ea typeface="Assistant"/>
                <a:cs typeface="Assistant"/>
                <a:sym typeface="Assistant"/>
              </a:rPr>
              <a:t>יישום מודל המערכת הלונדונית בישראל</a:t>
            </a:r>
            <a:endParaRPr>
              <a:solidFill>
                <a:srgbClr val="980000"/>
              </a:solidFill>
              <a:latin typeface="Assistant"/>
              <a:ea typeface="Assistant"/>
              <a:cs typeface="Assistant"/>
              <a:sym typeface="Assistan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aphicFrame>
        <p:nvGraphicFramePr>
          <p:cNvPr id="143" name="Google Shape;143;p27"/>
          <p:cNvGraphicFramePr/>
          <p:nvPr>
            <p:extLst>
              <p:ext uri="{D42A27DB-BD31-4B8C-83A1-F6EECF244321}">
                <p14:modId xmlns:p14="http://schemas.microsoft.com/office/powerpoint/2010/main" val="2476608998"/>
              </p:ext>
            </p:extLst>
          </p:nvPr>
        </p:nvGraphicFramePr>
        <p:xfrm>
          <a:off x="0" y="761075"/>
          <a:ext cx="9207525" cy="4663320"/>
        </p:xfrm>
        <a:graphic>
          <a:graphicData uri="http://schemas.openxmlformats.org/drawingml/2006/table">
            <a:tbl>
              <a:tblPr>
                <a:noFill/>
                <a:tableStyleId>{5722AD48-1B8A-4D8F-AF94-1DB6E9FCC6F8}</a:tableStyleId>
              </a:tblPr>
              <a:tblGrid>
                <a:gridCol w="20140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03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02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124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77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69125">
                <a:tc>
                  <a:txBody>
                    <a:bodyPr/>
                    <a:lstStyle/>
                    <a:p>
                      <a:pPr marL="0" marR="0" lvl="0" indent="0" algn="ctr" rtl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w" sz="1200" b="1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הרשות הארצית לתחבורה ציבורית</a:t>
                      </a:r>
                      <a:endParaRPr sz="1200" b="1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w" sz="1300" b="1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חברת התכנון</a:t>
                      </a:r>
                      <a:endParaRPr sz="1300" b="1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w" sz="1300" b="1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מפעילת האוטובוסים</a:t>
                      </a:r>
                      <a:endParaRPr sz="1300" b="1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w" sz="1300" b="1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הנהג</a:t>
                      </a:r>
                      <a:endParaRPr sz="1300" b="1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rtl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300" b="1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8075">
                <a:tc>
                  <a:txBody>
                    <a:bodyPr/>
                    <a:lstStyle/>
                    <a:p>
                      <a:pPr marL="457200" marR="0" lvl="0" indent="-311150" algn="r" rtl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300"/>
                        <a:buFont typeface="Assistant"/>
                        <a:buChar char="●"/>
                      </a:pPr>
                      <a:r>
                        <a:rPr lang="iw" sz="1300" dirty="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פיקוח על רמת השירות הבסיסית</a:t>
                      </a:r>
                      <a:r>
                        <a:rPr lang="he-IL" sz="1300" dirty="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.</a:t>
                      </a:r>
                    </a:p>
                    <a:p>
                      <a:pPr marL="457200" marR="0" lvl="0" indent="-311150" algn="r" rtl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300"/>
                        <a:buFont typeface="Assistant"/>
                        <a:buChar char="●"/>
                      </a:pPr>
                      <a:r>
                        <a:rPr lang="he-IL" sz="1300" dirty="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אכיפה על רמת השירות.</a:t>
                      </a:r>
                      <a:endParaRPr sz="1300" dirty="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  <a:p>
                      <a:pPr marL="457200" marR="0" lvl="0" indent="-311150" algn="r" rtl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300"/>
                        <a:buFont typeface="Assistant"/>
                        <a:buChar char="●"/>
                      </a:pPr>
                      <a:r>
                        <a:rPr lang="iw" sz="1300" dirty="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פרסום מכרזים שוטפים למפעילות אוטובוסים וחברות תכנון</a:t>
                      </a:r>
                      <a:r>
                        <a:rPr lang="he-IL" sz="1300" dirty="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.</a:t>
                      </a:r>
                      <a:endParaRPr sz="1300" dirty="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  <a:p>
                      <a:pPr marL="457200" marR="0" lvl="0" indent="-311150" algn="r" rtl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300"/>
                        <a:buFont typeface="Assistant"/>
                        <a:buChar char="●"/>
                      </a:pPr>
                      <a:r>
                        <a:rPr lang="iw" sz="1300" dirty="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תשלום לחברות התכנון ומפעילות האוטובוסים</a:t>
                      </a:r>
                      <a:r>
                        <a:rPr lang="he-IL" sz="1300" dirty="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.</a:t>
                      </a:r>
                      <a:endParaRPr sz="1300" dirty="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457200" marR="0" lvl="0" indent="-311150" algn="r" rtl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300"/>
                        <a:buFont typeface="Assistant"/>
                        <a:buChar char="●"/>
                      </a:pPr>
                      <a:r>
                        <a:rPr lang="iw" sz="13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תכנון מסלולי הקווים והתדירות הבסיסית.</a:t>
                      </a:r>
                      <a:endParaRPr sz="13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  <a:p>
                      <a:pPr marL="457200" marR="0" lvl="0" indent="-311150" algn="r" rtl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300"/>
                        <a:buFont typeface="Assistant"/>
                        <a:buChar char="●"/>
                      </a:pPr>
                      <a:r>
                        <a:rPr lang="iw" sz="13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ניהול תנועה בזמן אמת.</a:t>
                      </a:r>
                      <a:endParaRPr sz="13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  <a:p>
                      <a:pPr marL="457200" marR="0" lvl="0" indent="-311150" algn="r" rtl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300"/>
                        <a:buFont typeface="Assistant"/>
                        <a:buChar char="●"/>
                      </a:pPr>
                      <a:r>
                        <a:rPr lang="iw" sz="13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פרסום הנסיעות לנוסעים.</a:t>
                      </a:r>
                      <a:endParaRPr sz="13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  <a:p>
                      <a:pPr marL="457200" marR="0" lvl="0" indent="-311150" algn="r" rtl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300"/>
                        <a:buFont typeface="Assistant"/>
                        <a:buChar char="●"/>
                      </a:pPr>
                      <a:r>
                        <a:rPr lang="iw" sz="13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אכיפת התשלום על הנסיעות.</a:t>
                      </a:r>
                      <a:endParaRPr sz="13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>
                  <a:txBody>
                    <a:bodyPr/>
                    <a:lstStyle/>
                    <a:p>
                      <a:pPr marL="457200" marR="0" lvl="0" indent="-311150" algn="r" rtl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300"/>
                        <a:buFont typeface="Assistant"/>
                        <a:buChar char="●"/>
                      </a:pPr>
                      <a:r>
                        <a:rPr lang="iw" sz="1300" dirty="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התשלום עבור ביצוע נסיעות לפי רמת השירות שנקבעה מראש.</a:t>
                      </a:r>
                      <a:endParaRPr sz="1300" dirty="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  <a:p>
                      <a:pPr marL="457200" marR="0" lvl="0" indent="-311150" algn="r" rtl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300"/>
                        <a:buFont typeface="Assistant"/>
                        <a:buChar char="●"/>
                      </a:pPr>
                      <a:r>
                        <a:rPr lang="iw" sz="1300" dirty="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תמחור לפי שיטת התמחור של נסיעות בנסיעות תיירות.</a:t>
                      </a:r>
                      <a:endParaRPr sz="1300" dirty="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  <a:p>
                      <a:pPr marL="457200" marR="0" lvl="0" indent="-311150" algn="r" rtl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300"/>
                        <a:buFont typeface="Assistant"/>
                        <a:buChar char="●"/>
                      </a:pPr>
                      <a:r>
                        <a:rPr lang="he-IL" sz="1300" dirty="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קנס על רמת שירות נמוכה.</a:t>
                      </a:r>
                    </a:p>
                    <a:p>
                      <a:pPr marL="457200" marR="0" lvl="0" indent="-311150" algn="r" rtl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300"/>
                        <a:buFont typeface="Assistant"/>
                        <a:buChar char="●"/>
                      </a:pPr>
                      <a:r>
                        <a:rPr lang="iw" sz="1300" dirty="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בונוס על רמת שירות מעל הרמה שנקבעה.</a:t>
                      </a:r>
                      <a:endParaRPr sz="1300" dirty="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  <a:p>
                      <a:pPr marL="457200" marR="0" lvl="0" indent="0" algn="r" rtl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300" dirty="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>
                  <a:txBody>
                    <a:bodyPr/>
                    <a:lstStyle/>
                    <a:p>
                      <a:pPr marL="457200" marR="0" lvl="0" indent="-311150" algn="r" rtl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300"/>
                        <a:buFont typeface="Assistant"/>
                        <a:buChar char="●"/>
                      </a:pPr>
                      <a:r>
                        <a:rPr lang="iw" sz="13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ביצוע הנסיעות לפי התכנון.</a:t>
                      </a:r>
                      <a:endParaRPr sz="13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  <a:p>
                      <a:pPr marL="457200" marR="0" lvl="0" indent="-311150" algn="r" rtl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300"/>
                        <a:buFont typeface="Assistant"/>
                        <a:buChar char="●"/>
                      </a:pPr>
                      <a:r>
                        <a:rPr lang="iw" sz="13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נהיגה מקצועית.</a:t>
                      </a:r>
                      <a:endParaRPr sz="13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  <a:p>
                      <a:pPr marL="457200" marR="0" lvl="0" indent="-311150" algn="r" rtl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300"/>
                        <a:buFont typeface="Assistant"/>
                        <a:buChar char="●"/>
                      </a:pPr>
                      <a:r>
                        <a:rPr lang="iw" sz="13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העלאה והורדה של הנוסעים בתחנות</a:t>
                      </a:r>
                      <a:endParaRPr sz="13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r" rtl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w" sz="1300" b="1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אחריות</a:t>
                      </a:r>
                      <a:endParaRPr sz="1300" b="1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78075">
                <a:tc>
                  <a:txBody>
                    <a:bodyPr/>
                    <a:lstStyle/>
                    <a:p>
                      <a:pPr marL="457200" marR="0" lvl="0" indent="-311150" algn="r" rtl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300"/>
                        <a:buFont typeface="Assistant"/>
                        <a:buChar char="●"/>
                      </a:pPr>
                      <a:r>
                        <a:rPr lang="iw" sz="1300" dirty="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ההכנסות אינן תלוית בביצועי הענף</a:t>
                      </a:r>
                      <a:r>
                        <a:rPr lang="he-IL" sz="1300" dirty="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.</a:t>
                      </a:r>
                      <a:endParaRPr sz="1300" dirty="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457200" marR="0" lvl="0" indent="-311150" algn="r" rtl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300"/>
                        <a:buFont typeface="Assistant"/>
                        <a:buChar char="●"/>
                      </a:pPr>
                      <a:r>
                        <a:rPr lang="iw" sz="13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לפי מספר הנוסעים בפועל, בחלוקה לסוג הנסיעה.</a:t>
                      </a:r>
                      <a:endParaRPr sz="13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457200" marR="0" lvl="0" indent="-311150" algn="r" rtl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300"/>
                        <a:buFont typeface="Assistant"/>
                        <a:buChar char="●"/>
                      </a:pPr>
                      <a:r>
                        <a:rPr lang="iw" sz="13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תשלום לפי נסיעות על תמחור המקובל בשוק התיירות לנסיעה.</a:t>
                      </a:r>
                      <a:endParaRPr sz="13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  <a:p>
                      <a:pPr marL="457200" marR="0" lvl="0" indent="-311150" algn="r" rtl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300"/>
                        <a:buFont typeface="Assistant"/>
                        <a:buChar char="●"/>
                      </a:pPr>
                      <a:r>
                        <a:rPr lang="iw" sz="13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בונוס על רמת שירות מעל הרמה שנקבעה.</a:t>
                      </a:r>
                      <a:endParaRPr sz="13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457200" marR="0" lvl="0" indent="-311150" algn="r" rtl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300"/>
                        <a:buFont typeface="Assistant"/>
                        <a:buChar char="●"/>
                      </a:pPr>
                      <a:r>
                        <a:rPr lang="iw" sz="13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שכר בסיס</a:t>
                      </a:r>
                      <a:endParaRPr sz="13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  <a:p>
                      <a:pPr marL="457200" marR="0" lvl="0" indent="-311150" algn="r" rtl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300"/>
                        <a:buFont typeface="Assistant"/>
                        <a:buChar char="●"/>
                      </a:pPr>
                      <a:r>
                        <a:rPr lang="iw" sz="13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בונוס לפי רמת הביצוע.</a:t>
                      </a:r>
                      <a:endParaRPr sz="13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r" rtl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w" sz="1300" b="1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הכנסות</a:t>
                      </a:r>
                      <a:endParaRPr sz="1300" b="1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78075">
                <a:tc>
                  <a:txBody>
                    <a:bodyPr/>
                    <a:lstStyle/>
                    <a:p>
                      <a:pPr marL="457200" marR="0" lvl="0" indent="0" algn="r" rtl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300" dirty="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457200" marR="0" lvl="0" indent="-311150" algn="r" rtl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300"/>
                        <a:buFont typeface="Assistant"/>
                        <a:buChar char="●"/>
                      </a:pPr>
                      <a:r>
                        <a:rPr lang="iw" sz="13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להעלות את מספר הנוסעים.</a:t>
                      </a:r>
                      <a:endParaRPr sz="13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457200" marR="0" lvl="0" indent="-311150" algn="r" rtl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300"/>
                        <a:buFont typeface="Assistant"/>
                        <a:buChar char="●"/>
                      </a:pPr>
                      <a:r>
                        <a:rPr lang="iw" sz="13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להפחית את עלות ההפעלה של הנסיעות.</a:t>
                      </a:r>
                      <a:endParaRPr sz="13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  <a:p>
                      <a:pPr marL="457200" marR="0" lvl="0" indent="-311150" algn="r" rtl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300"/>
                        <a:buFont typeface="Assistant"/>
                        <a:buChar char="●"/>
                      </a:pPr>
                      <a:r>
                        <a:rPr lang="iw" sz="13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לעבור את רמת השירות הבסיסית ולקבל את הבונוס.</a:t>
                      </a:r>
                      <a:endParaRPr sz="13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457200" marR="0" lvl="0" indent="-311150" algn="r" rtl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300"/>
                        <a:buFont typeface="Assistant"/>
                        <a:buChar char="●"/>
                      </a:pPr>
                      <a:r>
                        <a:rPr lang="iw" sz="130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לעזור לחברה למקסם את ההכנסות</a:t>
                      </a:r>
                      <a:endParaRPr sz="130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r" rtl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iw" sz="1300" b="1" dirty="0">
                          <a:latin typeface="Assistant"/>
                          <a:ea typeface="Assistant"/>
                          <a:cs typeface="Assistant"/>
                          <a:sym typeface="Assistant"/>
                        </a:rPr>
                        <a:t>האינטרס הכלכלי</a:t>
                      </a:r>
                      <a:endParaRPr sz="1300" b="1" dirty="0">
                        <a:latin typeface="Assistant"/>
                        <a:ea typeface="Assistant"/>
                        <a:cs typeface="Assistant"/>
                        <a:sym typeface="Assistant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7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marR="0" lvl="0" indent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5200" b="1" dirty="0">
              <a:solidFill>
                <a:schemeClr val="dk1"/>
              </a:solidFill>
            </a:endParaRPr>
          </a:p>
          <a:p>
            <a:pPr marL="0" marR="0" lvl="0" indent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e-IL" sz="5200" b="1" dirty="0">
                <a:ln>
                  <a:solidFill>
                    <a:schemeClr val="bg1"/>
                  </a:solidFill>
                </a:ln>
                <a:solidFill>
                  <a:schemeClr val="dk1"/>
                </a:solidFill>
              </a:rPr>
              <a:t>תודה רבה</a:t>
            </a:r>
            <a:endParaRPr sz="5200" b="1" dirty="0">
              <a:ln>
                <a:solidFill>
                  <a:schemeClr val="bg1"/>
                </a:solidFill>
              </a:ln>
              <a:solidFill>
                <a:schemeClr val="dk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7717174"/>
      </p:ext>
    </p:extLst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292</TotalTime>
  <Words>952</Words>
  <Application>Microsoft Office PowerPoint</Application>
  <PresentationFormat>‫הצגה על המסך (16:9)</PresentationFormat>
  <Paragraphs>143</Paragraphs>
  <Slides>18</Slides>
  <Notes>18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2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18</vt:i4>
      </vt:variant>
    </vt:vector>
  </HeadingPairs>
  <TitlesOfParts>
    <vt:vector size="21" baseType="lpstr">
      <vt:lpstr>Assistant</vt:lpstr>
      <vt:lpstr>Arial</vt:lpstr>
      <vt:lpstr>Simple Light</vt:lpstr>
      <vt:lpstr>שילוב אינטרסים כלכליים במכרזי התחבורה הציבורית</vt:lpstr>
      <vt:lpstr>  קצת היסטוריה…  </vt:lpstr>
      <vt:lpstr>התוצאות היו</vt:lpstr>
      <vt:lpstr>מה חשבו על זה הנוסעים?</vt:lpstr>
      <vt:lpstr>מצגת של PowerPoint‏</vt:lpstr>
      <vt:lpstr>שיטת ההפעלה בתקופת הרשות הארצית לתחבורה ציבורית</vt:lpstr>
      <vt:lpstr>התוצאה</vt:lpstr>
      <vt:lpstr>מצגת של PowerPoint‏</vt:lpstr>
      <vt:lpstr>איך מודדים את רמת השירות?</vt:lpstr>
      <vt:lpstr>רמת השירות בפועל</vt:lpstr>
      <vt:lpstr>מצגת של PowerPoint‏</vt:lpstr>
      <vt:lpstr>המודל הלונדוני</vt:lpstr>
      <vt:lpstr>מצגת של PowerPoint‏</vt:lpstr>
      <vt:lpstr>המלצות ועדת סדן</vt:lpstr>
      <vt:lpstr>עוד מהמלצות ועדת סדן</vt:lpstr>
      <vt:lpstr>מבנה המערכת הלונדונית </vt:lpstr>
      <vt:lpstr>יישום מודל המערכת הלונדונית בישראל </vt:lpstr>
      <vt:lpstr>מצגת של PowerPoint‏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הוספת אינטרסים כלכליים במכרזי התחבורה הציבורית</dc:title>
  <dc:creator>BESAD</dc:creator>
  <cp:lastModifiedBy>אלעזר פינדר</cp:lastModifiedBy>
  <cp:revision>18</cp:revision>
  <cp:lastPrinted>2024-04-02T19:28:18Z</cp:lastPrinted>
  <dcterms:modified xsi:type="dcterms:W3CDTF">2024-04-02T19:58:19Z</dcterms:modified>
</cp:coreProperties>
</file>