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image/jpeg" Extension="jpeg"/>
  <Default ContentType="application/vnd.openxmlformats-package.relationships+xml" Extension="rels"/>
  <Override ContentType="application/vnd.openxmlformats-officedocument.presentationml.slideMaster+xml" PartName="/ppt/slideMasters/slideMaster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presentation.main+xml" PartName="/ppt/presentation.xml"/>
  <Override ContentType="application/vnd.openxmlformats-officedocument.presentationml.presProps+xml" PartName="/ppt/presProps1.xml"/>
  <Override ContentType="application/vnd.openxmlformats-officedocument.theme+xml" PartName="/ppt/theme/theme1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sldIdLst>
    <p:sldId id="256" r:id="rId4"/>
    <p:sldId id="257" r:id="rId5"/>
    <p:sldId id="258" r:id="rId6"/>
  </p:sldIdLst>
  <p:sldSz cy="12192000" cx="6858000"/>
  <p:notesSz cx="7077075" cy="9363075"/>
  <p:defaultTextStyle>
    <a:defPPr lvl="0">
      <a:defRPr lang="en-US"/>
    </a:defPPr>
    <a:lvl1pPr defTabSz="457200" eaLnBrk="1" hangingPunct="1" latinLnBrk="0" lvl="0" marL="0" rtl="0" algn="l">
      <a:defRPr kern="1200" sz="1800">
        <a:solidFill>
          <a:schemeClr val="tx1"/>
        </a:solidFill>
        <a:latin typeface="+mn-lt"/>
        <a:ea typeface="+mn-ea"/>
        <a:cs typeface="+mn-cs"/>
      </a:defRPr>
    </a:lvl1pPr>
    <a:lvl2pPr defTabSz="457200" eaLnBrk="1" hangingPunct="1" latinLnBrk="0" lvl="1" marL="457200" rtl="0" algn="l">
      <a:defRPr kern="1200" sz="1800">
        <a:solidFill>
          <a:schemeClr val="tx1"/>
        </a:solidFill>
        <a:latin typeface="+mn-lt"/>
        <a:ea typeface="+mn-ea"/>
        <a:cs typeface="+mn-cs"/>
      </a:defRPr>
    </a:lvl2pPr>
    <a:lvl3pPr defTabSz="457200" eaLnBrk="1" hangingPunct="1" latinLnBrk="0" lvl="2" marL="914400" rtl="0" algn="l">
      <a:defRPr kern="1200" sz="1800">
        <a:solidFill>
          <a:schemeClr val="tx1"/>
        </a:solidFill>
        <a:latin typeface="+mn-lt"/>
        <a:ea typeface="+mn-ea"/>
        <a:cs typeface="+mn-cs"/>
      </a:defRPr>
    </a:lvl3pPr>
    <a:lvl4pPr defTabSz="457200" eaLnBrk="1" hangingPunct="1" latinLnBrk="0" lvl="3" marL="1371600" rtl="0" algn="l">
      <a:defRPr kern="1200" sz="1800">
        <a:solidFill>
          <a:schemeClr val="tx1"/>
        </a:solidFill>
        <a:latin typeface="+mn-lt"/>
        <a:ea typeface="+mn-ea"/>
        <a:cs typeface="+mn-cs"/>
      </a:defRPr>
    </a:lvl4pPr>
    <a:lvl5pPr defTabSz="457200" eaLnBrk="1" hangingPunct="1" latinLnBrk="0" lvl="4" marL="1828800" rtl="0" algn="l">
      <a:defRPr kern="1200" sz="1800">
        <a:solidFill>
          <a:schemeClr val="tx1"/>
        </a:solidFill>
        <a:latin typeface="+mn-lt"/>
        <a:ea typeface="+mn-ea"/>
        <a:cs typeface="+mn-cs"/>
      </a:defRPr>
    </a:lvl5pPr>
    <a:lvl6pPr defTabSz="457200" eaLnBrk="1" hangingPunct="1" latinLnBrk="0" lvl="5" marL="2286000" rtl="0" algn="l">
      <a:defRPr kern="1200" sz="1800">
        <a:solidFill>
          <a:schemeClr val="tx1"/>
        </a:solidFill>
        <a:latin typeface="+mn-lt"/>
        <a:ea typeface="+mn-ea"/>
        <a:cs typeface="+mn-cs"/>
      </a:defRPr>
    </a:lvl6pPr>
    <a:lvl7pPr defTabSz="457200" eaLnBrk="1" hangingPunct="1" latinLnBrk="0" lvl="6" marL="2743200" rtl="0" algn="l">
      <a:defRPr kern="1200" sz="1800">
        <a:solidFill>
          <a:schemeClr val="tx1"/>
        </a:solidFill>
        <a:latin typeface="+mn-lt"/>
        <a:ea typeface="+mn-ea"/>
        <a:cs typeface="+mn-cs"/>
      </a:defRPr>
    </a:lvl7pPr>
    <a:lvl8pPr defTabSz="457200" eaLnBrk="1" hangingPunct="1" latinLnBrk="0" lvl="7" marL="3200400" rtl="0" algn="l">
      <a:defRPr kern="1200" sz="1800">
        <a:solidFill>
          <a:schemeClr val="tx1"/>
        </a:solidFill>
        <a:latin typeface="+mn-lt"/>
        <a:ea typeface="+mn-ea"/>
        <a:cs typeface="+mn-cs"/>
      </a:defRPr>
    </a:lvl8pPr>
    <a:lvl9pPr defTabSz="457200" eaLnBrk="1" hangingPunct="1" latinLnBrk="0" lvl="8" marL="3657600" rtl="0" algn="l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1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1.xml"/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337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6164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8849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5608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47844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7164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42255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889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43689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2721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57717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9120E-9A6D-4671-B7B8-FF29A44EBB28}" type="datetimeFigureOut">
              <a:rPr lang="he-IL" smtClean="0"/>
              <a:t>כ"ה/אב/תש"ף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12A0F-D338-459E-8B9E-163AD8F881E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32077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hyperlink" Target="http://www.m-hevrati.co.il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-hevrati.co.il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groups/228208581073976/" TargetMode="External"/><Relationship Id="rId7" Type="http://schemas.openxmlformats.org/officeDocument/2006/relationships/image" Target="../media/image8.png"/><Relationship Id="rId2" Type="http://schemas.openxmlformats.org/officeDocument/2006/relationships/hyperlink" Target="http://www.m-hevrati.co.il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hyperlink" Target="https://www.m-hevrati.co.il/sto.html" TargetMode="External"/><Relationship Id="rId4" Type="http://schemas.openxmlformats.org/officeDocument/2006/relationships/hyperlink" Target="https://chat.whatsapp.com/FMiUzlluifx8io8ftk7GF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7F4C838A-01D3-44C8-A324-05FEFFA7055F}"/>
              </a:ext>
            </a:extLst>
          </p:cNvPr>
          <p:cNvSpPr txBox="1"/>
          <p:nvPr/>
        </p:nvSpPr>
        <p:spPr>
          <a:xfrm>
            <a:off x="581262" y="2694250"/>
            <a:ext cx="5769897" cy="3715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he-IL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9" name="תיבת טקסט 8">
            <a:extLst>
              <a:ext uri="{FF2B5EF4-FFF2-40B4-BE49-F238E27FC236}">
                <a16:creationId xmlns:a16="http://schemas.microsoft.com/office/drawing/2014/main" id="{17DBD2ED-F116-41F9-988F-ED42FD5D1422}"/>
              </a:ext>
            </a:extLst>
          </p:cNvPr>
          <p:cNvSpPr txBox="1"/>
          <p:nvPr/>
        </p:nvSpPr>
        <p:spPr>
          <a:xfrm>
            <a:off x="1322865" y="11353999"/>
            <a:ext cx="425953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00" dirty="0">
                <a:solidFill>
                  <a:schemeClr val="bg1">
                    <a:lumMod val="65000"/>
                  </a:schemeClr>
                </a:solidFill>
              </a:rPr>
              <a:t>כל הזכויות שמורות לנופר ירושלמי ספדה, יועצת חינוכית ומנחה חברתית</a:t>
            </a:r>
            <a:br>
              <a:rPr lang="he-IL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u="sng" dirty="0">
                <a:solidFill>
                  <a:schemeClr val="bg1">
                    <a:lumMod val="6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www.m-hevrati.co.il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</a:rPr>
              <a:t>       053-3569499 </a:t>
            </a:r>
            <a:br>
              <a:rPr lang="he-IL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he-IL" sz="1100" dirty="0">
                <a:solidFill>
                  <a:schemeClr val="bg1">
                    <a:lumMod val="65000"/>
                  </a:schemeClr>
                </a:solidFill>
              </a:rPr>
              <a:t>אין להעתיק, לשכפל או להפיץ ברבים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he-IL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מלבן 10">
            <a:extLst>
              <a:ext uri="{FF2B5EF4-FFF2-40B4-BE49-F238E27FC236}">
                <a16:creationId xmlns:a16="http://schemas.microsoft.com/office/drawing/2014/main" id="{4C0D6632-A7A0-4AF1-85F8-E866D3E8D13E}"/>
              </a:ext>
            </a:extLst>
          </p:cNvPr>
          <p:cNvSpPr/>
          <p:nvPr/>
        </p:nvSpPr>
        <p:spPr>
          <a:xfrm>
            <a:off x="222690" y="408214"/>
            <a:ext cx="6459888" cy="11560921"/>
          </a:xfrm>
          <a:custGeom>
            <a:avLst/>
            <a:gdLst>
              <a:gd name="connsiteX0" fmla="*/ 0 w 6459888"/>
              <a:gd name="connsiteY0" fmla="*/ 0 h 11560921"/>
              <a:gd name="connsiteX1" fmla="*/ 6459888 w 6459888"/>
              <a:gd name="connsiteY1" fmla="*/ 0 h 11560921"/>
              <a:gd name="connsiteX2" fmla="*/ 6459888 w 6459888"/>
              <a:gd name="connsiteY2" fmla="*/ 11560921 h 11560921"/>
              <a:gd name="connsiteX3" fmla="*/ 0 w 6459888"/>
              <a:gd name="connsiteY3" fmla="*/ 11560921 h 11560921"/>
              <a:gd name="connsiteX4" fmla="*/ 0 w 6459888"/>
              <a:gd name="connsiteY4" fmla="*/ 0 h 1156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9888" h="11560921" extrusionOk="0">
                <a:moveTo>
                  <a:pt x="0" y="0"/>
                </a:moveTo>
                <a:cubicBezTo>
                  <a:pt x="2956277" y="117727"/>
                  <a:pt x="5151291" y="-110468"/>
                  <a:pt x="6459888" y="0"/>
                </a:cubicBezTo>
                <a:cubicBezTo>
                  <a:pt x="6495880" y="5254184"/>
                  <a:pt x="6391149" y="9086145"/>
                  <a:pt x="6459888" y="11560921"/>
                </a:cubicBezTo>
                <a:cubicBezTo>
                  <a:pt x="3589813" y="11583886"/>
                  <a:pt x="1619050" y="11642160"/>
                  <a:pt x="0" y="11560921"/>
                </a:cubicBezTo>
                <a:cubicBezTo>
                  <a:pt x="-19078" y="9692415"/>
                  <a:pt x="-13042" y="3518210"/>
                  <a:pt x="0" y="0"/>
                </a:cubicBezTo>
                <a:close/>
              </a:path>
            </a:pathLst>
          </a:custGeom>
          <a:noFill/>
          <a:ln>
            <a:solidFill>
              <a:srgbClr val="988B88"/>
            </a:solidFill>
            <a:extLst>
              <a:ext uri="{C807C97D-BFC1-408E-A445-0C87EB9F89A2}">
                <ask:lineSketchStyleProps xmlns:ask="http://schemas.microsoft.com/office/drawing/2018/sketchyshapes" sd="4105332456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7" name="תמונה 6" descr="תמונה שמכילה פרח, ציור&#10;&#10;התיאור נוצר באופן אוטומטי">
            <a:extLst>
              <a:ext uri="{FF2B5EF4-FFF2-40B4-BE49-F238E27FC236}">
                <a16:creationId xmlns:a16="http://schemas.microsoft.com/office/drawing/2014/main" id="{65E15C64-9104-4D9C-A7BC-3498DB1FDB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3" y="66714"/>
            <a:ext cx="2097541" cy="131316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8C63DF0A-0BD0-4E92-B79F-B196A8EF2FD7}"/>
              </a:ext>
            </a:extLst>
          </p:cNvPr>
          <p:cNvSpPr txBox="1"/>
          <p:nvPr/>
        </p:nvSpPr>
        <p:spPr>
          <a:xfrm>
            <a:off x="1919288" y="1133868"/>
            <a:ext cx="33147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schemeClr val="bg1">
                    <a:lumMod val="65000"/>
                  </a:schemeClr>
                </a:solidFill>
                <a:latin typeface="Abraham" panose="00000500000000000000" pitchFamily="2" charset="-79"/>
                <a:cs typeface="Abraham" panose="00000500000000000000" pitchFamily="2" charset="-79"/>
              </a:rPr>
              <a:t>אתה מכיר אותי?</a:t>
            </a:r>
            <a:br>
              <a:rPr lang="en-US" dirty="0">
                <a:solidFill>
                  <a:schemeClr val="bg1">
                    <a:lumMod val="65000"/>
                  </a:schemeClr>
                </a:solidFill>
                <a:latin typeface="Abraham" panose="00000500000000000000" pitchFamily="2" charset="-79"/>
                <a:cs typeface="Abraham" panose="00000500000000000000" pitchFamily="2" charset="-79"/>
              </a:rPr>
            </a:br>
            <a:r>
              <a:rPr lang="he-IL" dirty="0">
                <a:solidFill>
                  <a:schemeClr val="bg1">
                    <a:lumMod val="65000"/>
                  </a:schemeClr>
                </a:solidFill>
                <a:latin typeface="Abraham" panose="00000500000000000000" pitchFamily="2" charset="-79"/>
                <a:cs typeface="Abraham" panose="00000500000000000000" pitchFamily="2" charset="-79"/>
              </a:rPr>
              <a:t>רעיון לפעילות לכיתה </a:t>
            </a:r>
          </a:p>
        </p:txBody>
      </p:sp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40869289-F911-4C1A-9678-88CD4D62ABF8}"/>
              </a:ext>
            </a:extLst>
          </p:cNvPr>
          <p:cNvSpPr txBox="1"/>
          <p:nvPr/>
        </p:nvSpPr>
        <p:spPr>
          <a:xfrm>
            <a:off x="6351159" y="13156"/>
            <a:ext cx="767443" cy="21544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800" dirty="0"/>
              <a:t>בס"ד</a:t>
            </a:r>
          </a:p>
        </p:txBody>
      </p:sp>
      <p:sp>
        <p:nvSpPr>
          <p:cNvPr id="14" name="Rectangle 22">
            <a:extLst>
              <a:ext uri="{FF2B5EF4-FFF2-40B4-BE49-F238E27FC236}">
                <a16:creationId xmlns:a16="http://schemas.microsoft.com/office/drawing/2014/main" id="{019431FA-A822-4C89-992A-0CDF198745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1721381"/>
            <a:ext cx="5732872" cy="70370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9045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השבוע נכנסתי לכיתה ושאלתי את התלמידים(כיתה א')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1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"מי מכיר אותי?"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כל האצבעות הורמו.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בחרתי את אחד הילדים ושאלתי שוב..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"אתה מכיר אותי?"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:כן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מי אני?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נופר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ומה התפקיד שלי בביה"ס?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 לעזור לנו (יועצת)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ואיפה אני גרה?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</a:t>
            </a:r>
            <a:r>
              <a:rPr kumimoji="0" lang="he-IL" altLang="he-IL" sz="1200" b="0" i="0" u="none" strike="noStrike" cap="none" normalizeH="0" baseline="0" dirty="0" err="1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ממממ</a:t>
            </a: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ב... התחיל בסבב ניחושים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ששאר ה                       מצטרפים לניחושים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 אתם יודעים איפה אני גרה או שאתם מנחשים?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מנחשים.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מה אני אוהבת לאכול?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ושוב החלו סבב ניחושים בקרב הילדים....              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 ילדים יקרים לא יותר קל לשאול אותי במקום לנחש?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ומכאן החל דיון האם אנחנו באמת מכירים?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שאלתי כמה הם מכירים את הילדים בכיתה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והתשובה הייתה מהוססת.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</p:txBody>
      </p:sp>
      <p:pic>
        <p:nvPicPr>
          <p:cNvPr id="1049" name="Picture 25" descr="👩‍🏫">
            <a:extLst>
              <a:ext uri="{FF2B5EF4-FFF2-40B4-BE49-F238E27FC236}">
                <a16:creationId xmlns:a16="http://schemas.microsoft.com/office/drawing/2014/main" id="{7C556764-4D7F-40D3-BFC9-6476BD8B2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405" y="6640436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🧑">
            <a:extLst>
              <a:ext uri="{FF2B5EF4-FFF2-40B4-BE49-F238E27FC236}">
                <a16:creationId xmlns:a16="http://schemas.microsoft.com/office/drawing/2014/main" id="{6E99A9EF-2AD6-40FB-9F73-1A7533D5B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008" y="4985232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👩‍🏫">
            <a:extLst>
              <a:ext uri="{FF2B5EF4-FFF2-40B4-BE49-F238E27FC236}">
                <a16:creationId xmlns:a16="http://schemas.microsoft.com/office/drawing/2014/main" id="{59E28200-73F6-4078-89D6-CF5432C19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58" y="5531528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🧑">
            <a:extLst>
              <a:ext uri="{FF2B5EF4-FFF2-40B4-BE49-F238E27FC236}">
                <a16:creationId xmlns:a16="http://schemas.microsoft.com/office/drawing/2014/main" id="{53E9EFAA-C2DF-40AA-B682-A01CCCD68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135" y="4470014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👩‍🏫">
            <a:extLst>
              <a:ext uri="{FF2B5EF4-FFF2-40B4-BE49-F238E27FC236}">
                <a16:creationId xmlns:a16="http://schemas.microsoft.com/office/drawing/2014/main" id="{37C4F7F7-5528-4861-82B3-E822BF0CD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008" y="4735156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🧑">
            <a:extLst>
              <a:ext uri="{FF2B5EF4-FFF2-40B4-BE49-F238E27FC236}">
                <a16:creationId xmlns:a16="http://schemas.microsoft.com/office/drawing/2014/main" id="{42345C35-96A9-4A59-AD6E-F1AF9D0A7B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15" y="3300885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5" name="Picture 31" descr="👫">
            <a:extLst>
              <a:ext uri="{FF2B5EF4-FFF2-40B4-BE49-F238E27FC236}">
                <a16:creationId xmlns:a16="http://schemas.microsoft.com/office/drawing/2014/main" id="{4A84E528-7D91-43E3-8563-C45016068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135" y="5804599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👫">
            <a:extLst>
              <a:ext uri="{FF2B5EF4-FFF2-40B4-BE49-F238E27FC236}">
                <a16:creationId xmlns:a16="http://schemas.microsoft.com/office/drawing/2014/main" id="{600421B4-CE21-49D6-BF60-A41CF1F67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8167" y="5275663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7" name="Picture 33" descr="👫">
            <a:extLst>
              <a:ext uri="{FF2B5EF4-FFF2-40B4-BE49-F238E27FC236}">
                <a16:creationId xmlns:a16="http://schemas.microsoft.com/office/drawing/2014/main" id="{AB6D29CC-B5CD-4C3E-8B68-53E916C431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217" y="5275663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👩‍🏫">
            <a:extLst>
              <a:ext uri="{FF2B5EF4-FFF2-40B4-BE49-F238E27FC236}">
                <a16:creationId xmlns:a16="http://schemas.microsoft.com/office/drawing/2014/main" id="{75C79640-CA6E-485D-8022-0B0C37075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135" y="3608721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9" name="Picture 35" descr="🧑">
            <a:extLst>
              <a:ext uri="{FF2B5EF4-FFF2-40B4-BE49-F238E27FC236}">
                <a16:creationId xmlns:a16="http://schemas.microsoft.com/office/drawing/2014/main" id="{2821599D-60D3-410A-A6CA-0DB80463E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941" y="3938784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👩‍🏫">
            <a:extLst>
              <a:ext uri="{FF2B5EF4-FFF2-40B4-BE49-F238E27FC236}">
                <a16:creationId xmlns:a16="http://schemas.microsoft.com/office/drawing/2014/main" id="{5F039162-3006-4FFD-8165-22178EA36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135" y="4204399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3" name="Picture 39" descr="👩‍🏫">
            <a:extLst>
              <a:ext uri="{FF2B5EF4-FFF2-40B4-BE49-F238E27FC236}">
                <a16:creationId xmlns:a16="http://schemas.microsoft.com/office/drawing/2014/main" id="{A27009F5-5FC6-4675-B456-91DDF0D43C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715" y="3020982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תמונה 2" descr="תמונה שמכילה מזון&#10;&#10;התיאור נוצר באופן אוטומטי">
            <a:extLst>
              <a:ext uri="{FF2B5EF4-FFF2-40B4-BE49-F238E27FC236}">
                <a16:creationId xmlns:a16="http://schemas.microsoft.com/office/drawing/2014/main" id="{AF3760DB-3965-4A87-BB86-A193ED677FE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59" y="7800386"/>
            <a:ext cx="4861481" cy="358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008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תיבת טקסט 8">
            <a:extLst>
              <a:ext uri="{FF2B5EF4-FFF2-40B4-BE49-F238E27FC236}">
                <a16:creationId xmlns:a16="http://schemas.microsoft.com/office/drawing/2014/main" id="{17DBD2ED-F116-41F9-988F-ED42FD5D1422}"/>
              </a:ext>
            </a:extLst>
          </p:cNvPr>
          <p:cNvSpPr txBox="1"/>
          <p:nvPr/>
        </p:nvSpPr>
        <p:spPr>
          <a:xfrm>
            <a:off x="1322865" y="11353999"/>
            <a:ext cx="425953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00" dirty="0">
                <a:solidFill>
                  <a:schemeClr val="bg1">
                    <a:lumMod val="65000"/>
                  </a:schemeClr>
                </a:solidFill>
              </a:rPr>
              <a:t>כל הזכויות שמורות לנופר ירושלמי ספדה, יועצת חינוכית ומנחה חברתית</a:t>
            </a:r>
            <a:br>
              <a:rPr lang="he-IL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u="sng" dirty="0">
                <a:solidFill>
                  <a:schemeClr val="bg1">
                    <a:lumMod val="6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www.m-hevrati.co.il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</a:rPr>
              <a:t>       053-3569499 </a:t>
            </a:r>
            <a:br>
              <a:rPr lang="he-IL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he-IL" sz="1100" dirty="0">
                <a:solidFill>
                  <a:schemeClr val="bg1">
                    <a:lumMod val="65000"/>
                  </a:schemeClr>
                </a:solidFill>
              </a:rPr>
              <a:t>אין להעתיק, לשכפל או להפיץ ברבים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he-IL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מלבן 10">
            <a:extLst>
              <a:ext uri="{FF2B5EF4-FFF2-40B4-BE49-F238E27FC236}">
                <a16:creationId xmlns:a16="http://schemas.microsoft.com/office/drawing/2014/main" id="{4C0D6632-A7A0-4AF1-85F8-E866D3E8D13E}"/>
              </a:ext>
            </a:extLst>
          </p:cNvPr>
          <p:cNvSpPr/>
          <p:nvPr/>
        </p:nvSpPr>
        <p:spPr>
          <a:xfrm>
            <a:off x="222690" y="408214"/>
            <a:ext cx="6459888" cy="11560921"/>
          </a:xfrm>
          <a:custGeom>
            <a:avLst/>
            <a:gdLst>
              <a:gd name="connsiteX0" fmla="*/ 0 w 6459888"/>
              <a:gd name="connsiteY0" fmla="*/ 0 h 11560921"/>
              <a:gd name="connsiteX1" fmla="*/ 6459888 w 6459888"/>
              <a:gd name="connsiteY1" fmla="*/ 0 h 11560921"/>
              <a:gd name="connsiteX2" fmla="*/ 6459888 w 6459888"/>
              <a:gd name="connsiteY2" fmla="*/ 11560921 h 11560921"/>
              <a:gd name="connsiteX3" fmla="*/ 0 w 6459888"/>
              <a:gd name="connsiteY3" fmla="*/ 11560921 h 11560921"/>
              <a:gd name="connsiteX4" fmla="*/ 0 w 6459888"/>
              <a:gd name="connsiteY4" fmla="*/ 0 h 1156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9888" h="11560921" extrusionOk="0">
                <a:moveTo>
                  <a:pt x="0" y="0"/>
                </a:moveTo>
                <a:cubicBezTo>
                  <a:pt x="2956277" y="117727"/>
                  <a:pt x="5151291" y="-110468"/>
                  <a:pt x="6459888" y="0"/>
                </a:cubicBezTo>
                <a:cubicBezTo>
                  <a:pt x="6495880" y="5254184"/>
                  <a:pt x="6391149" y="9086145"/>
                  <a:pt x="6459888" y="11560921"/>
                </a:cubicBezTo>
                <a:cubicBezTo>
                  <a:pt x="3589813" y="11583886"/>
                  <a:pt x="1619050" y="11642160"/>
                  <a:pt x="0" y="11560921"/>
                </a:cubicBezTo>
                <a:cubicBezTo>
                  <a:pt x="-19078" y="9692415"/>
                  <a:pt x="-13042" y="3518210"/>
                  <a:pt x="0" y="0"/>
                </a:cubicBezTo>
                <a:close/>
              </a:path>
            </a:pathLst>
          </a:custGeom>
          <a:noFill/>
          <a:ln>
            <a:solidFill>
              <a:srgbClr val="988B88"/>
            </a:solidFill>
            <a:extLst>
              <a:ext uri="{C807C97D-BFC1-408E-A445-0C87EB9F89A2}">
                <ask:lineSketchStyleProps xmlns:ask="http://schemas.microsoft.com/office/drawing/2018/sketchyshapes" sd="4105332456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7" name="תמונה 6" descr="תמונה שמכילה פרח, ציור&#10;&#10;התיאור נוצר באופן אוטומטי">
            <a:extLst>
              <a:ext uri="{FF2B5EF4-FFF2-40B4-BE49-F238E27FC236}">
                <a16:creationId xmlns:a16="http://schemas.microsoft.com/office/drawing/2014/main" id="{65E15C64-9104-4D9C-A7BC-3498DB1FDB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563" y="66714"/>
            <a:ext cx="2097541" cy="131316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תיבת טקסט 9">
            <a:extLst>
              <a:ext uri="{FF2B5EF4-FFF2-40B4-BE49-F238E27FC236}">
                <a16:creationId xmlns:a16="http://schemas.microsoft.com/office/drawing/2014/main" id="{8C63DF0A-0BD0-4E92-B79F-B196A8EF2FD7}"/>
              </a:ext>
            </a:extLst>
          </p:cNvPr>
          <p:cNvSpPr txBox="1"/>
          <p:nvPr/>
        </p:nvSpPr>
        <p:spPr>
          <a:xfrm>
            <a:off x="1919288" y="1133868"/>
            <a:ext cx="331470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>
                <a:solidFill>
                  <a:schemeClr val="bg1">
                    <a:lumMod val="65000"/>
                  </a:schemeClr>
                </a:solidFill>
                <a:latin typeface="Abraham" panose="00000500000000000000" pitchFamily="2" charset="-79"/>
                <a:cs typeface="Abraham" panose="00000500000000000000" pitchFamily="2" charset="-79"/>
              </a:rPr>
              <a:t>אתה מכיר אותי?</a:t>
            </a:r>
            <a:br>
              <a:rPr lang="en-US" dirty="0">
                <a:solidFill>
                  <a:schemeClr val="bg1">
                    <a:lumMod val="65000"/>
                  </a:schemeClr>
                </a:solidFill>
                <a:latin typeface="Abraham" panose="00000500000000000000" pitchFamily="2" charset="-79"/>
                <a:cs typeface="Abraham" panose="00000500000000000000" pitchFamily="2" charset="-79"/>
              </a:rPr>
            </a:br>
            <a:r>
              <a:rPr lang="he-IL" dirty="0">
                <a:solidFill>
                  <a:schemeClr val="bg1">
                    <a:lumMod val="65000"/>
                  </a:schemeClr>
                </a:solidFill>
                <a:latin typeface="Abraham" panose="00000500000000000000" pitchFamily="2" charset="-79"/>
                <a:cs typeface="Abraham" panose="00000500000000000000" pitchFamily="2" charset="-79"/>
              </a:rPr>
              <a:t>רעיון לפעילות לכיתה </a:t>
            </a:r>
          </a:p>
        </p:txBody>
      </p:sp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40869289-F911-4C1A-9678-88CD4D62ABF8}"/>
              </a:ext>
            </a:extLst>
          </p:cNvPr>
          <p:cNvSpPr txBox="1"/>
          <p:nvPr/>
        </p:nvSpPr>
        <p:spPr>
          <a:xfrm>
            <a:off x="6351159" y="13156"/>
            <a:ext cx="767443" cy="21544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800" dirty="0"/>
              <a:t>בס"ד</a:t>
            </a:r>
          </a:p>
        </p:txBody>
      </p:sp>
      <p:sp>
        <p:nvSpPr>
          <p:cNvPr id="14" name="Rectangle 22">
            <a:extLst>
              <a:ext uri="{FF2B5EF4-FFF2-40B4-BE49-F238E27FC236}">
                <a16:creationId xmlns:a16="http://schemas.microsoft.com/office/drawing/2014/main" id="{019431FA-A822-4C89-992A-0CDF198745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350" y="1457033"/>
            <a:ext cx="5732872" cy="48210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90459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1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פעילות</a:t>
            </a: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- ערבבתי את סדר הישיבה של התלמידים כדי לגון את השיח.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כל תלמיד/ה קיבלו דף נייר והיה צריך לשאול את החבר/ה שיושבים מולם 3 שאלות (כיתה א'. מי שלא ידע לכתוב- צייר)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וסיימנו בסבב דבר שלמדתי על חבר/ה?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את הדבר שגילנו לדוגמה "אוהב לשחק בלגו"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שאלנו מי עוד בכיתה אוהב לשחק בלגו?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כדי למצוא נקודות ממשק בין הילדים.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1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מסקנות-</a:t>
            </a: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</a:t>
            </a:r>
            <a:r>
              <a:rPr kumimoji="0" lang="he-IL" altLang="he-IL" sz="1200" b="0" i="1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הילדים לא ברמת מכירים.</a:t>
            </a:r>
            <a:br>
              <a:rPr kumimoji="0" lang="he-IL" altLang="he-IL" sz="1200" b="0" i="1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</a:t>
            </a:r>
            <a:r>
              <a:rPr kumimoji="0" lang="he-IL" altLang="he-IL" sz="1200" b="0" i="1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לתלמידים אין מספיק זמן והזדמנויות לשיח הכרות.</a:t>
            </a:r>
            <a:br>
              <a:rPr kumimoji="0" lang="he-IL" altLang="he-IL" sz="1200" b="0" i="1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       </a:t>
            </a:r>
            <a:r>
              <a:rPr kumimoji="0" lang="he-IL" altLang="he-IL" sz="1200" b="0" i="1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כשמתקיים שיח לרוב הוא בנאלי, יש לפתוח לשיח מגוון נושאים.</a:t>
            </a: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he-IL" altLang="he-IL" sz="1200" b="0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kumimoji="0" lang="he-IL" altLang="he-IL" sz="1200" b="1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  <a:t>הכרות עומק זה תהליך והוא חשוב לגיבוש ותחושת שייכות בכיתה</a:t>
            </a:r>
            <a:br>
              <a:rPr kumimoji="0" lang="he-IL" altLang="he-IL" sz="1200" b="1" i="0" u="none" strike="noStrike" cap="none" normalizeH="0" baseline="0" dirty="0">
                <a:ln>
                  <a:noFill/>
                </a:ln>
                <a:solidFill>
                  <a:srgbClr val="050505"/>
                </a:solidFill>
                <a:effectLst/>
                <a:latin typeface="Varela Round" panose="00000500000000000000" pitchFamily="2" charset="-79"/>
                <a:cs typeface="Varela Round" panose="00000500000000000000" pitchFamily="2" charset="-79"/>
              </a:rPr>
            </a:br>
            <a:endParaRPr kumimoji="0" lang="he-IL" altLang="he-IL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Varela Round" panose="00000500000000000000" pitchFamily="2" charset="-79"/>
              <a:cs typeface="Varela Round" panose="00000500000000000000" pitchFamily="2" charset="-79"/>
            </a:endParaRPr>
          </a:p>
        </p:txBody>
      </p:sp>
      <p:pic>
        <p:nvPicPr>
          <p:cNvPr id="1047" name="Picture 23" descr="👩‍🏫">
            <a:extLst>
              <a:ext uri="{FF2B5EF4-FFF2-40B4-BE49-F238E27FC236}">
                <a16:creationId xmlns:a16="http://schemas.microsoft.com/office/drawing/2014/main" id="{390DA457-ABB2-41FB-8673-CA7425434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-2506663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🧑">
            <a:extLst>
              <a:ext uri="{FF2B5EF4-FFF2-40B4-BE49-F238E27FC236}">
                <a16:creationId xmlns:a16="http://schemas.microsoft.com/office/drawing/2014/main" id="{BDEB41A6-C1C4-4201-93AF-FCC4053BE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-2338388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1" name="Picture 37" descr="📣">
            <a:extLst>
              <a:ext uri="{FF2B5EF4-FFF2-40B4-BE49-F238E27FC236}">
                <a16:creationId xmlns:a16="http://schemas.microsoft.com/office/drawing/2014/main" id="{A6859920-3C81-4BA6-8C98-755B514B4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-49530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📣">
            <a:extLst>
              <a:ext uri="{FF2B5EF4-FFF2-40B4-BE49-F238E27FC236}">
                <a16:creationId xmlns:a16="http://schemas.microsoft.com/office/drawing/2014/main" id="{ECC94E00-5B05-482C-B1B7-584DD59EA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530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255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extLst>
              <a:ext uri="{FF2B5EF4-FFF2-40B4-BE49-F238E27FC236}">
                <a16:creationId xmlns:a16="http://schemas.microsoft.com/office/drawing/2014/main" id="{D1627A74-E16B-4CBF-A650-E099788BD158}"/>
              </a:ext>
            </a:extLst>
          </p:cNvPr>
          <p:cNvSpPr/>
          <p:nvPr/>
        </p:nvSpPr>
        <p:spPr>
          <a:xfrm>
            <a:off x="222690" y="408214"/>
            <a:ext cx="6459888" cy="11560921"/>
          </a:xfrm>
          <a:custGeom>
            <a:avLst/>
            <a:gdLst>
              <a:gd name="connsiteX0" fmla="*/ 0 w 6459888"/>
              <a:gd name="connsiteY0" fmla="*/ 0 h 11560921"/>
              <a:gd name="connsiteX1" fmla="*/ 6459888 w 6459888"/>
              <a:gd name="connsiteY1" fmla="*/ 0 h 11560921"/>
              <a:gd name="connsiteX2" fmla="*/ 6459888 w 6459888"/>
              <a:gd name="connsiteY2" fmla="*/ 11560921 h 11560921"/>
              <a:gd name="connsiteX3" fmla="*/ 0 w 6459888"/>
              <a:gd name="connsiteY3" fmla="*/ 11560921 h 11560921"/>
              <a:gd name="connsiteX4" fmla="*/ 0 w 6459888"/>
              <a:gd name="connsiteY4" fmla="*/ 0 h 11560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59888" h="11560921" extrusionOk="0">
                <a:moveTo>
                  <a:pt x="0" y="0"/>
                </a:moveTo>
                <a:cubicBezTo>
                  <a:pt x="2956277" y="117727"/>
                  <a:pt x="5151291" y="-110468"/>
                  <a:pt x="6459888" y="0"/>
                </a:cubicBezTo>
                <a:cubicBezTo>
                  <a:pt x="6495880" y="5254184"/>
                  <a:pt x="6391149" y="9086145"/>
                  <a:pt x="6459888" y="11560921"/>
                </a:cubicBezTo>
                <a:cubicBezTo>
                  <a:pt x="3589813" y="11583886"/>
                  <a:pt x="1619050" y="11642160"/>
                  <a:pt x="0" y="11560921"/>
                </a:cubicBezTo>
                <a:cubicBezTo>
                  <a:pt x="-19078" y="9692415"/>
                  <a:pt x="-13042" y="3518210"/>
                  <a:pt x="0" y="0"/>
                </a:cubicBezTo>
                <a:close/>
              </a:path>
            </a:pathLst>
          </a:custGeom>
          <a:noFill/>
          <a:ln>
            <a:solidFill>
              <a:srgbClr val="988B88"/>
            </a:solidFill>
            <a:extLst>
              <a:ext uri="{C807C97D-BFC1-408E-A445-0C87EB9F89A2}">
                <ask:lineSketchStyleProps xmlns:ask="http://schemas.microsoft.com/office/drawing/2018/sketchyshapes" sd="4105332456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904D3BDD-55C2-4C48-ABCB-6E829F13D904}"/>
              </a:ext>
            </a:extLst>
          </p:cNvPr>
          <p:cNvSpPr txBox="1"/>
          <p:nvPr/>
        </p:nvSpPr>
        <p:spPr>
          <a:xfrm>
            <a:off x="1316889" y="970136"/>
            <a:ext cx="4924530" cy="512832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150000"/>
              </a:lnSpc>
            </a:pPr>
            <a:r>
              <a:rPr lang="he-IL" sz="2000" b="1" i="1" u="sng" dirty="0">
                <a:solidFill>
                  <a:srgbClr val="92D050"/>
                </a:solidFill>
                <a:latin typeface="Varela Round" panose="00000500000000000000" pitchFamily="2" charset="-79"/>
                <a:cs typeface="Varela Round" panose="00000500000000000000" pitchFamily="2" charset="-79"/>
              </a:rPr>
              <a:t>רוצים עוד פעילויות חברתיות?</a:t>
            </a:r>
            <a:br>
              <a:rPr lang="en-US" sz="2000" dirty="0">
                <a:latin typeface="Varela Round" panose="00000500000000000000" pitchFamily="2" charset="-79"/>
                <a:cs typeface="Varela Round" panose="00000500000000000000" pitchFamily="2" charset="-79"/>
              </a:rPr>
            </a:br>
            <a:br>
              <a:rPr lang="en-US" sz="2000" dirty="0"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lang="he-IL" sz="2000" dirty="0">
                <a:latin typeface="Varela Round" panose="00000500000000000000" pitchFamily="2" charset="-79"/>
                <a:cs typeface="Varela Round" panose="00000500000000000000" pitchFamily="2" charset="-79"/>
              </a:rPr>
              <a:t>בקרו אותי באתר "המרכז החברתי"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latin typeface="Varela Round" panose="00000500000000000000" pitchFamily="2" charset="-79"/>
                <a:cs typeface="Varela Round" panose="00000500000000000000" pitchFamily="2" charset="-79"/>
                <a:hlinkClick r:id="rId2"/>
              </a:rPr>
              <a:t>www.m-hevrati.co.il</a:t>
            </a:r>
            <a:endParaRPr lang="he-IL" sz="2000" dirty="0"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2000" dirty="0">
                <a:latin typeface="Varela Round" panose="00000500000000000000" pitchFamily="2" charset="-79"/>
                <a:cs typeface="Varela Round" panose="00000500000000000000" pitchFamily="2" charset="-79"/>
              </a:rPr>
              <a:t>והצטרפו אליי לקבוצת </a:t>
            </a:r>
            <a:r>
              <a:rPr lang="he-IL" sz="2000" dirty="0" err="1">
                <a:latin typeface="Varela Round" panose="00000500000000000000" pitchFamily="2" charset="-79"/>
                <a:cs typeface="Varela Round" panose="00000500000000000000" pitchFamily="2" charset="-79"/>
              </a:rPr>
              <a:t>הפייסבוק</a:t>
            </a:r>
            <a:endParaRPr lang="he-IL" sz="2000" dirty="0"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2000" dirty="0">
                <a:latin typeface="Varela Round" panose="00000500000000000000" pitchFamily="2" charset="-79"/>
                <a:cs typeface="Varela Round" panose="00000500000000000000" pitchFamily="2" charset="-79"/>
                <a:hlinkClick r:id="rId3"/>
              </a:rPr>
              <a:t>"ילדים אוהבים חברים"</a:t>
            </a:r>
            <a:endParaRPr lang="he-IL" sz="2000" dirty="0"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2000" b="1" dirty="0">
                <a:solidFill>
                  <a:prstClr val="black"/>
                </a:solidFill>
                <a:latin typeface="Varela Round" panose="00000500000000000000" pitchFamily="2" charset="-79"/>
                <a:cs typeface="Varela Round" panose="00000500000000000000" pitchFamily="2" charset="-79"/>
              </a:rPr>
              <a:t>גם </a:t>
            </a:r>
            <a:r>
              <a:rPr lang="he-IL" sz="2000" b="1" dirty="0" err="1">
                <a:solidFill>
                  <a:prstClr val="black"/>
                </a:solidFill>
                <a:latin typeface="Varela Round" panose="00000500000000000000" pitchFamily="2" charset="-79"/>
                <a:cs typeface="Varela Round" panose="00000500000000000000" pitchFamily="2" charset="-79"/>
              </a:rPr>
              <a:t>לווטסאפ</a:t>
            </a:r>
            <a:r>
              <a:rPr lang="he-IL" sz="2000" b="1" dirty="0">
                <a:solidFill>
                  <a:prstClr val="black"/>
                </a:solidFill>
                <a:latin typeface="Varela Round" panose="00000500000000000000" pitchFamily="2" charset="-79"/>
                <a:cs typeface="Varela Round" panose="00000500000000000000" pitchFamily="2" charset="-79"/>
              </a:rPr>
              <a:t> אפשר להצטרף </a:t>
            </a:r>
            <a:br>
              <a:rPr lang="en-US" sz="2000" dirty="0">
                <a:solidFill>
                  <a:prstClr val="black"/>
                </a:solidFill>
                <a:latin typeface="Varela Round" panose="00000500000000000000" pitchFamily="2" charset="-79"/>
                <a:cs typeface="Varela Round" panose="00000500000000000000" pitchFamily="2" charset="-79"/>
              </a:rPr>
            </a:br>
            <a:r>
              <a:rPr lang="he-IL" sz="2000" dirty="0" err="1">
                <a:solidFill>
                  <a:prstClr val="black"/>
                </a:solidFill>
                <a:latin typeface="Varela Round" panose="00000500000000000000" pitchFamily="2" charset="-79"/>
                <a:cs typeface="Varela Round" panose="00000500000000000000" pitchFamily="2" charset="-79"/>
                <a:hlinkClick r:id="rId4"/>
              </a:rPr>
              <a:t>ווטסאפ</a:t>
            </a:r>
            <a:r>
              <a:rPr lang="he-IL" sz="2000" dirty="0">
                <a:solidFill>
                  <a:prstClr val="black"/>
                </a:solidFill>
                <a:latin typeface="Varela Round" panose="00000500000000000000" pitchFamily="2" charset="-79"/>
                <a:cs typeface="Varela Round" panose="00000500000000000000" pitchFamily="2" charset="-79"/>
                <a:hlinkClick r:id="rId4"/>
              </a:rPr>
              <a:t>- ילדים אוהבים חברים </a:t>
            </a:r>
            <a:endParaRPr lang="he-IL" sz="2000" dirty="0">
              <a:latin typeface="Varela Round" panose="00000500000000000000" pitchFamily="2" charset="-79"/>
              <a:cs typeface="Varela Round" panose="00000500000000000000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he-IL" sz="2000" b="1" i="1" u="sng" dirty="0">
                <a:solidFill>
                  <a:srgbClr val="FFC000"/>
                </a:solidFill>
                <a:latin typeface="Varela Round" panose="00000500000000000000" pitchFamily="2" charset="-79"/>
                <a:cs typeface="Varela Round" panose="00000500000000000000" pitchFamily="2" charset="-79"/>
              </a:rPr>
              <a:t>רוצים ללמד חברתיות?</a:t>
            </a:r>
          </a:p>
          <a:p>
            <a:pPr algn="ctr">
              <a:lnSpc>
                <a:spcPct val="150000"/>
              </a:lnSpc>
            </a:pPr>
            <a:r>
              <a:rPr lang="he-IL" sz="2000" dirty="0">
                <a:latin typeface="Varela Round" panose="00000500000000000000" pitchFamily="2" charset="-79"/>
                <a:cs typeface="Varela Round" panose="00000500000000000000" pitchFamily="2" charset="-79"/>
              </a:rPr>
              <a:t>מוזמנים </a:t>
            </a:r>
            <a:r>
              <a:rPr lang="he-IL" sz="2000" dirty="0">
                <a:latin typeface="Varela Round" panose="00000500000000000000" pitchFamily="2" charset="-79"/>
                <a:cs typeface="Varela Round" panose="00000500000000000000" pitchFamily="2" charset="-79"/>
                <a:hlinkClick r:id="rId5"/>
              </a:rPr>
              <a:t>המרכז החברתי- החנות </a:t>
            </a:r>
            <a:br>
              <a:rPr lang="en-US" sz="2000" dirty="0">
                <a:latin typeface="Varela Round" panose="00000500000000000000" pitchFamily="2" charset="-79"/>
                <a:cs typeface="Varela Round" panose="00000500000000000000" pitchFamily="2" charset="-79"/>
              </a:rPr>
            </a:br>
            <a:endParaRPr lang="he-IL" sz="2000" dirty="0">
              <a:latin typeface="Varela Round" panose="00000500000000000000" pitchFamily="2" charset="-79"/>
              <a:cs typeface="Varela Round" panose="00000500000000000000" pitchFamily="2" charset="-79"/>
            </a:endParaRPr>
          </a:p>
        </p:txBody>
      </p:sp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40B1265B-F705-4D97-B2FB-973585425673}"/>
              </a:ext>
            </a:extLst>
          </p:cNvPr>
          <p:cNvSpPr txBox="1"/>
          <p:nvPr/>
        </p:nvSpPr>
        <p:spPr>
          <a:xfrm>
            <a:off x="1649385" y="11376158"/>
            <a:ext cx="425953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00" dirty="0">
                <a:solidFill>
                  <a:schemeClr val="bg1">
                    <a:lumMod val="65000"/>
                  </a:schemeClr>
                </a:solidFill>
              </a:rPr>
              <a:t>כל הזכויות שמורות לנופר ירושלמי ספדה, יועצת חינוכית ומנחה חברתית</a:t>
            </a:r>
            <a:br>
              <a:rPr lang="he-IL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en-US" sz="1100" u="sng" dirty="0">
                <a:solidFill>
                  <a:schemeClr val="bg1">
                    <a:lumMod val="6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www.m-hevrati.co.il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</a:rPr>
              <a:t>       053-3569499 </a:t>
            </a:r>
            <a:br>
              <a:rPr lang="he-IL" sz="1100" dirty="0">
                <a:solidFill>
                  <a:schemeClr val="bg1">
                    <a:lumMod val="65000"/>
                  </a:schemeClr>
                </a:solidFill>
              </a:rPr>
            </a:br>
            <a:r>
              <a:rPr lang="he-IL" sz="1100" dirty="0">
                <a:solidFill>
                  <a:schemeClr val="bg1">
                    <a:lumMod val="65000"/>
                  </a:schemeClr>
                </a:solidFill>
              </a:rPr>
              <a:t>אין להעתיק, לשכפל או להפיץ ברבים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he-IL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7" name="תמונה 6" descr="תמונה שמכילה טקסט, מפה&#10;&#10;התיאור נוצר באופן אוטומטי">
            <a:extLst>
              <a:ext uri="{FF2B5EF4-FFF2-40B4-BE49-F238E27FC236}">
                <a16:creationId xmlns:a16="http://schemas.microsoft.com/office/drawing/2014/main" id="{17BC5509-5F14-444F-844D-C9339D7C46C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25" t="7676" b="27812"/>
          <a:stretch/>
        </p:blipFill>
        <p:spPr>
          <a:xfrm rot="21259187">
            <a:off x="628338" y="6944099"/>
            <a:ext cx="3019735" cy="4390254"/>
          </a:xfrm>
          <a:prstGeom prst="rect">
            <a:avLst/>
          </a:prstGeom>
        </p:spPr>
      </p:pic>
      <p:sp>
        <p:nvSpPr>
          <p:cNvPr id="8" name="תיבת טקסט 7">
            <a:extLst>
              <a:ext uri="{FF2B5EF4-FFF2-40B4-BE49-F238E27FC236}">
                <a16:creationId xmlns:a16="http://schemas.microsoft.com/office/drawing/2014/main" id="{C3442972-3FA5-4033-A28E-EFC595CEC538}"/>
              </a:ext>
            </a:extLst>
          </p:cNvPr>
          <p:cNvSpPr txBox="1"/>
          <p:nvPr/>
        </p:nvSpPr>
        <p:spPr>
          <a:xfrm>
            <a:off x="1316889" y="5595979"/>
            <a:ext cx="4414982" cy="126188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/>
              <a:t>בחברות,</a:t>
            </a:r>
          </a:p>
          <a:p>
            <a:r>
              <a:rPr lang="he-IL" dirty="0"/>
              <a:t>  </a:t>
            </a:r>
          </a:p>
          <a:p>
            <a:pPr algn="ctr"/>
            <a:r>
              <a:rPr lang="he-IL" sz="4000" b="1" dirty="0">
                <a:latin typeface="YamSuf" panose="02000503000000000000" pitchFamily="50" charset="-79"/>
                <a:cs typeface="YamSuf" panose="02000503000000000000" pitchFamily="50" charset="-79"/>
              </a:rPr>
              <a:t>נופר ירושלמי ספדה</a:t>
            </a:r>
          </a:p>
        </p:txBody>
      </p:sp>
      <p:pic>
        <p:nvPicPr>
          <p:cNvPr id="9" name="תמונה 8" descr="תמונה שמכילה ציור, פרח&#10;&#10;התיאור נוצר באופן אוטומטי">
            <a:extLst>
              <a:ext uri="{FF2B5EF4-FFF2-40B4-BE49-F238E27FC236}">
                <a16:creationId xmlns:a16="http://schemas.microsoft.com/office/drawing/2014/main" id="{D1E73D85-FE03-4CAF-964A-94362C440E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388" y="-134170"/>
            <a:ext cx="1938966" cy="121185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951111271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