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9" r:id="rId2"/>
    <p:sldId id="260" r:id="rId3"/>
    <p:sldId id="256" r:id="rId4"/>
    <p:sldId id="257" r:id="rId5"/>
    <p:sldId id="258" r:id="rId6"/>
    <p:sldId id="261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אילה שלזינגר" initials="אש" lastIdx="1" clrIdx="0">
    <p:extLst>
      <p:ext uri="{19B8F6BF-5375-455C-9EA6-DF929625EA0E}">
        <p15:presenceInfo xmlns:p15="http://schemas.microsoft.com/office/powerpoint/2012/main" userId="301017c7183d835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58" d="100"/>
          <a:sy n="58" d="100"/>
        </p:scale>
        <p:origin x="2539" y="5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03423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81458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43064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69383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9749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97641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02783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38854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he-IL" dirty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23956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3285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797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681CE-78BE-44FE-9E2B-67CF9D926034}" type="datetimeFigureOut">
              <a:rPr lang="he-IL" smtClean="0"/>
              <a:t>י"ח סיון תשפ"א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09748-F601-48D3-B715-B2A9DA1F9F0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458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341B321-E6AC-4735-BB41-0B0886133E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37210" y="6156960"/>
            <a:ext cx="5829300" cy="323088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/>
            <a:r>
              <a:rPr lang="he-IL" sz="2800" dirty="0"/>
              <a:t>תאריך מסירה :</a:t>
            </a:r>
            <a:br>
              <a:rPr lang="he-IL" sz="2800" dirty="0"/>
            </a:br>
            <a:r>
              <a:rPr lang="he-IL" sz="2800" dirty="0"/>
              <a:t>שיעור: עברית</a:t>
            </a:r>
            <a:br>
              <a:rPr lang="he-IL" sz="2800" dirty="0"/>
            </a:br>
            <a:r>
              <a:rPr lang="he-IL" sz="2800" dirty="0"/>
              <a:t>סיפור: הטנדר שלנו</a:t>
            </a:r>
            <a:br>
              <a:rPr lang="he-IL" sz="2800" dirty="0"/>
            </a:br>
            <a:r>
              <a:rPr lang="he-IL" sz="2800" dirty="0"/>
              <a:t>כיתה: ג'</a:t>
            </a:r>
            <a:br>
              <a:rPr lang="he-IL" sz="2800" dirty="0"/>
            </a:br>
            <a:r>
              <a:rPr lang="he-IL" sz="2800" dirty="0"/>
              <a:t>מורה:</a:t>
            </a:r>
            <a:br>
              <a:rPr lang="he-IL" sz="2800" dirty="0"/>
            </a:br>
            <a:r>
              <a:rPr lang="he-IL" sz="2800" dirty="0"/>
              <a:t>מדפית:</a:t>
            </a:r>
            <a:br>
              <a:rPr lang="he-IL" sz="2800" dirty="0"/>
            </a:br>
            <a:r>
              <a:rPr lang="he-IL" sz="2800" dirty="0"/>
              <a:t>תלמידה:</a:t>
            </a:r>
            <a:br>
              <a:rPr lang="he-IL" sz="2800" dirty="0"/>
            </a:br>
            <a:r>
              <a:rPr lang="he-IL" sz="2800" dirty="0"/>
              <a:t>פלאפון:</a:t>
            </a:r>
          </a:p>
        </p:txBody>
      </p:sp>
    </p:spTree>
    <p:extLst>
      <p:ext uri="{BB962C8B-B14F-4D97-AF65-F5344CB8AC3E}">
        <p14:creationId xmlns:p14="http://schemas.microsoft.com/office/powerpoint/2010/main" val="1600727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87096A7-2C95-4FD7-A702-70F5EA538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6101995"/>
          </a:xfrm>
        </p:spPr>
        <p:txBody>
          <a:bodyPr>
            <a:normAutofit/>
          </a:bodyPr>
          <a:lstStyle/>
          <a:p>
            <a:pPr algn="r"/>
            <a:r>
              <a:rPr lang="he-IL" sz="3600" b="1" dirty="0">
                <a:cs typeface="+mn-cs"/>
              </a:rPr>
              <a:t>מטרות:</a:t>
            </a:r>
            <a:br>
              <a:rPr lang="he-IL" sz="2000" dirty="0">
                <a:cs typeface="+mn-cs"/>
              </a:rPr>
            </a:br>
            <a:br>
              <a:rPr lang="he-IL" sz="2000" dirty="0">
                <a:cs typeface="+mn-cs"/>
              </a:rPr>
            </a:br>
            <a:r>
              <a:rPr lang="he-IL" sz="2000" u="sng" dirty="0">
                <a:cs typeface="+mn-cs"/>
              </a:rPr>
              <a:t>לימודיות: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1. התלמידה תבין את המושג הספרותי "השאלה"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2. התלמידה תלמד את כללי ישיבה בכלי תחבורה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3. התלמידה תדע את משמעות המילים הקשות</a:t>
            </a:r>
            <a:br>
              <a:rPr lang="he-IL" sz="2000" dirty="0">
                <a:cs typeface="+mn-cs"/>
              </a:rPr>
            </a:br>
            <a:br>
              <a:rPr lang="he-IL" sz="2000" dirty="0">
                <a:cs typeface="+mn-cs"/>
              </a:rPr>
            </a:br>
            <a:br>
              <a:rPr lang="he-IL" sz="2000" dirty="0">
                <a:cs typeface="+mn-cs"/>
              </a:rPr>
            </a:br>
            <a:r>
              <a:rPr lang="he-IL" sz="2000" u="sng" dirty="0">
                <a:cs typeface="+mn-cs"/>
              </a:rPr>
              <a:t>חינוכיות: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1. התלמידה תלמד כיצד להעביר ביקורת בצורה נעימה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2. התלמידה תדע את השלכות האיחורים על חייה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3. התלמידה תתוודע לכבוד המוענק לאדם ע"י כינוי</a:t>
            </a:r>
            <a:br>
              <a:rPr lang="he-IL" sz="2000" dirty="0">
                <a:cs typeface="+mn-cs"/>
              </a:rPr>
            </a:br>
            <a:br>
              <a:rPr lang="he-IL" sz="2000" dirty="0">
                <a:cs typeface="+mn-cs"/>
              </a:rPr>
            </a:br>
            <a:br>
              <a:rPr lang="he-IL" sz="2000" dirty="0">
                <a:cs typeface="+mn-cs"/>
              </a:rPr>
            </a:br>
            <a:r>
              <a:rPr lang="he-IL" sz="2000" u="sng" dirty="0">
                <a:cs typeface="+mn-cs"/>
              </a:rPr>
              <a:t>פורמליות: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1. התלמידה תדע לעלות השערות מכותרת ותמונה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2. התלמידה תפתח יכולת להשתלב בשירה עם הכיתה</a:t>
            </a:r>
            <a:br>
              <a:rPr lang="he-IL" sz="2000" dirty="0">
                <a:cs typeface="+mn-cs"/>
              </a:rPr>
            </a:br>
            <a:r>
              <a:rPr lang="he-IL" sz="2000" dirty="0">
                <a:cs typeface="+mn-cs"/>
              </a:rPr>
              <a:t>3. התלמידה תהנה מקריאת ספר</a:t>
            </a:r>
            <a:br>
              <a:rPr lang="he-IL" sz="2000" dirty="0">
                <a:cs typeface="+mn-cs"/>
              </a:rPr>
            </a:br>
            <a:br>
              <a:rPr lang="he-IL" sz="2000" dirty="0">
                <a:cs typeface="+mn-cs"/>
              </a:rPr>
            </a:br>
            <a:endParaRPr lang="he-IL" sz="2000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161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AB803BB2-0182-4575-B45D-E0D45CED1C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2725" y="34698"/>
            <a:ext cx="4585252" cy="10217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84150"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26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74625" marR="0" lvl="0" indent="0" algn="ct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הטנדר שלנו/עמ' 234</a:t>
            </a:r>
            <a:endParaRPr kumimoji="0" lang="en-US" altLang="he-IL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endParaRPr kumimoji="0" lang="he-IL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שלום בנות, קוראים לי אילה שלזינגר ואני אלמד אתכן שיעור עברית,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השם של הסיפור שנלמד היום הוא –"הטנדר שלנו"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בואו נפתח ביחד בעמוד 237 אנחנו רואות פה תמונה מתוך הסיפור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הבנות מקבלות דף                          אני תולה על הלוח תמונה של הטנדר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endParaRPr lang="he-IL" altLang="he-IL" sz="1100" dirty="0"/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תחשבו גם על השם של הסיפור וגם על התמונה שבלוח ושבספר, ותנסי לנחש מה מסופר, על מה מדברים, מה יש בסיפור,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ותכתבי את זה בקצרה, בכמה משפטים בתוך הדף שחילקתי....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>
                <a:latin typeface="Calibri" panose="020F0502020204030204" pitchFamily="34" charset="0"/>
                <a:cs typeface="Arial" panose="020B0604020202020204" pitchFamily="34" charset="0"/>
              </a:rPr>
              <a:t>שימו את הדפים בצד</a:t>
            </a:r>
            <a:r>
              <a:rPr lang="he-IL" altLang="he-IL" sz="1100" dirty="0"/>
              <a:t> </a:t>
            </a: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ועכשיו בואו נקרא את הסיפור, תעברו לעמוד 234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הקראת קטע ראשון עד התלמידים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ש. איפה אנחנו נמצאות עכשיו בסיפור, על מה מדברים?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ת. בכביש, בטנדר, עם הנהג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עכשיו אנחנו עוברות למקום אחר לגמרי, אני ממשיכה לקרוא ושימו לב שפתאום מדברים על משהו שונה....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המשך הקראה עד נוסף.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ש. שמתם לב שהיו מילים שנראות קצת לא כ"כ מתאימות לסיפור? איפה באמת ישב שלומקה?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ש. מאיפה מגיעות המילים כסא מלכותי, ארמונו, ממלכה ?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indent="0" algn="r" defTabSz="914400" rtl="1">
              <a:lnSpc>
                <a:spcPct val="150000"/>
              </a:lnSpc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אני תולה תמונה של ארמון על הלוח</a:t>
            </a: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ת. מהארמון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יש דבר כזה שנקרא "השאלה", אתם שמות לב שכשהשתמשנו במילים שקשורות לארמון, פתאום הרגשנו משהו מפואר?!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בעצם לקחנו מילה ששייכת לתחום אחר, והשאלנו אותה, הלוונו אותה לסיפור שלנו שמדבר על הטנדר בכלל</a:t>
            </a: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אז למשל במקום לכתוב כסא הנהג כתוב לנו כסא מלכותו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המשך הקראת הסיפור עד לשמואלביץ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ש. בנות נראה </a:t>
            </a:r>
            <a:r>
              <a:rPr lang="he-IL" altLang="he-IL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לכם שהילד עכשיו עצוב ומתעצבן למה הנהג העיר לו או שהוא מקשיב בשמחה ועושה מה שהוא אומר?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ת.</a:t>
            </a:r>
            <a:r>
              <a:rPr lang="he-IL" altLang="he-IL" sz="1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מקשיב בשמחה ועושה מה שהוא אומר</a:t>
            </a:r>
            <a:endParaRPr kumimoji="0" lang="he-IL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המשך הקראת סיפור עד וליום הלימודים החדש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/>
              <a:t>עכשיו אני רוצה לעצור, וללמד אתכן שיטה חדשה, זה שיטה שמלמדת אותנו להבין מילה אפילו אם אנחנו לא מכירות אותה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/>
              <a:t>אם אנחנו נתקלות במילה שאנחנו לא מכירות, אנחנו יכולות פשוט לנסות לנחש מה המילה, לפי המשפט!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/>
              <a:t>עכשיו אני אתן לכם דוגמא, היא לא מתוך הסיפור! אבל תראו שאפשר להסתדר לפעמים ולנחש את המילה, אפילו אם לא הכרנו אותה קודם,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endParaRPr kumimoji="0" lang="he-IL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84150" algn="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267075" algn="l"/>
              </a:tabLst>
            </a:pPr>
            <a:endParaRPr kumimoji="0" lang="en-US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A95E5A55-C824-4617-ADC4-9A5003B4D8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2150" y="357053"/>
            <a:ext cx="1342611" cy="9011478"/>
          </a:xfrm>
        </p:spPr>
        <p:txBody>
          <a:bodyPr/>
          <a:lstStyle/>
          <a:p>
            <a:pPr algn="r"/>
            <a:endParaRPr lang="he-IL" dirty="0"/>
          </a:p>
          <a:p>
            <a:pPr algn="r"/>
            <a:endParaRPr lang="he-IL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r>
              <a:rPr lang="he-IL" sz="1000" dirty="0"/>
              <a:t>י.מ.פ. 1</a:t>
            </a:r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r>
              <a:rPr lang="he-IL" sz="1000" dirty="0"/>
              <a:t>י.מ.ל. 1</a:t>
            </a:r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endParaRPr lang="he-IL" sz="1000" dirty="0"/>
          </a:p>
          <a:p>
            <a:pPr algn="r"/>
            <a:r>
              <a:rPr lang="he-IL" sz="1000" dirty="0"/>
              <a:t>י.מ.ל. 2</a:t>
            </a:r>
          </a:p>
          <a:p>
            <a:pPr algn="r"/>
            <a:r>
              <a:rPr lang="he-IL" sz="1000" dirty="0"/>
              <a:t>י.מ.ח. 1</a:t>
            </a:r>
          </a:p>
          <a:p>
            <a:pPr algn="r"/>
            <a:endParaRPr lang="he-IL" sz="1000" dirty="0"/>
          </a:p>
        </p:txBody>
      </p:sp>
      <p:grpSp>
        <p:nvGrpSpPr>
          <p:cNvPr id="9" name="קבוצה 8">
            <a:extLst>
              <a:ext uri="{FF2B5EF4-FFF2-40B4-BE49-F238E27FC236}">
                <a16:creationId xmlns:a16="http://schemas.microsoft.com/office/drawing/2014/main" id="{CB27C851-2799-4AED-8F10-F224E7CD26D7}"/>
              </a:ext>
            </a:extLst>
          </p:cNvPr>
          <p:cNvGrpSpPr/>
          <p:nvPr/>
        </p:nvGrpSpPr>
        <p:grpSpPr>
          <a:xfrm>
            <a:off x="4451112" y="1396024"/>
            <a:ext cx="688931" cy="526093"/>
            <a:chOff x="4453003" y="939451"/>
            <a:chExt cx="757824" cy="526094"/>
          </a:xfrm>
        </p:grpSpPr>
        <p:sp>
          <p:nvSpPr>
            <p:cNvPr id="4" name="ענן 1">
              <a:extLst>
                <a:ext uri="{FF2B5EF4-FFF2-40B4-BE49-F238E27FC236}">
                  <a16:creationId xmlns:a16="http://schemas.microsoft.com/office/drawing/2014/main" id="{F9492BA5-A3EC-4D1B-947D-913D44BF2B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1792" y="964503"/>
              <a:ext cx="701457" cy="500801"/>
            </a:xfrm>
            <a:custGeom>
              <a:avLst/>
              <a:gdLst>
                <a:gd name="T0" fmla="*/ 107613 w 43200"/>
                <a:gd name="T1" fmla="*/ 425820 h 43200"/>
                <a:gd name="T2" fmla="*/ 49530 w 43200"/>
                <a:gd name="T3" fmla="*/ 412856 h 43200"/>
                <a:gd name="T4" fmla="*/ 158863 w 43200"/>
                <a:gd name="T5" fmla="*/ 567701 h 43200"/>
                <a:gd name="T6" fmla="*/ 133456 w 43200"/>
                <a:gd name="T7" fmla="*/ 573899 h 43200"/>
                <a:gd name="T8" fmla="*/ 377850 w 43200"/>
                <a:gd name="T9" fmla="*/ 635876 h 43200"/>
                <a:gd name="T10" fmla="*/ 362532 w 43200"/>
                <a:gd name="T11" fmla="*/ 607571 h 43200"/>
                <a:gd name="T12" fmla="*/ 661019 w 43200"/>
                <a:gd name="T13" fmla="*/ 565293 h 43200"/>
                <a:gd name="T14" fmla="*/ 654897 w 43200"/>
                <a:gd name="T15" fmla="*/ 596347 h 43200"/>
                <a:gd name="T16" fmla="*/ 782597 w 43200"/>
                <a:gd name="T17" fmla="*/ 373392 h 43200"/>
                <a:gd name="T18" fmla="*/ 857144 w 43200"/>
                <a:gd name="T19" fmla="*/ 489473 h 43200"/>
                <a:gd name="T20" fmla="*/ 958451 w 43200"/>
                <a:gd name="T21" fmla="*/ 249763 h 43200"/>
                <a:gd name="T22" fmla="*/ 925248 w 43200"/>
                <a:gd name="T23" fmla="*/ 293293 h 43200"/>
                <a:gd name="T24" fmla="*/ 878791 w 43200"/>
                <a:gd name="T25" fmla="*/ 88265 h 43200"/>
                <a:gd name="T26" fmla="*/ 880533 w 43200"/>
                <a:gd name="T27" fmla="*/ 108826 h 43200"/>
                <a:gd name="T28" fmla="*/ 666775 w 43200"/>
                <a:gd name="T29" fmla="*/ 64287 h 43200"/>
                <a:gd name="T30" fmla="*/ 683789 w 43200"/>
                <a:gd name="T31" fmla="*/ 38065 h 43200"/>
                <a:gd name="T32" fmla="*/ 507705 w 43200"/>
                <a:gd name="T33" fmla="*/ 76780 h 43200"/>
                <a:gd name="T34" fmla="*/ 515938 w 43200"/>
                <a:gd name="T35" fmla="*/ 54169 h 43200"/>
                <a:gd name="T36" fmla="*/ 321028 w 43200"/>
                <a:gd name="T37" fmla="*/ 84458 h 43200"/>
                <a:gd name="T38" fmla="*/ 350838 w 43200"/>
                <a:gd name="T39" fmla="*/ 106386 h 43200"/>
                <a:gd name="T40" fmla="*/ 94634 w 43200"/>
                <a:gd name="T41" fmla="*/ 256839 h 43200"/>
                <a:gd name="T42" fmla="*/ 89429 w 43200"/>
                <a:gd name="T43" fmla="*/ 233756 h 4320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3200"/>
                <a:gd name="T67" fmla="*/ 0 h 43200"/>
                <a:gd name="T68" fmla="*/ 43200 w 43200"/>
                <a:gd name="T69" fmla="*/ 43200 h 4320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3200" h="43200">
                  <a:moveTo>
                    <a:pt x="3900" y="14370"/>
                  </a:moveTo>
                  <a:cubicBezTo>
                    <a:pt x="3629" y="11657"/>
                    <a:pt x="4261" y="8921"/>
                    <a:pt x="5623" y="6907"/>
                  </a:cubicBezTo>
                  <a:cubicBezTo>
                    <a:pt x="7775" y="3726"/>
                    <a:pt x="11264" y="3017"/>
                    <a:pt x="14005" y="5202"/>
                  </a:cubicBezTo>
                  <a:cubicBezTo>
                    <a:pt x="15678" y="909"/>
                    <a:pt x="19914" y="22"/>
                    <a:pt x="22456" y="3432"/>
                  </a:cubicBezTo>
                  <a:cubicBezTo>
                    <a:pt x="23097" y="1683"/>
                    <a:pt x="24328" y="474"/>
                    <a:pt x="25749" y="200"/>
                  </a:cubicBezTo>
                  <a:cubicBezTo>
                    <a:pt x="27313" y="-102"/>
                    <a:pt x="28875" y="770"/>
                    <a:pt x="29833" y="2481"/>
                  </a:cubicBezTo>
                  <a:cubicBezTo>
                    <a:pt x="31215" y="267"/>
                    <a:pt x="33501" y="-460"/>
                    <a:pt x="35463" y="690"/>
                  </a:cubicBezTo>
                  <a:cubicBezTo>
                    <a:pt x="36958" y="1566"/>
                    <a:pt x="38030" y="3400"/>
                    <a:pt x="38318" y="5576"/>
                  </a:cubicBezTo>
                  <a:cubicBezTo>
                    <a:pt x="40046" y="6218"/>
                    <a:pt x="41422" y="7998"/>
                    <a:pt x="41982" y="10318"/>
                  </a:cubicBezTo>
                  <a:cubicBezTo>
                    <a:pt x="42389" y="12002"/>
                    <a:pt x="42331" y="13831"/>
                    <a:pt x="41818" y="15460"/>
                  </a:cubicBezTo>
                  <a:cubicBezTo>
                    <a:pt x="43079" y="17694"/>
                    <a:pt x="43520" y="20590"/>
                    <a:pt x="43016" y="23322"/>
                  </a:cubicBezTo>
                  <a:cubicBezTo>
                    <a:pt x="42346" y="26954"/>
                    <a:pt x="40128" y="29674"/>
                    <a:pt x="37404" y="30204"/>
                  </a:cubicBezTo>
                  <a:cubicBezTo>
                    <a:pt x="37391" y="32471"/>
                    <a:pt x="36658" y="34621"/>
                    <a:pt x="35395" y="36101"/>
                  </a:cubicBezTo>
                  <a:cubicBezTo>
                    <a:pt x="33476" y="38350"/>
                    <a:pt x="30704" y="38639"/>
                    <a:pt x="28555" y="36815"/>
                  </a:cubicBezTo>
                  <a:cubicBezTo>
                    <a:pt x="27860" y="39948"/>
                    <a:pt x="25999" y="42343"/>
                    <a:pt x="23667" y="43106"/>
                  </a:cubicBezTo>
                  <a:cubicBezTo>
                    <a:pt x="20919" y="44005"/>
                    <a:pt x="18051" y="42473"/>
                    <a:pt x="16480" y="39266"/>
                  </a:cubicBezTo>
                  <a:cubicBezTo>
                    <a:pt x="12772" y="42310"/>
                    <a:pt x="7956" y="40599"/>
                    <a:pt x="5804" y="35472"/>
                  </a:cubicBezTo>
                  <a:cubicBezTo>
                    <a:pt x="3690" y="35809"/>
                    <a:pt x="1705" y="34024"/>
                    <a:pt x="1110" y="31250"/>
                  </a:cubicBezTo>
                  <a:cubicBezTo>
                    <a:pt x="679" y="29243"/>
                    <a:pt x="1060" y="27077"/>
                    <a:pt x="2113" y="25551"/>
                  </a:cubicBezTo>
                  <a:cubicBezTo>
                    <a:pt x="619" y="24354"/>
                    <a:pt x="-213" y="22057"/>
                    <a:pt x="-5" y="19704"/>
                  </a:cubicBezTo>
                  <a:cubicBezTo>
                    <a:pt x="239" y="16949"/>
                    <a:pt x="1845" y="14791"/>
                    <a:pt x="3863" y="14507"/>
                  </a:cubicBezTo>
                  <a:cubicBezTo>
                    <a:pt x="3875" y="14461"/>
                    <a:pt x="3888" y="14416"/>
                    <a:pt x="3900" y="14370"/>
                  </a:cubicBezTo>
                  <a:close/>
                </a:path>
                <a:path w="43200" h="43200" fill="none">
                  <a:moveTo>
                    <a:pt x="4693" y="26177"/>
                  </a:moveTo>
                  <a:cubicBezTo>
                    <a:pt x="3809" y="26271"/>
                    <a:pt x="2925" y="25993"/>
                    <a:pt x="2160" y="25380"/>
                  </a:cubicBezTo>
                  <a:moveTo>
                    <a:pt x="6928" y="34899"/>
                  </a:moveTo>
                  <a:cubicBezTo>
                    <a:pt x="6573" y="35092"/>
                    <a:pt x="6200" y="35220"/>
                    <a:pt x="5820" y="35280"/>
                  </a:cubicBezTo>
                  <a:moveTo>
                    <a:pt x="16478" y="39090"/>
                  </a:moveTo>
                  <a:cubicBezTo>
                    <a:pt x="16211" y="38544"/>
                    <a:pt x="15987" y="37961"/>
                    <a:pt x="15810" y="37350"/>
                  </a:cubicBezTo>
                  <a:moveTo>
                    <a:pt x="28827" y="34751"/>
                  </a:moveTo>
                  <a:cubicBezTo>
                    <a:pt x="28788" y="35398"/>
                    <a:pt x="28698" y="36038"/>
                    <a:pt x="28560" y="36660"/>
                  </a:cubicBezTo>
                  <a:moveTo>
                    <a:pt x="34129" y="22954"/>
                  </a:moveTo>
                  <a:cubicBezTo>
                    <a:pt x="36133" y="24282"/>
                    <a:pt x="37398" y="27058"/>
                    <a:pt x="37380" y="30090"/>
                  </a:cubicBezTo>
                  <a:moveTo>
                    <a:pt x="41798" y="15354"/>
                  </a:moveTo>
                  <a:cubicBezTo>
                    <a:pt x="41473" y="16386"/>
                    <a:pt x="40978" y="17302"/>
                    <a:pt x="40350" y="18030"/>
                  </a:cubicBezTo>
                  <a:moveTo>
                    <a:pt x="38324" y="5426"/>
                  </a:moveTo>
                  <a:cubicBezTo>
                    <a:pt x="38379" y="5843"/>
                    <a:pt x="38405" y="6266"/>
                    <a:pt x="38400" y="6690"/>
                  </a:cubicBezTo>
                  <a:moveTo>
                    <a:pt x="29078" y="3952"/>
                  </a:moveTo>
                  <a:cubicBezTo>
                    <a:pt x="29267" y="3369"/>
                    <a:pt x="29516" y="2826"/>
                    <a:pt x="29820" y="2340"/>
                  </a:cubicBezTo>
                  <a:moveTo>
                    <a:pt x="22141" y="4720"/>
                  </a:moveTo>
                  <a:cubicBezTo>
                    <a:pt x="22218" y="4238"/>
                    <a:pt x="22339" y="3771"/>
                    <a:pt x="22500" y="3330"/>
                  </a:cubicBezTo>
                  <a:moveTo>
                    <a:pt x="14000" y="5192"/>
                  </a:moveTo>
                  <a:cubicBezTo>
                    <a:pt x="14472" y="5568"/>
                    <a:pt x="14908" y="6021"/>
                    <a:pt x="15300" y="6540"/>
                  </a:cubicBezTo>
                  <a:moveTo>
                    <a:pt x="4127" y="15789"/>
                  </a:moveTo>
                  <a:cubicBezTo>
                    <a:pt x="4024" y="15325"/>
                    <a:pt x="3948" y="14851"/>
                    <a:pt x="3900" y="14370"/>
                  </a:cubicBezTo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he-IL" altLang="he-IL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__________</a:t>
              </a:r>
              <a:endParaRPr kumimoji="0" lang="he-IL" altLang="he-I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מלבן 4">
              <a:extLst>
                <a:ext uri="{FF2B5EF4-FFF2-40B4-BE49-F238E27FC236}">
                  <a16:creationId xmlns:a16="http://schemas.microsoft.com/office/drawing/2014/main" id="{9CBC291D-B806-4B8B-AE0A-A6466CF91EEF}"/>
                </a:ext>
              </a:extLst>
            </p:cNvPr>
            <p:cNvSpPr/>
            <p:nvPr/>
          </p:nvSpPr>
          <p:spPr>
            <a:xfrm>
              <a:off x="4453003" y="939451"/>
              <a:ext cx="757824" cy="52609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he-IL" dirty="0"/>
            </a:p>
          </p:txBody>
        </p:sp>
      </p:grpSp>
      <p:grpSp>
        <p:nvGrpSpPr>
          <p:cNvPr id="13" name="קבוצה 12">
            <a:extLst>
              <a:ext uri="{FF2B5EF4-FFF2-40B4-BE49-F238E27FC236}">
                <a16:creationId xmlns:a16="http://schemas.microsoft.com/office/drawing/2014/main" id="{21737440-A13F-4CCE-AF5E-D3720AEB3461}"/>
              </a:ext>
            </a:extLst>
          </p:cNvPr>
          <p:cNvGrpSpPr/>
          <p:nvPr/>
        </p:nvGrpSpPr>
        <p:grpSpPr>
          <a:xfrm>
            <a:off x="1176921" y="5434936"/>
            <a:ext cx="319414" cy="313150"/>
            <a:chOff x="6382011" y="344466"/>
            <a:chExt cx="319414" cy="313150"/>
          </a:xfrm>
        </p:grpSpPr>
        <p:sp>
          <p:nvSpPr>
            <p:cNvPr id="15" name="מלבן 14">
              <a:extLst>
                <a:ext uri="{FF2B5EF4-FFF2-40B4-BE49-F238E27FC236}">
                  <a16:creationId xmlns:a16="http://schemas.microsoft.com/office/drawing/2014/main" id="{52D2B37B-546E-40C7-8F35-8AF62D8BE22A}"/>
                </a:ext>
              </a:extLst>
            </p:cNvPr>
            <p:cNvSpPr/>
            <p:nvPr/>
          </p:nvSpPr>
          <p:spPr>
            <a:xfrm>
              <a:off x="6382011" y="344466"/>
              <a:ext cx="319414" cy="20667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cxnSp>
          <p:nvCxnSpPr>
            <p:cNvPr id="17" name="מחבר ישר 16">
              <a:extLst>
                <a:ext uri="{FF2B5EF4-FFF2-40B4-BE49-F238E27FC236}">
                  <a16:creationId xmlns:a16="http://schemas.microsoft.com/office/drawing/2014/main" id="{782BCF29-8B43-420B-8E55-1E54826526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00800" y="557408"/>
              <a:ext cx="100208" cy="1002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מחבר ישר 18">
              <a:extLst>
                <a:ext uri="{FF2B5EF4-FFF2-40B4-BE49-F238E27FC236}">
                  <a16:creationId xmlns:a16="http://schemas.microsoft.com/office/drawing/2014/main" id="{31FA5417-4AE2-4AD0-8BF9-A2ED1BB9669C}"/>
                </a:ext>
              </a:extLst>
            </p:cNvPr>
            <p:cNvCxnSpPr>
              <a:cxnSpLocks/>
            </p:cNvCxnSpPr>
            <p:nvPr/>
          </p:nvCxnSpPr>
          <p:spPr>
            <a:xfrm>
              <a:off x="6559463" y="546969"/>
              <a:ext cx="91858" cy="1106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קבוצה 19">
            <a:extLst>
              <a:ext uri="{FF2B5EF4-FFF2-40B4-BE49-F238E27FC236}">
                <a16:creationId xmlns:a16="http://schemas.microsoft.com/office/drawing/2014/main" id="{087AF271-DA46-4F76-9A58-984F933E716D}"/>
              </a:ext>
            </a:extLst>
          </p:cNvPr>
          <p:cNvGrpSpPr/>
          <p:nvPr/>
        </p:nvGrpSpPr>
        <p:grpSpPr>
          <a:xfrm>
            <a:off x="1172424" y="1695424"/>
            <a:ext cx="319414" cy="313150"/>
            <a:chOff x="6382011" y="344466"/>
            <a:chExt cx="319414" cy="313150"/>
          </a:xfrm>
        </p:grpSpPr>
        <p:sp>
          <p:nvSpPr>
            <p:cNvPr id="21" name="מלבן 20">
              <a:extLst>
                <a:ext uri="{FF2B5EF4-FFF2-40B4-BE49-F238E27FC236}">
                  <a16:creationId xmlns:a16="http://schemas.microsoft.com/office/drawing/2014/main" id="{8777AA19-A54F-434A-A788-84F3E18FDF8B}"/>
                </a:ext>
              </a:extLst>
            </p:cNvPr>
            <p:cNvSpPr/>
            <p:nvPr/>
          </p:nvSpPr>
          <p:spPr>
            <a:xfrm>
              <a:off x="6382011" y="344466"/>
              <a:ext cx="319414" cy="20667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cxnSp>
          <p:nvCxnSpPr>
            <p:cNvPr id="22" name="מחבר ישר 21">
              <a:extLst>
                <a:ext uri="{FF2B5EF4-FFF2-40B4-BE49-F238E27FC236}">
                  <a16:creationId xmlns:a16="http://schemas.microsoft.com/office/drawing/2014/main" id="{A7409156-493A-4963-B1CB-CA9E0B18AA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00800" y="557408"/>
              <a:ext cx="100208" cy="1002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מחבר ישר 22">
              <a:extLst>
                <a:ext uri="{FF2B5EF4-FFF2-40B4-BE49-F238E27FC236}">
                  <a16:creationId xmlns:a16="http://schemas.microsoft.com/office/drawing/2014/main" id="{8EEF47E7-AD97-4D5E-995B-9528C2AF1363}"/>
                </a:ext>
              </a:extLst>
            </p:cNvPr>
            <p:cNvCxnSpPr>
              <a:cxnSpLocks/>
            </p:cNvCxnSpPr>
            <p:nvPr/>
          </p:nvCxnSpPr>
          <p:spPr>
            <a:xfrm>
              <a:off x="6559463" y="546969"/>
              <a:ext cx="91858" cy="1106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67209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4C214F6D-3326-4CC6-888D-A0B9D548BDDB}"/>
              </a:ext>
            </a:extLst>
          </p:cNvPr>
          <p:cNvSpPr txBox="1"/>
          <p:nvPr/>
        </p:nvSpPr>
        <p:spPr>
          <a:xfrm>
            <a:off x="1770017" y="819694"/>
            <a:ext cx="4593772" cy="97097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/>
              <a:t>ש. מה זאת המילה דורו ? (דורו-כביש ביפנית)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ת. </a:t>
            </a:r>
            <a:r>
              <a:rPr lang="he-IL" altLang="he-IL" sz="1100" dirty="0"/>
              <a:t>הבנות לא יודעות לענות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ש. תנסו לחשוב </a:t>
            </a:r>
            <a:r>
              <a:rPr kumimoji="0" lang="he-IL" altLang="he-IL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עכשיו</a:t>
            </a: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מה זאת המילה: הילד רץ ל____ ונפצע ממכונית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/>
              <a:t>ת. כביש, 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/>
              <a:t>באמת המילה הזאת זה כביש בשפה יפנית, 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זה היה </a:t>
            </a:r>
            <a:r>
              <a:rPr kumimoji="0" lang="he-IL" altLang="he-IL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דוגמא</a:t>
            </a: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למשפט, זה לא מסופר בסיפור המשפ</a:t>
            </a:r>
            <a:r>
              <a:rPr lang="he-IL" altLang="he-IL" sz="1100" dirty="0"/>
              <a:t>ט הזה,</a:t>
            </a: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kumimoji="0" lang="he-IL" altLang="he-I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אבל זה הראה לנו שאפש</a:t>
            </a:r>
            <a:r>
              <a:rPr lang="he-IL" altLang="he-IL" sz="1100" dirty="0"/>
              <a:t>ר לנסות בדרך הזאת לדעת את המילה</a:t>
            </a:r>
            <a:endParaRPr kumimoji="0" lang="he-IL" altLang="he-IL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4625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  <a:tab pos="3267075" algn="l"/>
              </a:tabLst>
            </a:pPr>
            <a:r>
              <a:rPr lang="he-IL" altLang="he-IL" sz="1100" dirty="0"/>
              <a:t>אז בואו ננסה להבין את המשמעות של המילה בקפידה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ש. איזו מילה יכולה להתאים למשפט במקום המילה בקפידה ?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ת. מסודר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ילדים לבושים _</a:t>
            </a:r>
            <a:r>
              <a:rPr lang="he-IL" sz="1100" u="sng" dirty="0"/>
              <a:t>בקפידה </a:t>
            </a:r>
            <a:r>
              <a:rPr lang="he-IL" sz="1100" dirty="0"/>
              <a:t>         בקפידה-מסודר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endParaRPr lang="he-IL" sz="1100" dirty="0"/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בואו ננסה עוד דוגמא מהסיפור, בהמשך ניתקל במשפט הזה, 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יש לנו את המשפט : הוא מתחבט בין... לבין...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ש. איזו מילה יכולה להתאים למשפט במקום המילה מתחבט ?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ת. מתלבט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הוא </a:t>
            </a:r>
            <a:r>
              <a:rPr lang="he-IL" sz="1100" u="sng" dirty="0"/>
              <a:t>מתלבט</a:t>
            </a:r>
            <a:r>
              <a:rPr lang="he-IL" sz="1100" dirty="0"/>
              <a:t> בין... לבין....        מתחבט-מתלבט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endParaRPr lang="he-IL" sz="1100" dirty="0"/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המשך הסיפור את החלב</a:t>
            </a:r>
          </a:p>
          <a:p>
            <a:pPr marR="0" lvl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בואו נעצור לרגע, ועכשיו כל בת מקבלת דף עם משפט מהשיר(כתוב על הדף את מספר השורה), ויחד נשיר את זה לפי הסדר, כל אחת שרה בזמן שלה,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שרים ביחד....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המשך סיפור עד מבינים?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ש. איזו מילה יכולה להתאים למשפט במקום המילה בסבר ?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ת. בפרצוף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  אמר המורה ב </a:t>
            </a:r>
            <a:r>
              <a:rPr lang="he-IL" sz="1100" u="sng" dirty="0"/>
              <a:t>פרצוף</a:t>
            </a:r>
            <a:r>
              <a:rPr lang="he-IL" sz="1100" dirty="0"/>
              <a:t> חמור       סבר-פרצוף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endParaRPr lang="he-IL" sz="1100" dirty="0"/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בהמשך יש לנו עוד מילה לא מוכרת, בואו ננסה למצוא אותה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המשפט הוא: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"ותנועת ידו הוכיחה שהעניין בהחלט לא לטעמו"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ש. איזו מילה יכולה להתאים למשפט במקום המילה לא לטעמו ?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ת. לא לרצונו</a:t>
            </a:r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r>
              <a:rPr lang="he-IL" sz="1100" dirty="0"/>
              <a:t>  הוכיחה שהעניין בהחלט </a:t>
            </a:r>
            <a:r>
              <a:rPr lang="he-IL" sz="1100" u="sng" dirty="0"/>
              <a:t>לא לרצונו </a:t>
            </a:r>
            <a:r>
              <a:rPr lang="he-IL" sz="1100" dirty="0"/>
              <a:t>       לא לטעמו-לא לרצונו</a:t>
            </a:r>
            <a:endParaRPr lang="he-IL" sz="1100" u="sng" dirty="0"/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endParaRPr lang="he-IL" sz="1100" dirty="0"/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endParaRPr lang="he-IL" sz="1100" dirty="0"/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endParaRPr lang="he-IL" sz="1100" dirty="0"/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endParaRPr lang="he-IL" sz="1100" dirty="0"/>
          </a:p>
          <a:p>
            <a:pPr marL="174625" marR="0" lvl="0" indent="-174625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  <a:tab pos="3267075" algn="l"/>
              </a:tabLst>
            </a:pPr>
            <a:endParaRPr lang="he-IL" sz="1100" dirty="0"/>
          </a:p>
        </p:txBody>
      </p:sp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A581CEF7-044E-4C8C-A9D2-036CE24E0B54}"/>
              </a:ext>
            </a:extLst>
          </p:cNvPr>
          <p:cNvSpPr txBox="1"/>
          <p:nvPr/>
        </p:nvSpPr>
        <p:spPr>
          <a:xfrm>
            <a:off x="239486" y="1718854"/>
            <a:ext cx="1447800" cy="720197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r>
              <a:rPr lang="he-IL" sz="1100" dirty="0"/>
              <a:t>י.מ.ל. 3</a:t>
            </a:r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r>
              <a:rPr lang="he-IL" sz="1100" dirty="0"/>
              <a:t>י.מ.פ 2</a:t>
            </a:r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r>
              <a:rPr lang="he-IL" sz="1100" dirty="0"/>
              <a:t>י.מ.ח. 2</a:t>
            </a:r>
          </a:p>
          <a:p>
            <a:pPr algn="r"/>
            <a:r>
              <a:rPr lang="he-IL" sz="1100" dirty="0"/>
              <a:t>י.מ.ח. 3</a:t>
            </a:r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  <a:p>
            <a:pPr algn="r"/>
            <a:endParaRPr lang="he-IL" sz="1100" dirty="0"/>
          </a:p>
        </p:txBody>
      </p:sp>
      <p:grpSp>
        <p:nvGrpSpPr>
          <p:cNvPr id="10" name="קבוצה 9">
            <a:extLst>
              <a:ext uri="{FF2B5EF4-FFF2-40B4-BE49-F238E27FC236}">
                <a16:creationId xmlns:a16="http://schemas.microsoft.com/office/drawing/2014/main" id="{602FF517-F9A8-4762-B815-1960C6CF3D5C}"/>
              </a:ext>
            </a:extLst>
          </p:cNvPr>
          <p:cNvGrpSpPr/>
          <p:nvPr/>
        </p:nvGrpSpPr>
        <p:grpSpPr>
          <a:xfrm>
            <a:off x="1256594" y="7260872"/>
            <a:ext cx="319414" cy="313150"/>
            <a:chOff x="6382011" y="344466"/>
            <a:chExt cx="319414" cy="313150"/>
          </a:xfrm>
        </p:grpSpPr>
        <p:sp>
          <p:nvSpPr>
            <p:cNvPr id="11" name="מלבן 10">
              <a:extLst>
                <a:ext uri="{FF2B5EF4-FFF2-40B4-BE49-F238E27FC236}">
                  <a16:creationId xmlns:a16="http://schemas.microsoft.com/office/drawing/2014/main" id="{35CABC32-54EE-4169-A3A9-1E8B986711BC}"/>
                </a:ext>
              </a:extLst>
            </p:cNvPr>
            <p:cNvSpPr/>
            <p:nvPr/>
          </p:nvSpPr>
          <p:spPr>
            <a:xfrm>
              <a:off x="6382011" y="344466"/>
              <a:ext cx="319414" cy="20667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cxnSp>
          <p:nvCxnSpPr>
            <p:cNvPr id="12" name="מחבר ישר 11">
              <a:extLst>
                <a:ext uri="{FF2B5EF4-FFF2-40B4-BE49-F238E27FC236}">
                  <a16:creationId xmlns:a16="http://schemas.microsoft.com/office/drawing/2014/main" id="{1515D81C-EBAE-4566-9A54-8390B29130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00800" y="557408"/>
              <a:ext cx="100208" cy="1002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מחבר ישר 12">
              <a:extLst>
                <a:ext uri="{FF2B5EF4-FFF2-40B4-BE49-F238E27FC236}">
                  <a16:creationId xmlns:a16="http://schemas.microsoft.com/office/drawing/2014/main" id="{85095555-ADF9-484F-8DF2-04241C83A557}"/>
                </a:ext>
              </a:extLst>
            </p:cNvPr>
            <p:cNvCxnSpPr>
              <a:cxnSpLocks/>
            </p:cNvCxnSpPr>
            <p:nvPr/>
          </p:nvCxnSpPr>
          <p:spPr>
            <a:xfrm>
              <a:off x="6559463" y="546969"/>
              <a:ext cx="91858" cy="1106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קבוצה 21">
            <a:extLst>
              <a:ext uri="{FF2B5EF4-FFF2-40B4-BE49-F238E27FC236}">
                <a16:creationId xmlns:a16="http://schemas.microsoft.com/office/drawing/2014/main" id="{C700A76A-033E-4CAB-9C05-3D6EB1B22F8C}"/>
              </a:ext>
            </a:extLst>
          </p:cNvPr>
          <p:cNvGrpSpPr/>
          <p:nvPr/>
        </p:nvGrpSpPr>
        <p:grpSpPr>
          <a:xfrm>
            <a:off x="1238341" y="8950832"/>
            <a:ext cx="319414" cy="313150"/>
            <a:chOff x="6382011" y="344466"/>
            <a:chExt cx="319414" cy="313150"/>
          </a:xfrm>
        </p:grpSpPr>
        <p:sp>
          <p:nvSpPr>
            <p:cNvPr id="23" name="מלבן 22">
              <a:extLst>
                <a:ext uri="{FF2B5EF4-FFF2-40B4-BE49-F238E27FC236}">
                  <a16:creationId xmlns:a16="http://schemas.microsoft.com/office/drawing/2014/main" id="{3AA51472-3FFA-485C-8FCD-648A2490C737}"/>
                </a:ext>
              </a:extLst>
            </p:cNvPr>
            <p:cNvSpPr/>
            <p:nvPr/>
          </p:nvSpPr>
          <p:spPr>
            <a:xfrm>
              <a:off x="6382011" y="344466"/>
              <a:ext cx="319414" cy="20667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cxnSp>
          <p:nvCxnSpPr>
            <p:cNvPr id="24" name="מחבר ישר 23">
              <a:extLst>
                <a:ext uri="{FF2B5EF4-FFF2-40B4-BE49-F238E27FC236}">
                  <a16:creationId xmlns:a16="http://schemas.microsoft.com/office/drawing/2014/main" id="{35C8148C-DB80-4413-AD3C-A1018B3B329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00800" y="557408"/>
              <a:ext cx="100208" cy="1002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מחבר ישר 24">
              <a:extLst>
                <a:ext uri="{FF2B5EF4-FFF2-40B4-BE49-F238E27FC236}">
                  <a16:creationId xmlns:a16="http://schemas.microsoft.com/office/drawing/2014/main" id="{70135EB3-4FFC-461D-A4B9-A62B33959711}"/>
                </a:ext>
              </a:extLst>
            </p:cNvPr>
            <p:cNvCxnSpPr>
              <a:cxnSpLocks/>
            </p:cNvCxnSpPr>
            <p:nvPr/>
          </p:nvCxnSpPr>
          <p:spPr>
            <a:xfrm>
              <a:off x="6559463" y="546969"/>
              <a:ext cx="91858" cy="1106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לבן 29">
            <a:extLst>
              <a:ext uri="{FF2B5EF4-FFF2-40B4-BE49-F238E27FC236}">
                <a16:creationId xmlns:a16="http://schemas.microsoft.com/office/drawing/2014/main" id="{8D93BAB0-027A-4BB9-8CFF-40A54C8B9D2D}"/>
              </a:ext>
            </a:extLst>
          </p:cNvPr>
          <p:cNvSpPr/>
          <p:nvPr/>
        </p:nvSpPr>
        <p:spPr>
          <a:xfrm>
            <a:off x="4767834" y="7166698"/>
            <a:ext cx="1505492" cy="2612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1" name="מלבן 30">
            <a:extLst>
              <a:ext uri="{FF2B5EF4-FFF2-40B4-BE49-F238E27FC236}">
                <a16:creationId xmlns:a16="http://schemas.microsoft.com/office/drawing/2014/main" id="{8DB0E21D-B721-401E-B598-1553458256D4}"/>
              </a:ext>
            </a:extLst>
          </p:cNvPr>
          <p:cNvSpPr/>
          <p:nvPr/>
        </p:nvSpPr>
        <p:spPr>
          <a:xfrm>
            <a:off x="3836536" y="7150368"/>
            <a:ext cx="739140" cy="274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2" name="מלבן 31">
            <a:extLst>
              <a:ext uri="{FF2B5EF4-FFF2-40B4-BE49-F238E27FC236}">
                <a16:creationId xmlns:a16="http://schemas.microsoft.com/office/drawing/2014/main" id="{ADD7A143-C3CB-4D39-918C-6B16880728F6}"/>
              </a:ext>
            </a:extLst>
          </p:cNvPr>
          <p:cNvSpPr/>
          <p:nvPr/>
        </p:nvSpPr>
        <p:spPr>
          <a:xfrm>
            <a:off x="4259488" y="8951966"/>
            <a:ext cx="1947453" cy="2612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3" name="מלבן 32">
            <a:extLst>
              <a:ext uri="{FF2B5EF4-FFF2-40B4-BE49-F238E27FC236}">
                <a16:creationId xmlns:a16="http://schemas.microsoft.com/office/drawing/2014/main" id="{977B29DD-E993-4EA3-8ECF-4800C5EFA662}"/>
              </a:ext>
            </a:extLst>
          </p:cNvPr>
          <p:cNvSpPr/>
          <p:nvPr/>
        </p:nvSpPr>
        <p:spPr>
          <a:xfrm>
            <a:off x="2965745" y="8951209"/>
            <a:ext cx="1165860" cy="274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42" name="קבוצה 41">
            <a:extLst>
              <a:ext uri="{FF2B5EF4-FFF2-40B4-BE49-F238E27FC236}">
                <a16:creationId xmlns:a16="http://schemas.microsoft.com/office/drawing/2014/main" id="{0AEEC568-FCB7-4458-901F-8C37B5E550C9}"/>
              </a:ext>
            </a:extLst>
          </p:cNvPr>
          <p:cNvGrpSpPr/>
          <p:nvPr/>
        </p:nvGrpSpPr>
        <p:grpSpPr>
          <a:xfrm>
            <a:off x="1271140" y="1378518"/>
            <a:ext cx="319414" cy="313150"/>
            <a:chOff x="6382011" y="344466"/>
            <a:chExt cx="319414" cy="313150"/>
          </a:xfrm>
        </p:grpSpPr>
        <p:sp>
          <p:nvSpPr>
            <p:cNvPr id="43" name="מלבן 42">
              <a:extLst>
                <a:ext uri="{FF2B5EF4-FFF2-40B4-BE49-F238E27FC236}">
                  <a16:creationId xmlns:a16="http://schemas.microsoft.com/office/drawing/2014/main" id="{F25EC3D5-5ACD-4F5B-9A3C-FF328F6DA6E3}"/>
                </a:ext>
              </a:extLst>
            </p:cNvPr>
            <p:cNvSpPr/>
            <p:nvPr/>
          </p:nvSpPr>
          <p:spPr>
            <a:xfrm>
              <a:off x="6382011" y="344466"/>
              <a:ext cx="319414" cy="20667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cxnSp>
          <p:nvCxnSpPr>
            <p:cNvPr id="44" name="מחבר ישר 43">
              <a:extLst>
                <a:ext uri="{FF2B5EF4-FFF2-40B4-BE49-F238E27FC236}">
                  <a16:creationId xmlns:a16="http://schemas.microsoft.com/office/drawing/2014/main" id="{D2F974BF-B018-4803-AE53-9D285585CF0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00800" y="557408"/>
              <a:ext cx="100208" cy="1002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מחבר ישר 44">
              <a:extLst>
                <a:ext uri="{FF2B5EF4-FFF2-40B4-BE49-F238E27FC236}">
                  <a16:creationId xmlns:a16="http://schemas.microsoft.com/office/drawing/2014/main" id="{879EA33A-180F-4DD3-B6F0-16FCDF0D122E}"/>
                </a:ext>
              </a:extLst>
            </p:cNvPr>
            <p:cNvCxnSpPr>
              <a:cxnSpLocks/>
            </p:cNvCxnSpPr>
            <p:nvPr/>
          </p:nvCxnSpPr>
          <p:spPr>
            <a:xfrm>
              <a:off x="6559463" y="546969"/>
              <a:ext cx="91858" cy="1106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מלבן 45">
            <a:extLst>
              <a:ext uri="{FF2B5EF4-FFF2-40B4-BE49-F238E27FC236}">
                <a16:creationId xmlns:a16="http://schemas.microsoft.com/office/drawing/2014/main" id="{3796146D-38C8-4A63-BEE2-A4553439B75A}"/>
              </a:ext>
            </a:extLst>
          </p:cNvPr>
          <p:cNvSpPr/>
          <p:nvPr/>
        </p:nvSpPr>
        <p:spPr>
          <a:xfrm>
            <a:off x="2261817" y="1356360"/>
            <a:ext cx="1729738" cy="2612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7" name="מלבן 46">
            <a:extLst>
              <a:ext uri="{FF2B5EF4-FFF2-40B4-BE49-F238E27FC236}">
                <a16:creationId xmlns:a16="http://schemas.microsoft.com/office/drawing/2014/main" id="{3BCED561-A68A-49E2-80EE-CB3DD37DA7BA}"/>
              </a:ext>
            </a:extLst>
          </p:cNvPr>
          <p:cNvSpPr/>
          <p:nvPr/>
        </p:nvSpPr>
        <p:spPr>
          <a:xfrm>
            <a:off x="4933505" y="3405316"/>
            <a:ext cx="1383303" cy="2301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8" name="מלבן 47">
            <a:extLst>
              <a:ext uri="{FF2B5EF4-FFF2-40B4-BE49-F238E27FC236}">
                <a16:creationId xmlns:a16="http://schemas.microsoft.com/office/drawing/2014/main" id="{B4443678-675D-47D6-BD83-B318A5574048}"/>
              </a:ext>
            </a:extLst>
          </p:cNvPr>
          <p:cNvSpPr/>
          <p:nvPr/>
        </p:nvSpPr>
        <p:spPr>
          <a:xfrm>
            <a:off x="3763925" y="3393925"/>
            <a:ext cx="913483" cy="241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9" name="מלבן 48">
            <a:extLst>
              <a:ext uri="{FF2B5EF4-FFF2-40B4-BE49-F238E27FC236}">
                <a16:creationId xmlns:a16="http://schemas.microsoft.com/office/drawing/2014/main" id="{16B81679-8030-4D5E-BEBB-3EEFDC2CF6DD}"/>
              </a:ext>
            </a:extLst>
          </p:cNvPr>
          <p:cNvSpPr/>
          <p:nvPr/>
        </p:nvSpPr>
        <p:spPr>
          <a:xfrm>
            <a:off x="4912242" y="4915138"/>
            <a:ext cx="1383303" cy="251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50" name="מלבן 49">
            <a:extLst>
              <a:ext uri="{FF2B5EF4-FFF2-40B4-BE49-F238E27FC236}">
                <a16:creationId xmlns:a16="http://schemas.microsoft.com/office/drawing/2014/main" id="{7009A8E1-4503-481B-ABF5-C8A0A49391F3}"/>
              </a:ext>
            </a:extLst>
          </p:cNvPr>
          <p:cNvSpPr/>
          <p:nvPr/>
        </p:nvSpPr>
        <p:spPr>
          <a:xfrm>
            <a:off x="3732028" y="4893116"/>
            <a:ext cx="956014" cy="2840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51" name="קבוצה 50">
            <a:extLst>
              <a:ext uri="{FF2B5EF4-FFF2-40B4-BE49-F238E27FC236}">
                <a16:creationId xmlns:a16="http://schemas.microsoft.com/office/drawing/2014/main" id="{21E9D604-C1FA-48C1-B5ED-5F3EB158C337}"/>
              </a:ext>
            </a:extLst>
          </p:cNvPr>
          <p:cNvGrpSpPr/>
          <p:nvPr/>
        </p:nvGrpSpPr>
        <p:grpSpPr>
          <a:xfrm>
            <a:off x="1234265" y="3323374"/>
            <a:ext cx="319414" cy="313150"/>
            <a:chOff x="6382011" y="344466"/>
            <a:chExt cx="319414" cy="313150"/>
          </a:xfrm>
        </p:grpSpPr>
        <p:sp>
          <p:nvSpPr>
            <p:cNvPr id="52" name="מלבן 51">
              <a:extLst>
                <a:ext uri="{FF2B5EF4-FFF2-40B4-BE49-F238E27FC236}">
                  <a16:creationId xmlns:a16="http://schemas.microsoft.com/office/drawing/2014/main" id="{1C4B19D3-2F4A-4E7F-8FC7-0E07EC986615}"/>
                </a:ext>
              </a:extLst>
            </p:cNvPr>
            <p:cNvSpPr/>
            <p:nvPr/>
          </p:nvSpPr>
          <p:spPr>
            <a:xfrm>
              <a:off x="6382011" y="344466"/>
              <a:ext cx="319414" cy="20667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cxnSp>
          <p:nvCxnSpPr>
            <p:cNvPr id="53" name="מחבר ישר 52">
              <a:extLst>
                <a:ext uri="{FF2B5EF4-FFF2-40B4-BE49-F238E27FC236}">
                  <a16:creationId xmlns:a16="http://schemas.microsoft.com/office/drawing/2014/main" id="{1BD501A1-3839-4863-A1B1-002F1AE2EA0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00800" y="557408"/>
              <a:ext cx="100208" cy="1002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מחבר ישר 53">
              <a:extLst>
                <a:ext uri="{FF2B5EF4-FFF2-40B4-BE49-F238E27FC236}">
                  <a16:creationId xmlns:a16="http://schemas.microsoft.com/office/drawing/2014/main" id="{03273370-529A-44D0-B248-75222871DD43}"/>
                </a:ext>
              </a:extLst>
            </p:cNvPr>
            <p:cNvCxnSpPr>
              <a:cxnSpLocks/>
            </p:cNvCxnSpPr>
            <p:nvPr/>
          </p:nvCxnSpPr>
          <p:spPr>
            <a:xfrm>
              <a:off x="6559463" y="546969"/>
              <a:ext cx="91858" cy="1106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קבוצה 54">
            <a:extLst>
              <a:ext uri="{FF2B5EF4-FFF2-40B4-BE49-F238E27FC236}">
                <a16:creationId xmlns:a16="http://schemas.microsoft.com/office/drawing/2014/main" id="{C9758BDF-50C0-45DB-9850-576648E4A994}"/>
              </a:ext>
            </a:extLst>
          </p:cNvPr>
          <p:cNvGrpSpPr/>
          <p:nvPr/>
        </p:nvGrpSpPr>
        <p:grpSpPr>
          <a:xfrm>
            <a:off x="1213000" y="4822565"/>
            <a:ext cx="319414" cy="313150"/>
            <a:chOff x="6382011" y="344466"/>
            <a:chExt cx="319414" cy="313150"/>
          </a:xfrm>
        </p:grpSpPr>
        <p:sp>
          <p:nvSpPr>
            <p:cNvPr id="56" name="מלבן 55">
              <a:extLst>
                <a:ext uri="{FF2B5EF4-FFF2-40B4-BE49-F238E27FC236}">
                  <a16:creationId xmlns:a16="http://schemas.microsoft.com/office/drawing/2014/main" id="{71DE5230-4BAA-4ECE-A64D-7460B6B8EEF6}"/>
                </a:ext>
              </a:extLst>
            </p:cNvPr>
            <p:cNvSpPr/>
            <p:nvPr/>
          </p:nvSpPr>
          <p:spPr>
            <a:xfrm>
              <a:off x="6382011" y="344466"/>
              <a:ext cx="319414" cy="20667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cxnSp>
          <p:nvCxnSpPr>
            <p:cNvPr id="57" name="מחבר ישר 56">
              <a:extLst>
                <a:ext uri="{FF2B5EF4-FFF2-40B4-BE49-F238E27FC236}">
                  <a16:creationId xmlns:a16="http://schemas.microsoft.com/office/drawing/2014/main" id="{3E62020E-69C0-44C4-B763-5373D43D5D9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00800" y="557408"/>
              <a:ext cx="100208" cy="1002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מחבר ישר 57">
              <a:extLst>
                <a:ext uri="{FF2B5EF4-FFF2-40B4-BE49-F238E27FC236}">
                  <a16:creationId xmlns:a16="http://schemas.microsoft.com/office/drawing/2014/main" id="{F9C456FA-9554-48FB-9496-8B426081DE24}"/>
                </a:ext>
              </a:extLst>
            </p:cNvPr>
            <p:cNvCxnSpPr>
              <a:cxnSpLocks/>
            </p:cNvCxnSpPr>
            <p:nvPr/>
          </p:nvCxnSpPr>
          <p:spPr>
            <a:xfrm>
              <a:off x="6559463" y="546969"/>
              <a:ext cx="91858" cy="1106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48626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618A698-55BF-4C6A-8737-55376035B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048" y="321665"/>
            <a:ext cx="5915025" cy="1914702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he-IL" sz="1100" dirty="0">
                <a:cs typeface="+mn-cs"/>
              </a:rPr>
              <a:t>סיום קריאת הסיפור</a:t>
            </a:r>
            <a:br>
              <a:rPr lang="he-IL" sz="1100" dirty="0">
                <a:cs typeface="+mn-cs"/>
              </a:rPr>
            </a:br>
            <a:br>
              <a:rPr lang="he-IL" sz="1100" dirty="0">
                <a:cs typeface="+mn-cs"/>
              </a:rPr>
            </a:br>
            <a:br>
              <a:rPr lang="he-IL" sz="1100" dirty="0">
                <a:cs typeface="+mn-cs"/>
              </a:rPr>
            </a:br>
            <a:r>
              <a:rPr lang="he-IL" sz="1100" dirty="0">
                <a:cs typeface="+mn-cs"/>
              </a:rPr>
              <a:t>(הבנות גוזרות את דף הענן שקיבלו בהתחלה ומדביקות בדף שאני מחלקת</a:t>
            </a:r>
            <a:br>
              <a:rPr lang="he-IL" sz="1100" dirty="0">
                <a:cs typeface="+mn-cs"/>
              </a:rPr>
            </a:br>
            <a:r>
              <a:rPr lang="he-IL" sz="1100" dirty="0">
                <a:cs typeface="+mn-cs"/>
              </a:rPr>
              <a:t>השלמה בדף</a:t>
            </a:r>
            <a:br>
              <a:rPr lang="he-IL" sz="1100" dirty="0">
                <a:cs typeface="+mn-cs"/>
              </a:rPr>
            </a:br>
            <a:r>
              <a:rPr lang="he-IL" sz="1100" dirty="0">
                <a:cs typeface="+mn-cs"/>
              </a:rPr>
              <a:t>ואני בוחרת בנות שישתפו אותנו במה שהם כתבו בדף הענן....)</a:t>
            </a:r>
          </a:p>
        </p:txBody>
      </p:sp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93DB82B8-B563-4666-8E2A-C148E596AB23}"/>
              </a:ext>
            </a:extLst>
          </p:cNvPr>
          <p:cNvSpPr txBox="1"/>
          <p:nvPr/>
        </p:nvSpPr>
        <p:spPr>
          <a:xfrm>
            <a:off x="739140" y="464820"/>
            <a:ext cx="952500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/>
              <a:t>י.מ.פ. 3</a:t>
            </a:r>
          </a:p>
        </p:txBody>
      </p:sp>
    </p:spTree>
    <p:extLst>
      <p:ext uri="{BB962C8B-B14F-4D97-AF65-F5344CB8AC3E}">
        <p14:creationId xmlns:p14="http://schemas.microsoft.com/office/powerpoint/2010/main" val="24693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בועת מחשבה: ענן 3">
            <a:extLst>
              <a:ext uri="{FF2B5EF4-FFF2-40B4-BE49-F238E27FC236}">
                <a16:creationId xmlns:a16="http://schemas.microsoft.com/office/drawing/2014/main" id="{94C2CA2B-F4D2-4576-9F89-2EE865D44738}"/>
              </a:ext>
            </a:extLst>
          </p:cNvPr>
          <p:cNvSpPr/>
          <p:nvPr/>
        </p:nvSpPr>
        <p:spPr>
          <a:xfrm>
            <a:off x="1539240" y="1584960"/>
            <a:ext cx="4175760" cy="2682240"/>
          </a:xfrm>
          <a:prstGeom prst="cloudCallout">
            <a:avLst>
              <a:gd name="adj1" fmla="val -61992"/>
              <a:gd name="adj2" fmla="val 553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1AC2DB56-2A20-4373-AE5B-A3E845289EE5}"/>
              </a:ext>
            </a:extLst>
          </p:cNvPr>
          <p:cNvSpPr txBox="1"/>
          <p:nvPr/>
        </p:nvSpPr>
        <p:spPr>
          <a:xfrm>
            <a:off x="2651760" y="441960"/>
            <a:ext cx="25908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/>
              <a:t>הטנדר שלנו עמ' 234</a:t>
            </a:r>
          </a:p>
        </p:txBody>
      </p:sp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B5E80257-6FFE-4A5B-93F9-F1831C871B8E}"/>
              </a:ext>
            </a:extLst>
          </p:cNvPr>
          <p:cNvSpPr txBox="1"/>
          <p:nvPr/>
        </p:nvSpPr>
        <p:spPr>
          <a:xfrm flipH="1">
            <a:off x="3307079" y="1188720"/>
            <a:ext cx="35509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u="sng" dirty="0"/>
              <a:t>העלאת רעיונות לפי כותרת ותמונה:</a:t>
            </a:r>
          </a:p>
        </p:txBody>
      </p:sp>
      <p:sp>
        <p:nvSpPr>
          <p:cNvPr id="7" name="תיבת טקסט 6">
            <a:extLst>
              <a:ext uri="{FF2B5EF4-FFF2-40B4-BE49-F238E27FC236}">
                <a16:creationId xmlns:a16="http://schemas.microsoft.com/office/drawing/2014/main" id="{7E95534C-EE18-42DC-8097-66B244F48F29}"/>
              </a:ext>
            </a:extLst>
          </p:cNvPr>
          <p:cNvSpPr txBox="1"/>
          <p:nvPr/>
        </p:nvSpPr>
        <p:spPr>
          <a:xfrm>
            <a:off x="1440869" y="4768334"/>
            <a:ext cx="48329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b="1" u="sng" dirty="0"/>
              <a:t>העבירי קו בין המילים  לבין ההסבר:</a:t>
            </a:r>
          </a:p>
        </p:txBody>
      </p:sp>
      <p:sp>
        <p:nvSpPr>
          <p:cNvPr id="8" name="תיבת טקסט 7">
            <a:extLst>
              <a:ext uri="{FF2B5EF4-FFF2-40B4-BE49-F238E27FC236}">
                <a16:creationId xmlns:a16="http://schemas.microsoft.com/office/drawing/2014/main" id="{CAFB4ED2-EA6F-484D-98FE-8C53E6B5F72C}"/>
              </a:ext>
            </a:extLst>
          </p:cNvPr>
          <p:cNvSpPr txBox="1"/>
          <p:nvPr/>
        </p:nvSpPr>
        <p:spPr>
          <a:xfrm>
            <a:off x="5029200" y="5445034"/>
            <a:ext cx="1249680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sz="2200" dirty="0"/>
              <a:t>בקפידה</a:t>
            </a:r>
          </a:p>
          <a:p>
            <a:pPr algn="r"/>
            <a:r>
              <a:rPr lang="he-IL" sz="2200" dirty="0"/>
              <a:t>מתחבט</a:t>
            </a:r>
          </a:p>
          <a:p>
            <a:pPr algn="r"/>
            <a:r>
              <a:rPr lang="he-IL" sz="2200" dirty="0"/>
              <a:t>סֵבֶר</a:t>
            </a:r>
          </a:p>
          <a:p>
            <a:pPr algn="r"/>
            <a:r>
              <a:rPr lang="he-IL" sz="2200" dirty="0"/>
              <a:t>לא לטעמו</a:t>
            </a:r>
          </a:p>
        </p:txBody>
      </p:sp>
      <p:sp>
        <p:nvSpPr>
          <p:cNvPr id="9" name="תיבת טקסט 8">
            <a:extLst>
              <a:ext uri="{FF2B5EF4-FFF2-40B4-BE49-F238E27FC236}">
                <a16:creationId xmlns:a16="http://schemas.microsoft.com/office/drawing/2014/main" id="{2C033BD5-2FAB-4D76-8940-208B9F58604A}"/>
              </a:ext>
            </a:extLst>
          </p:cNvPr>
          <p:cNvSpPr txBox="1"/>
          <p:nvPr/>
        </p:nvSpPr>
        <p:spPr>
          <a:xfrm>
            <a:off x="2448560" y="5445034"/>
            <a:ext cx="2276566" cy="178510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200" dirty="0"/>
              <a:t>מתלבט</a:t>
            </a:r>
          </a:p>
          <a:p>
            <a:r>
              <a:rPr lang="he-IL" sz="2200" dirty="0"/>
              <a:t>פרצוף</a:t>
            </a:r>
          </a:p>
          <a:p>
            <a:r>
              <a:rPr lang="he-IL" sz="2200" dirty="0"/>
              <a:t>לא לרצונו</a:t>
            </a:r>
          </a:p>
          <a:p>
            <a:r>
              <a:rPr lang="he-IL" sz="2200" dirty="0"/>
              <a:t>מסודר</a:t>
            </a:r>
          </a:p>
          <a:p>
            <a:endParaRPr lang="he-IL" sz="2200" dirty="0"/>
          </a:p>
        </p:txBody>
      </p:sp>
      <p:sp>
        <p:nvSpPr>
          <p:cNvPr id="17" name="תיבת טקסט 16">
            <a:extLst>
              <a:ext uri="{FF2B5EF4-FFF2-40B4-BE49-F238E27FC236}">
                <a16:creationId xmlns:a16="http://schemas.microsoft.com/office/drawing/2014/main" id="{F5D01147-B86F-4F3A-991E-778BE437B5AC}"/>
              </a:ext>
            </a:extLst>
          </p:cNvPr>
          <p:cNvSpPr txBox="1"/>
          <p:nvPr/>
        </p:nvSpPr>
        <p:spPr>
          <a:xfrm>
            <a:off x="1765852" y="7895535"/>
            <a:ext cx="4978400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b="1" u="sng" dirty="0"/>
              <a:t>מה כתוב בסיפור במקום:</a:t>
            </a:r>
            <a:br>
              <a:rPr lang="en-US" b="1" u="sng" dirty="0"/>
            </a:br>
            <a:r>
              <a:rPr lang="he-IL" dirty="0"/>
              <a:t> </a:t>
            </a:r>
          </a:p>
          <a:p>
            <a:pPr algn="r"/>
            <a:r>
              <a:rPr lang="he-IL" dirty="0"/>
              <a:t>כסא הנהג-____________________</a:t>
            </a:r>
          </a:p>
          <a:p>
            <a:pPr algn="r"/>
            <a:endParaRPr lang="he-IL" dirty="0"/>
          </a:p>
          <a:p>
            <a:pPr algn="r"/>
            <a:r>
              <a:rPr lang="he-IL" dirty="0"/>
              <a:t>האוטובוס שלו:_________________________</a:t>
            </a:r>
          </a:p>
          <a:p>
            <a:pPr algn="r"/>
            <a:endParaRPr lang="he-IL" dirty="0"/>
          </a:p>
        </p:txBody>
      </p:sp>
      <p:pic>
        <p:nvPicPr>
          <p:cNvPr id="11" name="תמונה 10">
            <a:extLst>
              <a:ext uri="{FF2B5EF4-FFF2-40B4-BE49-F238E27FC236}">
                <a16:creationId xmlns:a16="http://schemas.microsoft.com/office/drawing/2014/main" id="{F3066CCA-135E-468B-B1C3-C6C38788316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484532" y="109212"/>
            <a:ext cx="1866900" cy="24104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תמונה 2">
            <a:extLst>
              <a:ext uri="{FF2B5EF4-FFF2-40B4-BE49-F238E27FC236}">
                <a16:creationId xmlns:a16="http://schemas.microsoft.com/office/drawing/2014/main" id="{71849239-D990-4043-A8EC-AEEF4BA8D12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2300" y="7258050"/>
            <a:ext cx="3530600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770007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869</Words>
  <Application>Microsoft Office PowerPoint</Application>
  <PresentationFormat>נייר A4 ‏(210x297 מ"מ)</PresentationFormat>
  <Paragraphs>153</Paragraphs>
  <Slides>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ערכת נושא Office</vt:lpstr>
      <vt:lpstr>תאריך מסירה : שיעור: עברית סיפור: הטנדר שלנו כיתה: ג' מורה: מדפית: תלמידה: פלאפון:</vt:lpstr>
      <vt:lpstr>מטרות:  לימודיות: 1. התלמידה תבין את המושג הספרותי "השאלה" 2. התלמידה תלמד את כללי ישיבה בכלי תחבורה 3. התלמידה תדע את משמעות המילים הקשות   חינוכיות: 1. התלמידה תלמד כיצד להעביר ביקורת בצורה נעימה 2. התלמידה תדע את השלכות האיחורים על חייה 3. התלמידה תתוודע לכבוד המוענק לאדם ע"י כינוי   פורמליות: 1. התלמידה תדע לעלות השערות מכותרת ותמונה 2. התלמידה תפתח יכולת להשתלב בשירה עם הכיתה 3. התלמידה תהנה מקריאת ספר  </vt:lpstr>
      <vt:lpstr>מצגת של PowerPoint‏</vt:lpstr>
      <vt:lpstr>מצגת של PowerPoint‏</vt:lpstr>
      <vt:lpstr>סיום קריאת הסיפור   (הבנות גוזרות את דף הענן שקיבלו בהתחלה ומדביקות בדף שאני מחלקת השלמה בדף ואני בוחרת בנות שישתפו אותנו במה שהם כתבו בדף הענן....)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אילה שלזינגר</dc:creator>
  <cp:lastModifiedBy>אילה שלזינגר</cp:lastModifiedBy>
  <cp:revision>27</cp:revision>
  <dcterms:created xsi:type="dcterms:W3CDTF">2021-05-24T00:09:34Z</dcterms:created>
  <dcterms:modified xsi:type="dcterms:W3CDTF">2021-05-29T20:43:24Z</dcterms:modified>
</cp:coreProperties>
</file>