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9" r:id="rId2"/>
    <p:sldId id="260" r:id="rId3"/>
    <p:sldId id="256" r:id="rId4"/>
    <p:sldId id="257" r:id="rId5"/>
    <p:sldId id="258" r:id="rId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אילה שלזינגר" initials="אש" lastIdx="1" clrIdx="0">
    <p:extLst>
      <p:ext uri="{19B8F6BF-5375-455C-9EA6-DF929625EA0E}">
        <p15:presenceInfo xmlns:p15="http://schemas.microsoft.com/office/powerpoint/2012/main" userId="301017c7183d835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005" autoAdjust="0"/>
    <p:restoredTop sz="94660"/>
  </p:normalViewPr>
  <p:slideViewPr>
    <p:cSldViewPr snapToGrid="0">
      <p:cViewPr varScale="1">
        <p:scale>
          <a:sx n="58" d="100"/>
          <a:sy n="58" d="100"/>
        </p:scale>
        <p:origin x="2539" y="53"/>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commentAuthors" Target="commen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he-IL"/>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4203423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781458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1443064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4"/>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1069383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472381" y="3618442"/>
            <a:ext cx="2901255" cy="532218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3471863" y="3618442"/>
            <a:ext cx="2915543" cy="532218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6"/>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8" name="Footer Placeholder 7"/>
          <p:cNvSpPr>
            <a:spLocks noGrp="1"/>
          </p:cNvSpPr>
          <p:nvPr>
            <p:ph type="ftr" sz="quarter" idx="11"/>
          </p:nvPr>
        </p:nvSpPr>
        <p:spPr/>
        <p:txBody>
          <a:bodyPr/>
          <a:lstStyle/>
          <a:p>
            <a:endParaRPr lang="he-IL" dirty="0"/>
          </a:p>
        </p:txBody>
      </p:sp>
      <p:sp>
        <p:nvSpPr>
          <p:cNvPr id="9" name="Slide Number Placeholder 8"/>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649749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4" name="Footer Placeholder 3"/>
          <p:cNvSpPr>
            <a:spLocks noGrp="1"/>
          </p:cNvSpPr>
          <p:nvPr>
            <p:ph type="ftr" sz="quarter" idx="11"/>
          </p:nvPr>
        </p:nvSpPr>
        <p:spPr/>
        <p:txBody>
          <a:bodyPr/>
          <a:lstStyle/>
          <a:p>
            <a:endParaRPr lang="he-IL" dirty="0"/>
          </a:p>
        </p:txBody>
      </p:sp>
      <p:sp>
        <p:nvSpPr>
          <p:cNvPr id="5" name="Slide Number Placeholder 4"/>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1497641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3" name="Footer Placeholder 2"/>
          <p:cNvSpPr>
            <a:spLocks noGrp="1"/>
          </p:cNvSpPr>
          <p:nvPr>
            <p:ph type="ftr" sz="quarter" idx="11"/>
          </p:nvPr>
        </p:nvSpPr>
        <p:spPr/>
        <p:txBody>
          <a:bodyPr/>
          <a:lstStyle/>
          <a:p>
            <a:endParaRPr lang="he-IL" dirty="0"/>
          </a:p>
        </p:txBody>
      </p:sp>
      <p:sp>
        <p:nvSpPr>
          <p:cNvPr id="4" name="Slide Number Placeholder 3"/>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502783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1038854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he-IL" dirty="0"/>
              <a:t>לחץ על הסמל כדי להוסיף תמונה</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3023956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103285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5D8681CE-78BE-44FE-9E2B-67CF9D926034}" type="datetimeFigureOut">
              <a:rPr lang="he-IL" smtClean="0"/>
              <a:t>י"ח סיון תשפ"א</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36E09748-F601-48D3-B715-B2A9DA1F9F03}" type="slidenum">
              <a:rPr lang="he-IL" smtClean="0"/>
              <a:t>‹#›</a:t>
            </a:fld>
            <a:endParaRPr lang="he-IL" dirty="0"/>
          </a:p>
        </p:txBody>
      </p:sp>
    </p:spTree>
    <p:extLst>
      <p:ext uri="{BB962C8B-B14F-4D97-AF65-F5344CB8AC3E}">
        <p14:creationId xmlns:p14="http://schemas.microsoft.com/office/powerpoint/2010/main" val="397978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D8681CE-78BE-44FE-9E2B-67CF9D926034}" type="datetimeFigureOut">
              <a:rPr lang="he-IL" smtClean="0"/>
              <a:t>י"ח סיון תשפ"א</a:t>
            </a:fld>
            <a:endParaRPr lang="he-IL"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he-IL"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6E09748-F601-48D3-B715-B2A9DA1F9F03}" type="slidenum">
              <a:rPr lang="he-IL" smtClean="0"/>
              <a:t>‹#›</a:t>
            </a:fld>
            <a:endParaRPr lang="he-IL" dirty="0"/>
          </a:p>
        </p:txBody>
      </p:sp>
    </p:spTree>
    <p:extLst>
      <p:ext uri="{BB962C8B-B14F-4D97-AF65-F5344CB8AC3E}">
        <p14:creationId xmlns:p14="http://schemas.microsoft.com/office/powerpoint/2010/main" val="4045877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341B321-E6AC-4735-BB41-0B0886133EF7}"/>
              </a:ext>
            </a:extLst>
          </p:cNvPr>
          <p:cNvSpPr>
            <a:spLocks noGrp="1"/>
          </p:cNvSpPr>
          <p:nvPr>
            <p:ph type="ctrTitle"/>
          </p:nvPr>
        </p:nvSpPr>
        <p:spPr>
          <a:xfrm>
            <a:off x="-537210" y="6156960"/>
            <a:ext cx="5829300" cy="3230880"/>
          </a:xfrm>
          <a:noFill/>
          <a:ln>
            <a:noFill/>
          </a:ln>
        </p:spPr>
        <p:style>
          <a:lnRef idx="0">
            <a:scrgbClr r="0" g="0" b="0"/>
          </a:lnRef>
          <a:fillRef idx="0">
            <a:scrgbClr r="0" g="0" b="0"/>
          </a:fillRef>
          <a:effectRef idx="0">
            <a:scrgbClr r="0" g="0" b="0"/>
          </a:effectRef>
          <a:fontRef idx="minor">
            <a:schemeClr val="dk1"/>
          </a:fontRef>
        </p:style>
        <p:txBody>
          <a:bodyPr>
            <a:normAutofit/>
          </a:bodyPr>
          <a:lstStyle/>
          <a:p>
            <a:pPr algn="r"/>
            <a:r>
              <a:rPr lang="he-IL" sz="2800" dirty="0"/>
              <a:t>תאריך מסירה :</a:t>
            </a:r>
            <a:br>
              <a:rPr lang="he-IL" sz="2800" dirty="0"/>
            </a:br>
            <a:r>
              <a:rPr lang="he-IL" sz="2800" dirty="0"/>
              <a:t>שיעור: עברית</a:t>
            </a:r>
            <a:br>
              <a:rPr lang="he-IL" sz="2800" dirty="0"/>
            </a:br>
            <a:r>
              <a:rPr lang="he-IL" sz="2800" dirty="0"/>
              <a:t>סיפור: הטנדר שלנו</a:t>
            </a:r>
            <a:br>
              <a:rPr lang="he-IL" sz="2800" dirty="0"/>
            </a:br>
            <a:r>
              <a:rPr lang="he-IL" sz="2800" dirty="0"/>
              <a:t>כיתה: ג'</a:t>
            </a:r>
            <a:br>
              <a:rPr lang="he-IL" sz="2800" dirty="0"/>
            </a:br>
            <a:r>
              <a:rPr lang="he-IL" sz="2800" dirty="0"/>
              <a:t>מורה:</a:t>
            </a:r>
            <a:br>
              <a:rPr lang="he-IL" sz="2800" dirty="0"/>
            </a:br>
            <a:r>
              <a:rPr lang="he-IL" sz="2800" dirty="0"/>
              <a:t>מדפית:</a:t>
            </a:r>
            <a:br>
              <a:rPr lang="he-IL" sz="2800" dirty="0"/>
            </a:br>
            <a:r>
              <a:rPr lang="he-IL" sz="2800" dirty="0"/>
              <a:t>תלמידה:</a:t>
            </a:r>
            <a:br>
              <a:rPr lang="he-IL" sz="2800" dirty="0"/>
            </a:br>
            <a:r>
              <a:rPr lang="he-IL" sz="2800" dirty="0"/>
              <a:t>פלאפון:</a:t>
            </a:r>
          </a:p>
        </p:txBody>
      </p:sp>
    </p:spTree>
    <p:extLst>
      <p:ext uri="{BB962C8B-B14F-4D97-AF65-F5344CB8AC3E}">
        <p14:creationId xmlns:p14="http://schemas.microsoft.com/office/powerpoint/2010/main" val="1600727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387096A7-2C95-4FD7-A702-70F5EA538D46}"/>
              </a:ext>
            </a:extLst>
          </p:cNvPr>
          <p:cNvSpPr>
            <a:spLocks noGrp="1"/>
          </p:cNvSpPr>
          <p:nvPr>
            <p:ph type="title"/>
          </p:nvPr>
        </p:nvSpPr>
        <p:spPr>
          <a:xfrm>
            <a:off x="471488" y="527404"/>
            <a:ext cx="5915025" cy="6101995"/>
          </a:xfrm>
        </p:spPr>
        <p:txBody>
          <a:bodyPr>
            <a:normAutofit/>
          </a:bodyPr>
          <a:lstStyle/>
          <a:p>
            <a:pPr algn="r"/>
            <a:r>
              <a:rPr lang="he-IL" sz="3600" b="1" dirty="0">
                <a:cs typeface="+mn-cs"/>
              </a:rPr>
              <a:t>מטרות:</a:t>
            </a:r>
            <a:br>
              <a:rPr lang="he-IL" sz="2000" dirty="0">
                <a:cs typeface="+mn-cs"/>
              </a:rPr>
            </a:br>
            <a:br>
              <a:rPr lang="he-IL" sz="2000" dirty="0">
                <a:cs typeface="+mn-cs"/>
              </a:rPr>
            </a:br>
            <a:r>
              <a:rPr lang="he-IL" sz="2000" u="sng" dirty="0">
                <a:cs typeface="+mn-cs"/>
              </a:rPr>
              <a:t>לימודיות:</a:t>
            </a:r>
            <a:br>
              <a:rPr lang="he-IL" sz="2000" dirty="0">
                <a:cs typeface="+mn-cs"/>
              </a:rPr>
            </a:br>
            <a:r>
              <a:rPr lang="he-IL" sz="2000" dirty="0">
                <a:cs typeface="+mn-cs"/>
              </a:rPr>
              <a:t>1. התלמידה תבין את המושג הספרותי "השאלה"</a:t>
            </a:r>
            <a:br>
              <a:rPr lang="he-IL" sz="2000" dirty="0">
                <a:cs typeface="+mn-cs"/>
              </a:rPr>
            </a:br>
            <a:r>
              <a:rPr lang="he-IL" sz="2000" dirty="0">
                <a:cs typeface="+mn-cs"/>
              </a:rPr>
              <a:t>2. התלמידה תלמד את כללי ישיבה בכלי תחבורה</a:t>
            </a:r>
            <a:br>
              <a:rPr lang="he-IL" sz="2000" dirty="0">
                <a:cs typeface="+mn-cs"/>
              </a:rPr>
            </a:br>
            <a:r>
              <a:rPr lang="he-IL" sz="2000" dirty="0">
                <a:cs typeface="+mn-cs"/>
              </a:rPr>
              <a:t>3. התלמידה תדע את משמעות המילים הקשות</a:t>
            </a:r>
            <a:br>
              <a:rPr lang="he-IL" sz="2000" dirty="0">
                <a:cs typeface="+mn-cs"/>
              </a:rPr>
            </a:br>
            <a:br>
              <a:rPr lang="he-IL" sz="2000" dirty="0">
                <a:cs typeface="+mn-cs"/>
              </a:rPr>
            </a:br>
            <a:br>
              <a:rPr lang="he-IL" sz="2000" dirty="0">
                <a:cs typeface="+mn-cs"/>
              </a:rPr>
            </a:br>
            <a:r>
              <a:rPr lang="he-IL" sz="2000" u="sng" dirty="0">
                <a:cs typeface="+mn-cs"/>
              </a:rPr>
              <a:t>חינוכיות:</a:t>
            </a:r>
            <a:br>
              <a:rPr lang="he-IL" sz="2000" dirty="0">
                <a:cs typeface="+mn-cs"/>
              </a:rPr>
            </a:br>
            <a:r>
              <a:rPr lang="he-IL" sz="2000" dirty="0">
                <a:cs typeface="+mn-cs"/>
              </a:rPr>
              <a:t>1. התלמידה תלמד כיצד להעביר ביקורת בצורה נעימה</a:t>
            </a:r>
            <a:br>
              <a:rPr lang="he-IL" sz="2000" dirty="0">
                <a:cs typeface="+mn-cs"/>
              </a:rPr>
            </a:br>
            <a:r>
              <a:rPr lang="he-IL" sz="2000" dirty="0">
                <a:cs typeface="+mn-cs"/>
              </a:rPr>
              <a:t>2. התלמידה תדע את השלכות האיחורים על חייה</a:t>
            </a:r>
            <a:br>
              <a:rPr lang="he-IL" sz="2000" dirty="0">
                <a:cs typeface="+mn-cs"/>
              </a:rPr>
            </a:br>
            <a:r>
              <a:rPr lang="he-IL" sz="2000" dirty="0">
                <a:cs typeface="+mn-cs"/>
              </a:rPr>
              <a:t>3. התלמידה תתוודע לכבוד המוענק לאדם ע"י כינוי</a:t>
            </a:r>
            <a:br>
              <a:rPr lang="he-IL" sz="2000" dirty="0">
                <a:cs typeface="+mn-cs"/>
              </a:rPr>
            </a:br>
            <a:br>
              <a:rPr lang="he-IL" sz="2000" dirty="0">
                <a:cs typeface="+mn-cs"/>
              </a:rPr>
            </a:br>
            <a:br>
              <a:rPr lang="he-IL" sz="2000" dirty="0">
                <a:cs typeface="+mn-cs"/>
              </a:rPr>
            </a:br>
            <a:r>
              <a:rPr lang="he-IL" sz="2000" u="sng" dirty="0">
                <a:cs typeface="+mn-cs"/>
              </a:rPr>
              <a:t>פורמליות:</a:t>
            </a:r>
            <a:br>
              <a:rPr lang="he-IL" sz="2000" dirty="0">
                <a:cs typeface="+mn-cs"/>
              </a:rPr>
            </a:br>
            <a:r>
              <a:rPr lang="he-IL" sz="2000" dirty="0">
                <a:cs typeface="+mn-cs"/>
              </a:rPr>
              <a:t>1. התלמידה תדע לעלות השערות מכותרת ותמונה</a:t>
            </a:r>
            <a:br>
              <a:rPr lang="he-IL" sz="2000" dirty="0">
                <a:cs typeface="+mn-cs"/>
              </a:rPr>
            </a:br>
            <a:r>
              <a:rPr lang="he-IL" sz="2000" dirty="0">
                <a:cs typeface="+mn-cs"/>
              </a:rPr>
              <a:t>2. התלמידה תפתח יכולת להשתלב בשירה עם הכיתה</a:t>
            </a:r>
            <a:br>
              <a:rPr lang="he-IL" sz="2000" dirty="0">
                <a:cs typeface="+mn-cs"/>
              </a:rPr>
            </a:br>
            <a:r>
              <a:rPr lang="he-IL" sz="2000" dirty="0">
                <a:cs typeface="+mn-cs"/>
              </a:rPr>
              <a:t>3. התלמידה תהנה מקריאת ספר</a:t>
            </a:r>
            <a:br>
              <a:rPr lang="he-IL" sz="2000" dirty="0">
                <a:cs typeface="+mn-cs"/>
              </a:rPr>
            </a:br>
            <a:br>
              <a:rPr lang="he-IL" sz="2000" dirty="0">
                <a:cs typeface="+mn-cs"/>
              </a:rPr>
            </a:br>
            <a:endParaRPr lang="he-IL" sz="2000" dirty="0">
              <a:cs typeface="+mn-cs"/>
            </a:endParaRPr>
          </a:p>
        </p:txBody>
      </p:sp>
    </p:spTree>
    <p:extLst>
      <p:ext uri="{BB962C8B-B14F-4D97-AF65-F5344CB8AC3E}">
        <p14:creationId xmlns:p14="http://schemas.microsoft.com/office/powerpoint/2010/main" val="790161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B803BB2-0182-4575-B45D-E0D45CED1C5F}"/>
              </a:ext>
            </a:extLst>
          </p:cNvPr>
          <p:cNvSpPr>
            <a:spLocks noChangeArrowheads="1"/>
          </p:cNvSpPr>
          <p:nvPr/>
        </p:nvSpPr>
        <p:spPr bwMode="auto">
          <a:xfrm>
            <a:off x="1962725" y="34698"/>
            <a:ext cx="4585252" cy="10217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4150" eaLnBrk="0" fontAlgn="base" hangingPunct="0">
              <a:spcBef>
                <a:spcPct val="0"/>
              </a:spcBef>
              <a:spcAft>
                <a:spcPct val="0"/>
              </a:spcAft>
              <a:tabLst>
                <a:tab pos="3267075" algn="l"/>
              </a:tabLst>
              <a:defRPr>
                <a:solidFill>
                  <a:schemeClr val="tx1"/>
                </a:solidFill>
                <a:latin typeface="Arial" panose="020B0604020202020204" pitchFamily="34" charset="0"/>
              </a:defRPr>
            </a:lvl1pPr>
            <a:lvl2pPr eaLnBrk="0" fontAlgn="base" hangingPunct="0">
              <a:spcBef>
                <a:spcPct val="0"/>
              </a:spcBef>
              <a:spcAft>
                <a:spcPct val="0"/>
              </a:spcAft>
              <a:tabLst>
                <a:tab pos="3267075" algn="l"/>
              </a:tabLst>
              <a:defRPr>
                <a:solidFill>
                  <a:schemeClr val="tx1"/>
                </a:solidFill>
                <a:latin typeface="Arial" panose="020B0604020202020204" pitchFamily="34" charset="0"/>
              </a:defRPr>
            </a:lvl2pPr>
            <a:lvl3pPr eaLnBrk="0" fontAlgn="base" hangingPunct="0">
              <a:spcBef>
                <a:spcPct val="0"/>
              </a:spcBef>
              <a:spcAft>
                <a:spcPct val="0"/>
              </a:spcAft>
              <a:tabLst>
                <a:tab pos="3267075" algn="l"/>
              </a:tabLst>
              <a:defRPr>
                <a:solidFill>
                  <a:schemeClr val="tx1"/>
                </a:solidFill>
                <a:latin typeface="Arial" panose="020B0604020202020204" pitchFamily="34" charset="0"/>
              </a:defRPr>
            </a:lvl3pPr>
            <a:lvl4pPr eaLnBrk="0" fontAlgn="base" hangingPunct="0">
              <a:spcBef>
                <a:spcPct val="0"/>
              </a:spcBef>
              <a:spcAft>
                <a:spcPct val="0"/>
              </a:spcAft>
              <a:tabLst>
                <a:tab pos="3267075" algn="l"/>
              </a:tabLst>
              <a:defRPr>
                <a:solidFill>
                  <a:schemeClr val="tx1"/>
                </a:solidFill>
                <a:latin typeface="Arial" panose="020B0604020202020204" pitchFamily="34" charset="0"/>
              </a:defRPr>
            </a:lvl4pPr>
            <a:lvl5pPr eaLnBrk="0" fontAlgn="base" hangingPunct="0">
              <a:spcBef>
                <a:spcPct val="0"/>
              </a:spcBef>
              <a:spcAft>
                <a:spcPct val="0"/>
              </a:spcAft>
              <a:tabLst>
                <a:tab pos="3267075" algn="l"/>
              </a:tabLst>
              <a:defRPr>
                <a:solidFill>
                  <a:schemeClr val="tx1"/>
                </a:solidFill>
                <a:latin typeface="Arial" panose="020B0604020202020204" pitchFamily="34" charset="0"/>
              </a:defRPr>
            </a:lvl5pPr>
            <a:lvl6pPr eaLnBrk="0" fontAlgn="base" hangingPunct="0">
              <a:spcBef>
                <a:spcPct val="0"/>
              </a:spcBef>
              <a:spcAft>
                <a:spcPct val="0"/>
              </a:spcAft>
              <a:tabLst>
                <a:tab pos="3267075" algn="l"/>
              </a:tabLst>
              <a:defRPr>
                <a:solidFill>
                  <a:schemeClr val="tx1"/>
                </a:solidFill>
                <a:latin typeface="Arial" panose="020B0604020202020204" pitchFamily="34" charset="0"/>
              </a:defRPr>
            </a:lvl6pPr>
            <a:lvl7pPr eaLnBrk="0" fontAlgn="base" hangingPunct="0">
              <a:spcBef>
                <a:spcPct val="0"/>
              </a:spcBef>
              <a:spcAft>
                <a:spcPct val="0"/>
              </a:spcAft>
              <a:tabLst>
                <a:tab pos="3267075" algn="l"/>
              </a:tabLst>
              <a:defRPr>
                <a:solidFill>
                  <a:schemeClr val="tx1"/>
                </a:solidFill>
                <a:latin typeface="Arial" panose="020B0604020202020204" pitchFamily="34" charset="0"/>
              </a:defRPr>
            </a:lvl7pPr>
            <a:lvl8pPr eaLnBrk="0" fontAlgn="base" hangingPunct="0">
              <a:spcBef>
                <a:spcPct val="0"/>
              </a:spcBef>
              <a:spcAft>
                <a:spcPct val="0"/>
              </a:spcAft>
              <a:tabLst>
                <a:tab pos="3267075" algn="l"/>
              </a:tabLst>
              <a:defRPr>
                <a:solidFill>
                  <a:schemeClr val="tx1"/>
                </a:solidFill>
                <a:latin typeface="Arial" panose="020B0604020202020204" pitchFamily="34" charset="0"/>
              </a:defRPr>
            </a:lvl8pPr>
            <a:lvl9pPr eaLnBrk="0" fontAlgn="base" hangingPunct="0">
              <a:spcBef>
                <a:spcPct val="0"/>
              </a:spcBef>
              <a:spcAft>
                <a:spcPct val="0"/>
              </a:spcAft>
              <a:tabLst>
                <a:tab pos="3267075" algn="l"/>
              </a:tabLst>
              <a:defRPr>
                <a:solidFill>
                  <a:schemeClr val="tx1"/>
                </a:solidFill>
                <a:latin typeface="Arial" panose="020B0604020202020204" pitchFamily="34" charset="0"/>
              </a:defRPr>
            </a:lvl9pPr>
          </a:lstStyle>
          <a:p>
            <a:pPr marL="174625" marR="0" lvl="0" indent="0" algn="ct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הטנדר שלנו/עמ' 234</a:t>
            </a:r>
            <a:endParaRPr kumimoji="0" lang="en-US" altLang="he-IL" sz="1100" b="1"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endPar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שלום בנות, קוראים לי אילה שלזינגר ואני אלמד אתכן שיעור עברית,</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השם של הסיפור שנלמד היום הוא –"הטנדר שלנו"</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בואו נפתח ביחד בעמוד 237 אנחנו רואות פה תמונה מתוך הסיפור</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הבנות מקבלות דף                          אני תולה על הלוח תמונה של הטנדר</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endParaRPr lang="he-IL" altLang="he-IL" sz="1100" dirty="0"/>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תחשבו גם על השם של הסיפור וגם על התמונה שבלוח ושבספר, ותנסי לנחש מה מסופר, על מה מדברים, מה יש בסיפור,</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ותכתבי את זה בקצרה, בכמה משפטים בתוך הדף שחילקתי....</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latin typeface="Calibri" panose="020F0502020204030204" pitchFamily="34" charset="0"/>
                <a:cs typeface="Arial" panose="020B0604020202020204" pitchFamily="34" charset="0"/>
              </a:rPr>
              <a:t>שימו את הדפים בצד</a:t>
            </a:r>
            <a:r>
              <a:rPr lang="he-IL" altLang="he-IL" sz="1100" dirty="0"/>
              <a:t> </a:t>
            </a: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ועכשיו בואו נקרא את הסיפור, תעברו לעמוד 234</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הקראת קטע ראשון עד התלמידים</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ש. איפה אנחנו נמצאות עכשיו בסיפור, על מה מדברים?</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ת. בכביש, בטנדר, עם הנהג</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עכשיו אנחנו עוברות למקום אחר לגמרי, אני ממשיכה לקרוא ושימו לב שפתאום מדברים על משהו שונה....</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המשך הקראה עד נוסף.</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ש. שמתם לב שהיו מילים שנראות קצת לא כ"כ מתאימות לסיפור? איפה באמת ישב שלומקה?</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ש. מאיפה מגיעות המילים כסא מלכותי, ארמונו, ממלכה ?</a:t>
            </a:r>
            <a:endParaRPr kumimoji="0" lang="en-US" altLang="he-IL" sz="1100" b="0" i="0" u="none" strike="noStrike" cap="none" normalizeH="0" baseline="0" dirty="0">
              <a:ln>
                <a:noFill/>
              </a:ln>
              <a:solidFill>
                <a:schemeClr val="tx1"/>
              </a:solidFill>
              <a:effectLst/>
            </a:endParaRPr>
          </a:p>
          <a:p>
            <a:pPr marL="174625" indent="0" algn="r" defTabSz="914400" rtl="1">
              <a:lnSpc>
                <a:spcPct val="150000"/>
              </a:lnSpc>
              <a:tabLst>
                <a:tab pos="174625" algn="l"/>
                <a:tab pos="3267075" algn="l"/>
              </a:tabLst>
            </a:pPr>
            <a:r>
              <a:rPr kumimoji="0" lang="he-IL" altLang="he-IL" sz="1100" b="0" i="0" u="none" strike="noStrike" cap="none" normalizeH="0" baseline="0" dirty="0">
                <a:ln>
                  <a:noFill/>
                </a:ln>
                <a:solidFill>
                  <a:schemeClr val="tx1"/>
                </a:solidFill>
                <a:effectLst/>
              </a:rPr>
              <a:t>אני תולה תמונה של ארמון על הלוח</a:t>
            </a:r>
            <a:endParaRPr kumimoji="0" lang="en-US"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ת. מהארמון</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יש דבר כזה שנקרא "השאלה", אתם שמות לב שכשהשתמשנו במילים שקשורות לארמון, פתאום הרגשנו משהו מפואר?!</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latin typeface="Calibri" panose="020F0502020204030204" pitchFamily="34" charset="0"/>
                <a:ea typeface="Calibri" panose="020F0502020204030204" pitchFamily="34" charset="0"/>
                <a:cs typeface="Arial" panose="020B0604020202020204" pitchFamily="34" charset="0"/>
              </a:rPr>
              <a:t>בעצם לקחנו מילה ששייכת לתחום אחר, והשאלנו אותה, הלוונו אותה לסיפור שלנו שמדבר על הטנדר בכלל</a:t>
            </a: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אז למשל במקום לכתוב כסא הנהג כתוב לנו כסא מלכותו</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latin typeface="Calibri" panose="020F0502020204030204" pitchFamily="34" charset="0"/>
                <a:ea typeface="Calibri" panose="020F0502020204030204" pitchFamily="34" charset="0"/>
                <a:cs typeface="Arial" panose="020B0604020202020204" pitchFamily="34" charset="0"/>
              </a:rPr>
              <a:t>המשך הקראת הסיפור עד לשמואלביץ</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ש. בנות נראה </a:t>
            </a:r>
            <a:r>
              <a:rPr lang="he-IL" altLang="he-IL" sz="1100" dirty="0">
                <a:latin typeface="Calibri" panose="020F0502020204030204" pitchFamily="34" charset="0"/>
                <a:ea typeface="Calibri" panose="020F0502020204030204" pitchFamily="34" charset="0"/>
                <a:cs typeface="Arial" panose="020B0604020202020204" pitchFamily="34" charset="0"/>
              </a:rPr>
              <a:t>לכם שהילד עכשיו עצוב ומתעצבן למה הנהג העיר לו או שהוא מקשיב בשמחה ועושה מה שהוא אומר?</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ת.</a:t>
            </a:r>
            <a:r>
              <a:rPr lang="he-IL" altLang="he-IL" sz="1100" dirty="0">
                <a:latin typeface="Calibri" panose="020F0502020204030204" pitchFamily="34" charset="0"/>
                <a:ea typeface="Calibri" panose="020F0502020204030204" pitchFamily="34" charset="0"/>
                <a:cs typeface="Arial" panose="020B0604020202020204" pitchFamily="34" charset="0"/>
              </a:rPr>
              <a:t> מקשיב בשמחה ועושה מה שהוא אומר</a:t>
            </a:r>
            <a:endPar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rPr>
              <a:t>המשך הקראת סיפור עד וליום הלימודים החדש</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t>עכשיו אני רוצה לעצור, וללמד אתכן שיטה חדשה, זה שיטה שמלמדת אותנו להבין מילה אפילו אם אנחנו לא מכירות אותה</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t>אם אנחנו נתקלות במילה שאנחנו לא מכירות, אנחנו יכולות פשוט לנסות לנחש מה המילה, לפי המשפט!</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t>עכשיו אני אתן לכם דוגמא, היא לא מתוך הסיפור! אבל תראו שאפשר להסתדר לפעמים ולנחש את המילה, אפילו אם לא הכרנו אותה קודם,</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endParaRPr kumimoji="0" lang="he-IL" altLang="he-IL" sz="1100" b="0" i="0" u="none" strike="noStrike" cap="none" normalizeH="0" baseline="0" dirty="0">
              <a:ln>
                <a:noFill/>
              </a:ln>
              <a:solidFill>
                <a:schemeClr val="tx1"/>
              </a:solidFill>
              <a:effectLst/>
            </a:endParaRPr>
          </a:p>
          <a:p>
            <a:pPr marL="0" marR="0" lvl="0" indent="184150" algn="r" defTabSz="914400" rtl="0" eaLnBrk="0" fontAlgn="base" latinLnBrk="0" hangingPunct="0">
              <a:lnSpc>
                <a:spcPct val="150000"/>
              </a:lnSpc>
              <a:spcBef>
                <a:spcPct val="0"/>
              </a:spcBef>
              <a:spcAft>
                <a:spcPct val="0"/>
              </a:spcAft>
              <a:buClrTx/>
              <a:buSzTx/>
              <a:buFontTx/>
              <a:buNone/>
              <a:tabLst>
                <a:tab pos="3267075" algn="l"/>
              </a:tabLst>
            </a:pPr>
            <a:endParaRPr kumimoji="0" lang="en-US" altLang="he-IL" sz="1100" b="0" i="0" u="none" strike="noStrike" cap="none" normalizeH="0" baseline="0" dirty="0">
              <a:ln>
                <a:noFill/>
              </a:ln>
              <a:solidFill>
                <a:schemeClr val="tx1"/>
              </a:solidFill>
              <a:effectLst/>
              <a:cs typeface="Arial" panose="020B0604020202020204" pitchFamily="34" charset="0"/>
            </a:endParaRPr>
          </a:p>
        </p:txBody>
      </p:sp>
      <p:sp>
        <p:nvSpPr>
          <p:cNvPr id="3" name="כותרת משנה 2">
            <a:extLst>
              <a:ext uri="{FF2B5EF4-FFF2-40B4-BE49-F238E27FC236}">
                <a16:creationId xmlns:a16="http://schemas.microsoft.com/office/drawing/2014/main" id="{A95E5A55-C824-4617-ADC4-9A5003B4D865}"/>
              </a:ext>
            </a:extLst>
          </p:cNvPr>
          <p:cNvSpPr>
            <a:spLocks noGrp="1"/>
          </p:cNvSpPr>
          <p:nvPr>
            <p:ph type="subTitle" idx="1"/>
          </p:nvPr>
        </p:nvSpPr>
        <p:spPr>
          <a:xfrm>
            <a:off x="292150" y="357053"/>
            <a:ext cx="1342611" cy="9011478"/>
          </a:xfrm>
        </p:spPr>
        <p:txBody>
          <a:bodyPr/>
          <a:lstStyle/>
          <a:p>
            <a:pPr algn="r"/>
            <a:endParaRPr lang="he-IL" dirty="0"/>
          </a:p>
          <a:p>
            <a:pPr algn="r"/>
            <a:endParaRPr lang="he-IL"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r>
              <a:rPr lang="he-IL" sz="1000" dirty="0"/>
              <a:t>י.מ.פ. 1</a:t>
            </a:r>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endParaRPr lang="he-IL" sz="1000" dirty="0"/>
          </a:p>
          <a:p>
            <a:pPr algn="r"/>
            <a:r>
              <a:rPr lang="he-IL" sz="1000" dirty="0"/>
              <a:t>י.מ.ל. 1</a:t>
            </a:r>
          </a:p>
          <a:p>
            <a:pPr algn="r"/>
            <a:endParaRPr lang="he-IL" sz="1000" dirty="0"/>
          </a:p>
          <a:p>
            <a:pPr algn="r"/>
            <a:endParaRPr lang="he-IL" sz="1000" dirty="0"/>
          </a:p>
          <a:p>
            <a:pPr algn="r"/>
            <a:endParaRPr lang="he-IL" sz="1000" dirty="0"/>
          </a:p>
          <a:p>
            <a:pPr algn="r"/>
            <a:endParaRPr lang="he-IL" sz="1000" dirty="0"/>
          </a:p>
          <a:p>
            <a:pPr algn="r"/>
            <a:r>
              <a:rPr lang="he-IL" sz="1000" dirty="0"/>
              <a:t>י.מ.ל. 2</a:t>
            </a:r>
          </a:p>
          <a:p>
            <a:pPr algn="r"/>
            <a:r>
              <a:rPr lang="he-IL" sz="1000" dirty="0"/>
              <a:t>י.מ.ח. 1</a:t>
            </a:r>
          </a:p>
          <a:p>
            <a:pPr algn="r"/>
            <a:endParaRPr lang="he-IL" sz="1000" dirty="0"/>
          </a:p>
        </p:txBody>
      </p:sp>
      <p:grpSp>
        <p:nvGrpSpPr>
          <p:cNvPr id="9" name="קבוצה 8">
            <a:extLst>
              <a:ext uri="{FF2B5EF4-FFF2-40B4-BE49-F238E27FC236}">
                <a16:creationId xmlns:a16="http://schemas.microsoft.com/office/drawing/2014/main" id="{CB27C851-2799-4AED-8F10-F224E7CD26D7}"/>
              </a:ext>
            </a:extLst>
          </p:cNvPr>
          <p:cNvGrpSpPr/>
          <p:nvPr/>
        </p:nvGrpSpPr>
        <p:grpSpPr>
          <a:xfrm>
            <a:off x="4451112" y="1396024"/>
            <a:ext cx="688931" cy="526093"/>
            <a:chOff x="4453003" y="939451"/>
            <a:chExt cx="757824" cy="526094"/>
          </a:xfrm>
        </p:grpSpPr>
        <p:sp>
          <p:nvSpPr>
            <p:cNvPr id="4" name="ענן 1">
              <a:extLst>
                <a:ext uri="{FF2B5EF4-FFF2-40B4-BE49-F238E27FC236}">
                  <a16:creationId xmlns:a16="http://schemas.microsoft.com/office/drawing/2014/main" id="{F9492BA5-A3EC-4D1B-947D-913D44BF2BFF}"/>
                </a:ext>
              </a:extLst>
            </p:cNvPr>
            <p:cNvSpPr>
              <a:spLocks/>
            </p:cNvSpPr>
            <p:nvPr/>
          </p:nvSpPr>
          <p:spPr bwMode="auto">
            <a:xfrm>
              <a:off x="4471792" y="964503"/>
              <a:ext cx="701457" cy="500801"/>
            </a:xfrm>
            <a:custGeom>
              <a:avLst/>
              <a:gdLst>
                <a:gd name="T0" fmla="*/ 107613 w 43200"/>
                <a:gd name="T1" fmla="*/ 425820 h 43200"/>
                <a:gd name="T2" fmla="*/ 49530 w 43200"/>
                <a:gd name="T3" fmla="*/ 412856 h 43200"/>
                <a:gd name="T4" fmla="*/ 158863 w 43200"/>
                <a:gd name="T5" fmla="*/ 567701 h 43200"/>
                <a:gd name="T6" fmla="*/ 133456 w 43200"/>
                <a:gd name="T7" fmla="*/ 573899 h 43200"/>
                <a:gd name="T8" fmla="*/ 377850 w 43200"/>
                <a:gd name="T9" fmla="*/ 635876 h 43200"/>
                <a:gd name="T10" fmla="*/ 362532 w 43200"/>
                <a:gd name="T11" fmla="*/ 607571 h 43200"/>
                <a:gd name="T12" fmla="*/ 661019 w 43200"/>
                <a:gd name="T13" fmla="*/ 565293 h 43200"/>
                <a:gd name="T14" fmla="*/ 654897 w 43200"/>
                <a:gd name="T15" fmla="*/ 596347 h 43200"/>
                <a:gd name="T16" fmla="*/ 782597 w 43200"/>
                <a:gd name="T17" fmla="*/ 373392 h 43200"/>
                <a:gd name="T18" fmla="*/ 857144 w 43200"/>
                <a:gd name="T19" fmla="*/ 489473 h 43200"/>
                <a:gd name="T20" fmla="*/ 958451 w 43200"/>
                <a:gd name="T21" fmla="*/ 249763 h 43200"/>
                <a:gd name="T22" fmla="*/ 925248 w 43200"/>
                <a:gd name="T23" fmla="*/ 293293 h 43200"/>
                <a:gd name="T24" fmla="*/ 878791 w 43200"/>
                <a:gd name="T25" fmla="*/ 88265 h 43200"/>
                <a:gd name="T26" fmla="*/ 880533 w 43200"/>
                <a:gd name="T27" fmla="*/ 108826 h 43200"/>
                <a:gd name="T28" fmla="*/ 666775 w 43200"/>
                <a:gd name="T29" fmla="*/ 64287 h 43200"/>
                <a:gd name="T30" fmla="*/ 683789 w 43200"/>
                <a:gd name="T31" fmla="*/ 38065 h 43200"/>
                <a:gd name="T32" fmla="*/ 507705 w 43200"/>
                <a:gd name="T33" fmla="*/ 76780 h 43200"/>
                <a:gd name="T34" fmla="*/ 515938 w 43200"/>
                <a:gd name="T35" fmla="*/ 54169 h 43200"/>
                <a:gd name="T36" fmla="*/ 321028 w 43200"/>
                <a:gd name="T37" fmla="*/ 84458 h 43200"/>
                <a:gd name="T38" fmla="*/ 350838 w 43200"/>
                <a:gd name="T39" fmla="*/ 106386 h 43200"/>
                <a:gd name="T40" fmla="*/ 94634 w 43200"/>
                <a:gd name="T41" fmla="*/ 256839 h 43200"/>
                <a:gd name="T42" fmla="*/ 89429 w 43200"/>
                <a:gd name="T43" fmla="*/ 233756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FF"/>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altLang="he-I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__________</a:t>
              </a:r>
              <a:endParaRPr kumimoji="0" lang="he-IL" altLang="he-I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5" name="מלבן 4">
              <a:extLst>
                <a:ext uri="{FF2B5EF4-FFF2-40B4-BE49-F238E27FC236}">
                  <a16:creationId xmlns:a16="http://schemas.microsoft.com/office/drawing/2014/main" id="{9CBC291D-B806-4B8B-AE0A-A6466CF91EEF}"/>
                </a:ext>
              </a:extLst>
            </p:cNvPr>
            <p:cNvSpPr/>
            <p:nvPr/>
          </p:nvSpPr>
          <p:spPr>
            <a:xfrm>
              <a:off x="4453003" y="939451"/>
              <a:ext cx="757824" cy="52609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endParaRPr lang="he-IL" dirty="0"/>
            </a:p>
          </p:txBody>
        </p:sp>
      </p:grpSp>
      <p:grpSp>
        <p:nvGrpSpPr>
          <p:cNvPr id="13" name="קבוצה 12">
            <a:extLst>
              <a:ext uri="{FF2B5EF4-FFF2-40B4-BE49-F238E27FC236}">
                <a16:creationId xmlns:a16="http://schemas.microsoft.com/office/drawing/2014/main" id="{21737440-A13F-4CCE-AF5E-D3720AEB3461}"/>
              </a:ext>
            </a:extLst>
          </p:cNvPr>
          <p:cNvGrpSpPr/>
          <p:nvPr/>
        </p:nvGrpSpPr>
        <p:grpSpPr>
          <a:xfrm>
            <a:off x="1176921" y="5434936"/>
            <a:ext cx="319414" cy="313150"/>
            <a:chOff x="6382011" y="344466"/>
            <a:chExt cx="319414" cy="313150"/>
          </a:xfrm>
        </p:grpSpPr>
        <p:sp>
          <p:nvSpPr>
            <p:cNvPr id="15" name="מלבן 14">
              <a:extLst>
                <a:ext uri="{FF2B5EF4-FFF2-40B4-BE49-F238E27FC236}">
                  <a16:creationId xmlns:a16="http://schemas.microsoft.com/office/drawing/2014/main" id="{52D2B37B-546E-40C7-8F35-8AF62D8BE22A}"/>
                </a:ext>
              </a:extLst>
            </p:cNvPr>
            <p:cNvSpPr/>
            <p:nvPr/>
          </p:nvSpPr>
          <p:spPr>
            <a:xfrm>
              <a:off x="6382011" y="344466"/>
              <a:ext cx="319414" cy="206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cxnSp>
          <p:nvCxnSpPr>
            <p:cNvPr id="17" name="מחבר ישר 16">
              <a:extLst>
                <a:ext uri="{FF2B5EF4-FFF2-40B4-BE49-F238E27FC236}">
                  <a16:creationId xmlns:a16="http://schemas.microsoft.com/office/drawing/2014/main" id="{782BCF29-8B43-420B-8E55-1E54826526AA}"/>
                </a:ext>
              </a:extLst>
            </p:cNvPr>
            <p:cNvCxnSpPr>
              <a:cxnSpLocks/>
            </p:cNvCxnSpPr>
            <p:nvPr/>
          </p:nvCxnSpPr>
          <p:spPr>
            <a:xfrm flipH="1">
              <a:off x="6400800" y="557408"/>
              <a:ext cx="100208" cy="100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מחבר ישר 18">
              <a:extLst>
                <a:ext uri="{FF2B5EF4-FFF2-40B4-BE49-F238E27FC236}">
                  <a16:creationId xmlns:a16="http://schemas.microsoft.com/office/drawing/2014/main" id="{31FA5417-4AE2-4AD0-8BF9-A2ED1BB9669C}"/>
                </a:ext>
              </a:extLst>
            </p:cNvPr>
            <p:cNvCxnSpPr>
              <a:cxnSpLocks/>
            </p:cNvCxnSpPr>
            <p:nvPr/>
          </p:nvCxnSpPr>
          <p:spPr>
            <a:xfrm>
              <a:off x="6559463" y="546969"/>
              <a:ext cx="91858" cy="1106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0" name="קבוצה 19">
            <a:extLst>
              <a:ext uri="{FF2B5EF4-FFF2-40B4-BE49-F238E27FC236}">
                <a16:creationId xmlns:a16="http://schemas.microsoft.com/office/drawing/2014/main" id="{087AF271-DA46-4F76-9A58-984F933E716D}"/>
              </a:ext>
            </a:extLst>
          </p:cNvPr>
          <p:cNvGrpSpPr/>
          <p:nvPr/>
        </p:nvGrpSpPr>
        <p:grpSpPr>
          <a:xfrm>
            <a:off x="1172424" y="1695424"/>
            <a:ext cx="319414" cy="313150"/>
            <a:chOff x="6382011" y="344466"/>
            <a:chExt cx="319414" cy="313150"/>
          </a:xfrm>
        </p:grpSpPr>
        <p:sp>
          <p:nvSpPr>
            <p:cNvPr id="21" name="מלבן 20">
              <a:extLst>
                <a:ext uri="{FF2B5EF4-FFF2-40B4-BE49-F238E27FC236}">
                  <a16:creationId xmlns:a16="http://schemas.microsoft.com/office/drawing/2014/main" id="{8777AA19-A54F-434A-A788-84F3E18FDF8B}"/>
                </a:ext>
              </a:extLst>
            </p:cNvPr>
            <p:cNvSpPr/>
            <p:nvPr/>
          </p:nvSpPr>
          <p:spPr>
            <a:xfrm>
              <a:off x="6382011" y="344466"/>
              <a:ext cx="319414" cy="206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cxnSp>
          <p:nvCxnSpPr>
            <p:cNvPr id="22" name="מחבר ישר 21">
              <a:extLst>
                <a:ext uri="{FF2B5EF4-FFF2-40B4-BE49-F238E27FC236}">
                  <a16:creationId xmlns:a16="http://schemas.microsoft.com/office/drawing/2014/main" id="{A7409156-493A-4963-B1CB-CA9E0B18AAEB}"/>
                </a:ext>
              </a:extLst>
            </p:cNvPr>
            <p:cNvCxnSpPr>
              <a:cxnSpLocks/>
            </p:cNvCxnSpPr>
            <p:nvPr/>
          </p:nvCxnSpPr>
          <p:spPr>
            <a:xfrm flipH="1">
              <a:off x="6400800" y="557408"/>
              <a:ext cx="100208" cy="100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מחבר ישר 22">
              <a:extLst>
                <a:ext uri="{FF2B5EF4-FFF2-40B4-BE49-F238E27FC236}">
                  <a16:creationId xmlns:a16="http://schemas.microsoft.com/office/drawing/2014/main" id="{8EEF47E7-AD97-4D5E-995B-9528C2AF1363}"/>
                </a:ext>
              </a:extLst>
            </p:cNvPr>
            <p:cNvCxnSpPr>
              <a:cxnSpLocks/>
            </p:cNvCxnSpPr>
            <p:nvPr/>
          </p:nvCxnSpPr>
          <p:spPr>
            <a:xfrm>
              <a:off x="6559463" y="546969"/>
              <a:ext cx="91858" cy="1106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67209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תיבת טקסט 4">
            <a:extLst>
              <a:ext uri="{FF2B5EF4-FFF2-40B4-BE49-F238E27FC236}">
                <a16:creationId xmlns:a16="http://schemas.microsoft.com/office/drawing/2014/main" id="{4C214F6D-3326-4CC6-888D-A0B9D548BDDB}"/>
              </a:ext>
            </a:extLst>
          </p:cNvPr>
          <p:cNvSpPr txBox="1"/>
          <p:nvPr/>
        </p:nvSpPr>
        <p:spPr>
          <a:xfrm>
            <a:off x="1770017" y="819694"/>
            <a:ext cx="4593772" cy="9709774"/>
          </a:xfrm>
          <a:prstGeom prst="rect">
            <a:avLst/>
          </a:prstGeom>
          <a:noFill/>
        </p:spPr>
        <p:txBody>
          <a:bodyPr wrap="square" rtlCol="1">
            <a:spAutoFit/>
          </a:bodyPr>
          <a:lstStyle/>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t>ש. מה זאת המילה דורו ? (דורו-כביש ביפנית)</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rPr>
              <a:t>ת. </a:t>
            </a:r>
            <a:r>
              <a:rPr lang="he-IL" altLang="he-IL" sz="1100" dirty="0"/>
              <a:t>הבנות לא יודעות לענות</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rPr>
              <a:t>ש. תנסו לחשוב </a:t>
            </a:r>
            <a:r>
              <a:rPr kumimoji="0" lang="he-IL" altLang="he-IL" sz="1100" b="1" i="0" u="none" strike="noStrike" cap="none" normalizeH="0" baseline="0" dirty="0">
                <a:ln>
                  <a:noFill/>
                </a:ln>
                <a:solidFill>
                  <a:schemeClr val="tx1"/>
                </a:solidFill>
                <a:effectLst/>
              </a:rPr>
              <a:t>עכשיו</a:t>
            </a:r>
            <a:r>
              <a:rPr kumimoji="0" lang="he-IL" altLang="he-IL" sz="1100" b="0" i="0" u="none" strike="noStrike" cap="none" normalizeH="0" baseline="0" dirty="0">
                <a:ln>
                  <a:noFill/>
                </a:ln>
                <a:solidFill>
                  <a:schemeClr val="tx1"/>
                </a:solidFill>
                <a:effectLst/>
              </a:rPr>
              <a:t> מה זאת המילה: הילד רץ ל____ ונפצע ממכונית</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t>ת. כביש, </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t>באמת המילה הזאת זה כביש בשפה יפנית, </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rPr>
              <a:t>זה היה </a:t>
            </a:r>
            <a:r>
              <a:rPr kumimoji="0" lang="he-IL" altLang="he-IL" sz="1100" b="1" i="0" u="none" strike="noStrike" cap="none" normalizeH="0" baseline="0" dirty="0">
                <a:ln>
                  <a:noFill/>
                </a:ln>
                <a:solidFill>
                  <a:schemeClr val="tx1"/>
                </a:solidFill>
                <a:effectLst/>
              </a:rPr>
              <a:t>דוגמא</a:t>
            </a:r>
            <a:r>
              <a:rPr kumimoji="0" lang="he-IL" altLang="he-IL" sz="1100" b="0" i="0" u="none" strike="noStrike" cap="none" normalizeH="0" baseline="0" dirty="0">
                <a:ln>
                  <a:noFill/>
                </a:ln>
                <a:solidFill>
                  <a:schemeClr val="tx1"/>
                </a:solidFill>
                <a:effectLst/>
              </a:rPr>
              <a:t> למשפט, זה לא מסופר בסיפור המשפ</a:t>
            </a:r>
            <a:r>
              <a:rPr lang="he-IL" altLang="he-IL" sz="1100" dirty="0"/>
              <a:t>ט הזה,</a:t>
            </a: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kumimoji="0" lang="he-IL" altLang="he-IL" sz="1100" b="0" i="0" u="none" strike="noStrike" cap="none" normalizeH="0" baseline="0" dirty="0">
                <a:ln>
                  <a:noFill/>
                </a:ln>
                <a:solidFill>
                  <a:schemeClr val="tx1"/>
                </a:solidFill>
                <a:effectLst/>
              </a:rPr>
              <a:t>אבל זה הראה לנו שאפש</a:t>
            </a:r>
            <a:r>
              <a:rPr lang="he-IL" altLang="he-IL" sz="1100" dirty="0"/>
              <a:t>ר לנסות בדרך הזאת לדעת את המילה</a:t>
            </a:r>
            <a:endParaRPr kumimoji="0" lang="he-IL" altLang="he-IL" sz="1100" b="0" i="0" u="none" strike="noStrike" cap="none" normalizeH="0" baseline="0" dirty="0">
              <a:ln>
                <a:noFill/>
              </a:ln>
              <a:solidFill>
                <a:schemeClr val="tx1"/>
              </a:solidFill>
              <a:effectLst/>
            </a:endParaRPr>
          </a:p>
          <a:p>
            <a:pPr marL="174625" marR="0" lvl="0" indent="0" algn="r" defTabSz="914400" rtl="1" eaLnBrk="0" fontAlgn="base" latinLnBrk="0" hangingPunct="0">
              <a:lnSpc>
                <a:spcPct val="150000"/>
              </a:lnSpc>
              <a:spcBef>
                <a:spcPct val="0"/>
              </a:spcBef>
              <a:spcAft>
                <a:spcPct val="0"/>
              </a:spcAft>
              <a:buClrTx/>
              <a:buSzTx/>
              <a:buFontTx/>
              <a:buNone/>
              <a:tabLst>
                <a:tab pos="174625" algn="l"/>
                <a:tab pos="3267075" algn="l"/>
              </a:tabLst>
            </a:pPr>
            <a:r>
              <a:rPr lang="he-IL" altLang="he-IL" sz="1100" dirty="0"/>
              <a:t>אז בואו ננסה להבין את המשמעות של המילה בקפידה</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ש. איזו מילה יכולה להתאים למשפט במקום המילה בקפידה ?</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ת. מסודר</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ילדים לבושים _</a:t>
            </a:r>
            <a:r>
              <a:rPr lang="he-IL" sz="1100" u="sng" dirty="0"/>
              <a:t>בקפידה </a:t>
            </a:r>
            <a:r>
              <a:rPr lang="he-IL" sz="1100" dirty="0"/>
              <a:t>         בקפידה-מסודר</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בואו ננסה עוד דוגמא מהסיפור, בהמשך ניתקל במשפט הזה, </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יש לנו את המשפט : הוא מתחבט בין... לבין...</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ש. איזו מילה יכולה להתאים למשפט במקום המילה מתחבט ?</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ת. מתלבט</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הוא </a:t>
            </a:r>
            <a:r>
              <a:rPr lang="he-IL" sz="1100" u="sng" dirty="0"/>
              <a:t>מתלבט</a:t>
            </a:r>
            <a:r>
              <a:rPr lang="he-IL" sz="1100" dirty="0"/>
              <a:t> בין... לבין....        מתחבט-מתלבט</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המשך הסיפור את החלב</a:t>
            </a:r>
          </a:p>
          <a:p>
            <a:pPr marR="0" lvl="0"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בואו נעצור לרגע, ועכשיו כל בת מקבלת דף עם משפט מהשיר(כתוב על הדף את מספר השורה), ויחד נשיר את זה לפי הסדר, כל אחת שרה בזמן שלה,</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שרים ביחד....</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המשך סיפור עד מבינים?</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ש. איזו מילה יכולה להתאים למשפט במקום המילה בסבר ?</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ת. בפרצוף</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  אמר המורה ב </a:t>
            </a:r>
            <a:r>
              <a:rPr lang="he-IL" sz="1100" u="sng" dirty="0"/>
              <a:t>פרצוף</a:t>
            </a:r>
            <a:r>
              <a:rPr lang="he-IL" sz="1100" dirty="0"/>
              <a:t> חמור       סבר-פרצוף</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בהמשך יש לנו עוד מילה לא מוכרת, בואו ננסה למצוא אותה</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המשפט הוא:</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"ותנועת ידו הוכיחה שהעניין בהחלט לא לטעמו"</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ש. איזו מילה יכולה להתאים למשפט במקום המילה לא לטעמו ?</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ת. לא לרצונו</a:t>
            </a:r>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r>
              <a:rPr lang="he-IL" sz="1100" dirty="0"/>
              <a:t>  הוכיחה שהעניין בהחלט </a:t>
            </a:r>
            <a:r>
              <a:rPr lang="he-IL" sz="1100" u="sng" dirty="0"/>
              <a:t>לא לרצונו </a:t>
            </a:r>
            <a:r>
              <a:rPr lang="he-IL" sz="1100" dirty="0"/>
              <a:t>       לא לטעמו-לא לרצונו</a:t>
            </a:r>
            <a:endParaRPr lang="he-IL" sz="1100" u="sng"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a:p>
            <a:pPr marL="174625" marR="0" lvl="0" indent="-174625" algn="r" defTabSz="914400" rtl="1" eaLnBrk="0" fontAlgn="base" latinLnBrk="0" hangingPunct="0">
              <a:lnSpc>
                <a:spcPct val="150000"/>
              </a:lnSpc>
              <a:spcBef>
                <a:spcPct val="0"/>
              </a:spcBef>
              <a:spcAft>
                <a:spcPct val="0"/>
              </a:spcAft>
              <a:buClrTx/>
              <a:buSzTx/>
              <a:buFontTx/>
              <a:buNone/>
              <a:tabLst>
                <a:tab pos="0" algn="l"/>
                <a:tab pos="3267075" algn="l"/>
              </a:tabLst>
            </a:pPr>
            <a:endParaRPr lang="he-IL" sz="1100" dirty="0"/>
          </a:p>
        </p:txBody>
      </p:sp>
      <p:sp>
        <p:nvSpPr>
          <p:cNvPr id="6" name="תיבת טקסט 5">
            <a:extLst>
              <a:ext uri="{FF2B5EF4-FFF2-40B4-BE49-F238E27FC236}">
                <a16:creationId xmlns:a16="http://schemas.microsoft.com/office/drawing/2014/main" id="{A581CEF7-044E-4C8C-A9D2-036CE24E0B54}"/>
              </a:ext>
            </a:extLst>
          </p:cNvPr>
          <p:cNvSpPr txBox="1"/>
          <p:nvPr/>
        </p:nvSpPr>
        <p:spPr>
          <a:xfrm>
            <a:off x="239486" y="1718854"/>
            <a:ext cx="1447800" cy="7201972"/>
          </a:xfrm>
          <a:prstGeom prst="rect">
            <a:avLst/>
          </a:prstGeom>
          <a:noFill/>
        </p:spPr>
        <p:txBody>
          <a:bodyPr wrap="square" rtlCol="1">
            <a:spAutoFit/>
          </a:bodyPr>
          <a:lstStyle/>
          <a:p>
            <a:pPr algn="r"/>
            <a:endParaRPr lang="he-IL" sz="1100" dirty="0"/>
          </a:p>
          <a:p>
            <a:pPr algn="r"/>
            <a:endParaRPr lang="he-IL" sz="1100" dirty="0"/>
          </a:p>
          <a:p>
            <a:pPr algn="r"/>
            <a:endParaRPr lang="he-IL" sz="1100" dirty="0"/>
          </a:p>
          <a:p>
            <a:pPr algn="r"/>
            <a:endParaRPr lang="he-IL" sz="1100" dirty="0"/>
          </a:p>
          <a:p>
            <a:pPr algn="r"/>
            <a:endParaRPr lang="he-IL" sz="1100" dirty="0"/>
          </a:p>
          <a:p>
            <a:pPr algn="r"/>
            <a:r>
              <a:rPr lang="he-IL" sz="1100" dirty="0"/>
              <a:t>י.מ.ל. 3</a:t>
            </a:r>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r>
              <a:rPr lang="he-IL" sz="1100" dirty="0"/>
              <a:t>י.מ.פ 2</a:t>
            </a:r>
          </a:p>
          <a:p>
            <a:pPr algn="r"/>
            <a:endParaRPr lang="he-IL" sz="1100" dirty="0"/>
          </a:p>
          <a:p>
            <a:pPr algn="r"/>
            <a:endParaRPr lang="he-IL" sz="1100" dirty="0"/>
          </a:p>
          <a:p>
            <a:pPr algn="r"/>
            <a:endParaRPr lang="he-IL" sz="1100" dirty="0"/>
          </a:p>
          <a:p>
            <a:pPr algn="r"/>
            <a:r>
              <a:rPr lang="he-IL" sz="1100" dirty="0"/>
              <a:t>י.מ.ח. 2</a:t>
            </a:r>
          </a:p>
          <a:p>
            <a:pPr algn="r"/>
            <a:r>
              <a:rPr lang="he-IL" sz="1100" dirty="0"/>
              <a:t>י.מ.ח. 3</a:t>
            </a:r>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a:p>
            <a:pPr algn="r"/>
            <a:endParaRPr lang="he-IL" sz="1100" dirty="0"/>
          </a:p>
        </p:txBody>
      </p:sp>
      <p:grpSp>
        <p:nvGrpSpPr>
          <p:cNvPr id="10" name="קבוצה 9">
            <a:extLst>
              <a:ext uri="{FF2B5EF4-FFF2-40B4-BE49-F238E27FC236}">
                <a16:creationId xmlns:a16="http://schemas.microsoft.com/office/drawing/2014/main" id="{602FF517-F9A8-4762-B815-1960C6CF3D5C}"/>
              </a:ext>
            </a:extLst>
          </p:cNvPr>
          <p:cNvGrpSpPr/>
          <p:nvPr/>
        </p:nvGrpSpPr>
        <p:grpSpPr>
          <a:xfrm>
            <a:off x="1256594" y="7260872"/>
            <a:ext cx="319414" cy="313150"/>
            <a:chOff x="6382011" y="344466"/>
            <a:chExt cx="319414" cy="313150"/>
          </a:xfrm>
        </p:grpSpPr>
        <p:sp>
          <p:nvSpPr>
            <p:cNvPr id="11" name="מלבן 10">
              <a:extLst>
                <a:ext uri="{FF2B5EF4-FFF2-40B4-BE49-F238E27FC236}">
                  <a16:creationId xmlns:a16="http://schemas.microsoft.com/office/drawing/2014/main" id="{35CABC32-54EE-4169-A3A9-1E8B986711BC}"/>
                </a:ext>
              </a:extLst>
            </p:cNvPr>
            <p:cNvSpPr/>
            <p:nvPr/>
          </p:nvSpPr>
          <p:spPr>
            <a:xfrm>
              <a:off x="6382011" y="344466"/>
              <a:ext cx="319414" cy="206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cxnSp>
          <p:nvCxnSpPr>
            <p:cNvPr id="12" name="מחבר ישר 11">
              <a:extLst>
                <a:ext uri="{FF2B5EF4-FFF2-40B4-BE49-F238E27FC236}">
                  <a16:creationId xmlns:a16="http://schemas.microsoft.com/office/drawing/2014/main" id="{1515D81C-EBAE-4566-9A54-8390B2913049}"/>
                </a:ext>
              </a:extLst>
            </p:cNvPr>
            <p:cNvCxnSpPr>
              <a:cxnSpLocks/>
            </p:cNvCxnSpPr>
            <p:nvPr/>
          </p:nvCxnSpPr>
          <p:spPr>
            <a:xfrm flipH="1">
              <a:off x="6400800" y="557408"/>
              <a:ext cx="100208" cy="100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מחבר ישר 12">
              <a:extLst>
                <a:ext uri="{FF2B5EF4-FFF2-40B4-BE49-F238E27FC236}">
                  <a16:creationId xmlns:a16="http://schemas.microsoft.com/office/drawing/2014/main" id="{85095555-ADF9-484F-8DF2-04241C83A557}"/>
                </a:ext>
              </a:extLst>
            </p:cNvPr>
            <p:cNvCxnSpPr>
              <a:cxnSpLocks/>
            </p:cNvCxnSpPr>
            <p:nvPr/>
          </p:nvCxnSpPr>
          <p:spPr>
            <a:xfrm>
              <a:off x="6559463" y="546969"/>
              <a:ext cx="91858" cy="1106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2" name="קבוצה 21">
            <a:extLst>
              <a:ext uri="{FF2B5EF4-FFF2-40B4-BE49-F238E27FC236}">
                <a16:creationId xmlns:a16="http://schemas.microsoft.com/office/drawing/2014/main" id="{C700A76A-033E-4CAB-9C05-3D6EB1B22F8C}"/>
              </a:ext>
            </a:extLst>
          </p:cNvPr>
          <p:cNvGrpSpPr/>
          <p:nvPr/>
        </p:nvGrpSpPr>
        <p:grpSpPr>
          <a:xfrm>
            <a:off x="1238341" y="8950832"/>
            <a:ext cx="319414" cy="313150"/>
            <a:chOff x="6382011" y="344466"/>
            <a:chExt cx="319414" cy="313150"/>
          </a:xfrm>
        </p:grpSpPr>
        <p:sp>
          <p:nvSpPr>
            <p:cNvPr id="23" name="מלבן 22">
              <a:extLst>
                <a:ext uri="{FF2B5EF4-FFF2-40B4-BE49-F238E27FC236}">
                  <a16:creationId xmlns:a16="http://schemas.microsoft.com/office/drawing/2014/main" id="{3AA51472-3FFA-485C-8FCD-648A2490C737}"/>
                </a:ext>
              </a:extLst>
            </p:cNvPr>
            <p:cNvSpPr/>
            <p:nvPr/>
          </p:nvSpPr>
          <p:spPr>
            <a:xfrm>
              <a:off x="6382011" y="344466"/>
              <a:ext cx="319414" cy="206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cxnSp>
          <p:nvCxnSpPr>
            <p:cNvPr id="24" name="מחבר ישר 23">
              <a:extLst>
                <a:ext uri="{FF2B5EF4-FFF2-40B4-BE49-F238E27FC236}">
                  <a16:creationId xmlns:a16="http://schemas.microsoft.com/office/drawing/2014/main" id="{35C8148C-DB80-4413-AD3C-A1018B3B3294}"/>
                </a:ext>
              </a:extLst>
            </p:cNvPr>
            <p:cNvCxnSpPr>
              <a:cxnSpLocks/>
            </p:cNvCxnSpPr>
            <p:nvPr/>
          </p:nvCxnSpPr>
          <p:spPr>
            <a:xfrm flipH="1">
              <a:off x="6400800" y="557408"/>
              <a:ext cx="100208" cy="100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מחבר ישר 24">
              <a:extLst>
                <a:ext uri="{FF2B5EF4-FFF2-40B4-BE49-F238E27FC236}">
                  <a16:creationId xmlns:a16="http://schemas.microsoft.com/office/drawing/2014/main" id="{70135EB3-4FFC-461D-A4B9-A62B33959711}"/>
                </a:ext>
              </a:extLst>
            </p:cNvPr>
            <p:cNvCxnSpPr>
              <a:cxnSpLocks/>
            </p:cNvCxnSpPr>
            <p:nvPr/>
          </p:nvCxnSpPr>
          <p:spPr>
            <a:xfrm>
              <a:off x="6559463" y="546969"/>
              <a:ext cx="91858" cy="1106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0" name="מלבן 29">
            <a:extLst>
              <a:ext uri="{FF2B5EF4-FFF2-40B4-BE49-F238E27FC236}">
                <a16:creationId xmlns:a16="http://schemas.microsoft.com/office/drawing/2014/main" id="{8D93BAB0-027A-4BB9-8CFF-40A54C8B9D2D}"/>
              </a:ext>
            </a:extLst>
          </p:cNvPr>
          <p:cNvSpPr/>
          <p:nvPr/>
        </p:nvSpPr>
        <p:spPr>
          <a:xfrm>
            <a:off x="4767834" y="7166698"/>
            <a:ext cx="1505492" cy="2612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31" name="מלבן 30">
            <a:extLst>
              <a:ext uri="{FF2B5EF4-FFF2-40B4-BE49-F238E27FC236}">
                <a16:creationId xmlns:a16="http://schemas.microsoft.com/office/drawing/2014/main" id="{8DB0E21D-B721-401E-B598-1553458256D4}"/>
              </a:ext>
            </a:extLst>
          </p:cNvPr>
          <p:cNvSpPr/>
          <p:nvPr/>
        </p:nvSpPr>
        <p:spPr>
          <a:xfrm>
            <a:off x="3836536" y="7150368"/>
            <a:ext cx="739140" cy="27432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32" name="מלבן 31">
            <a:extLst>
              <a:ext uri="{FF2B5EF4-FFF2-40B4-BE49-F238E27FC236}">
                <a16:creationId xmlns:a16="http://schemas.microsoft.com/office/drawing/2014/main" id="{ADD7A143-C3CB-4D39-918C-6B16880728F6}"/>
              </a:ext>
            </a:extLst>
          </p:cNvPr>
          <p:cNvSpPr/>
          <p:nvPr/>
        </p:nvSpPr>
        <p:spPr>
          <a:xfrm>
            <a:off x="4259488" y="8951966"/>
            <a:ext cx="1947453" cy="2612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33" name="מלבן 32">
            <a:extLst>
              <a:ext uri="{FF2B5EF4-FFF2-40B4-BE49-F238E27FC236}">
                <a16:creationId xmlns:a16="http://schemas.microsoft.com/office/drawing/2014/main" id="{977B29DD-E993-4EA3-8ECF-4800C5EFA662}"/>
              </a:ext>
            </a:extLst>
          </p:cNvPr>
          <p:cNvSpPr/>
          <p:nvPr/>
        </p:nvSpPr>
        <p:spPr>
          <a:xfrm>
            <a:off x="2965745" y="8951209"/>
            <a:ext cx="1165860" cy="27432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grpSp>
        <p:nvGrpSpPr>
          <p:cNvPr id="42" name="קבוצה 41">
            <a:extLst>
              <a:ext uri="{FF2B5EF4-FFF2-40B4-BE49-F238E27FC236}">
                <a16:creationId xmlns:a16="http://schemas.microsoft.com/office/drawing/2014/main" id="{0AEEC568-FCB7-4458-901F-8C37B5E550C9}"/>
              </a:ext>
            </a:extLst>
          </p:cNvPr>
          <p:cNvGrpSpPr/>
          <p:nvPr/>
        </p:nvGrpSpPr>
        <p:grpSpPr>
          <a:xfrm>
            <a:off x="1271140" y="1378518"/>
            <a:ext cx="319414" cy="313150"/>
            <a:chOff x="6382011" y="344466"/>
            <a:chExt cx="319414" cy="313150"/>
          </a:xfrm>
        </p:grpSpPr>
        <p:sp>
          <p:nvSpPr>
            <p:cNvPr id="43" name="מלבן 42">
              <a:extLst>
                <a:ext uri="{FF2B5EF4-FFF2-40B4-BE49-F238E27FC236}">
                  <a16:creationId xmlns:a16="http://schemas.microsoft.com/office/drawing/2014/main" id="{F25EC3D5-5ACD-4F5B-9A3C-FF328F6DA6E3}"/>
                </a:ext>
              </a:extLst>
            </p:cNvPr>
            <p:cNvSpPr/>
            <p:nvPr/>
          </p:nvSpPr>
          <p:spPr>
            <a:xfrm>
              <a:off x="6382011" y="344466"/>
              <a:ext cx="319414" cy="206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cxnSp>
          <p:nvCxnSpPr>
            <p:cNvPr id="44" name="מחבר ישר 43">
              <a:extLst>
                <a:ext uri="{FF2B5EF4-FFF2-40B4-BE49-F238E27FC236}">
                  <a16:creationId xmlns:a16="http://schemas.microsoft.com/office/drawing/2014/main" id="{D2F974BF-B018-4803-AE53-9D285585CF07}"/>
                </a:ext>
              </a:extLst>
            </p:cNvPr>
            <p:cNvCxnSpPr>
              <a:cxnSpLocks/>
            </p:cNvCxnSpPr>
            <p:nvPr/>
          </p:nvCxnSpPr>
          <p:spPr>
            <a:xfrm flipH="1">
              <a:off x="6400800" y="557408"/>
              <a:ext cx="100208" cy="100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מחבר ישר 44">
              <a:extLst>
                <a:ext uri="{FF2B5EF4-FFF2-40B4-BE49-F238E27FC236}">
                  <a16:creationId xmlns:a16="http://schemas.microsoft.com/office/drawing/2014/main" id="{879EA33A-180F-4DD3-B6F0-16FCDF0D122E}"/>
                </a:ext>
              </a:extLst>
            </p:cNvPr>
            <p:cNvCxnSpPr>
              <a:cxnSpLocks/>
            </p:cNvCxnSpPr>
            <p:nvPr/>
          </p:nvCxnSpPr>
          <p:spPr>
            <a:xfrm>
              <a:off x="6559463" y="546969"/>
              <a:ext cx="91858" cy="1106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מלבן 45">
            <a:extLst>
              <a:ext uri="{FF2B5EF4-FFF2-40B4-BE49-F238E27FC236}">
                <a16:creationId xmlns:a16="http://schemas.microsoft.com/office/drawing/2014/main" id="{3796146D-38C8-4A63-BEE2-A4553439B75A}"/>
              </a:ext>
            </a:extLst>
          </p:cNvPr>
          <p:cNvSpPr/>
          <p:nvPr/>
        </p:nvSpPr>
        <p:spPr>
          <a:xfrm>
            <a:off x="2261817" y="1356360"/>
            <a:ext cx="1729738" cy="2612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47" name="מלבן 46">
            <a:extLst>
              <a:ext uri="{FF2B5EF4-FFF2-40B4-BE49-F238E27FC236}">
                <a16:creationId xmlns:a16="http://schemas.microsoft.com/office/drawing/2014/main" id="{3BCED561-A68A-49E2-80EE-CB3DD37DA7BA}"/>
              </a:ext>
            </a:extLst>
          </p:cNvPr>
          <p:cNvSpPr/>
          <p:nvPr/>
        </p:nvSpPr>
        <p:spPr>
          <a:xfrm>
            <a:off x="4933505" y="3405316"/>
            <a:ext cx="1383303" cy="23013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48" name="מלבן 47">
            <a:extLst>
              <a:ext uri="{FF2B5EF4-FFF2-40B4-BE49-F238E27FC236}">
                <a16:creationId xmlns:a16="http://schemas.microsoft.com/office/drawing/2014/main" id="{B4443678-675D-47D6-BD83-B318A5574048}"/>
              </a:ext>
            </a:extLst>
          </p:cNvPr>
          <p:cNvSpPr/>
          <p:nvPr/>
        </p:nvSpPr>
        <p:spPr>
          <a:xfrm>
            <a:off x="3763925" y="3393925"/>
            <a:ext cx="913483" cy="24152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49" name="מלבן 48">
            <a:extLst>
              <a:ext uri="{FF2B5EF4-FFF2-40B4-BE49-F238E27FC236}">
                <a16:creationId xmlns:a16="http://schemas.microsoft.com/office/drawing/2014/main" id="{16B81679-8030-4D5E-BEBB-3EEFDC2CF6DD}"/>
              </a:ext>
            </a:extLst>
          </p:cNvPr>
          <p:cNvSpPr/>
          <p:nvPr/>
        </p:nvSpPr>
        <p:spPr>
          <a:xfrm>
            <a:off x="4912242" y="4915138"/>
            <a:ext cx="1383303" cy="2513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50" name="מלבן 49">
            <a:extLst>
              <a:ext uri="{FF2B5EF4-FFF2-40B4-BE49-F238E27FC236}">
                <a16:creationId xmlns:a16="http://schemas.microsoft.com/office/drawing/2014/main" id="{7009A8E1-4503-481B-ABF5-C8A0A49391F3}"/>
              </a:ext>
            </a:extLst>
          </p:cNvPr>
          <p:cNvSpPr/>
          <p:nvPr/>
        </p:nvSpPr>
        <p:spPr>
          <a:xfrm>
            <a:off x="3732028" y="4893116"/>
            <a:ext cx="956014" cy="28405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grpSp>
        <p:nvGrpSpPr>
          <p:cNvPr id="51" name="קבוצה 50">
            <a:extLst>
              <a:ext uri="{FF2B5EF4-FFF2-40B4-BE49-F238E27FC236}">
                <a16:creationId xmlns:a16="http://schemas.microsoft.com/office/drawing/2014/main" id="{21E9D604-C1FA-48C1-B5ED-5F3EB158C337}"/>
              </a:ext>
            </a:extLst>
          </p:cNvPr>
          <p:cNvGrpSpPr/>
          <p:nvPr/>
        </p:nvGrpSpPr>
        <p:grpSpPr>
          <a:xfrm>
            <a:off x="1234265" y="3323374"/>
            <a:ext cx="319414" cy="313150"/>
            <a:chOff x="6382011" y="344466"/>
            <a:chExt cx="319414" cy="313150"/>
          </a:xfrm>
        </p:grpSpPr>
        <p:sp>
          <p:nvSpPr>
            <p:cNvPr id="52" name="מלבן 51">
              <a:extLst>
                <a:ext uri="{FF2B5EF4-FFF2-40B4-BE49-F238E27FC236}">
                  <a16:creationId xmlns:a16="http://schemas.microsoft.com/office/drawing/2014/main" id="{1C4B19D3-2F4A-4E7F-8FC7-0E07EC986615}"/>
                </a:ext>
              </a:extLst>
            </p:cNvPr>
            <p:cNvSpPr/>
            <p:nvPr/>
          </p:nvSpPr>
          <p:spPr>
            <a:xfrm>
              <a:off x="6382011" y="344466"/>
              <a:ext cx="319414" cy="206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cxnSp>
          <p:nvCxnSpPr>
            <p:cNvPr id="53" name="מחבר ישר 52">
              <a:extLst>
                <a:ext uri="{FF2B5EF4-FFF2-40B4-BE49-F238E27FC236}">
                  <a16:creationId xmlns:a16="http://schemas.microsoft.com/office/drawing/2014/main" id="{1BD501A1-3839-4863-A1B1-002F1AE2EA06}"/>
                </a:ext>
              </a:extLst>
            </p:cNvPr>
            <p:cNvCxnSpPr>
              <a:cxnSpLocks/>
            </p:cNvCxnSpPr>
            <p:nvPr/>
          </p:nvCxnSpPr>
          <p:spPr>
            <a:xfrm flipH="1">
              <a:off x="6400800" y="557408"/>
              <a:ext cx="100208" cy="100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מחבר ישר 53">
              <a:extLst>
                <a:ext uri="{FF2B5EF4-FFF2-40B4-BE49-F238E27FC236}">
                  <a16:creationId xmlns:a16="http://schemas.microsoft.com/office/drawing/2014/main" id="{03273370-529A-44D0-B248-75222871DD43}"/>
                </a:ext>
              </a:extLst>
            </p:cNvPr>
            <p:cNvCxnSpPr>
              <a:cxnSpLocks/>
            </p:cNvCxnSpPr>
            <p:nvPr/>
          </p:nvCxnSpPr>
          <p:spPr>
            <a:xfrm>
              <a:off x="6559463" y="546969"/>
              <a:ext cx="91858" cy="1106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5" name="קבוצה 54">
            <a:extLst>
              <a:ext uri="{FF2B5EF4-FFF2-40B4-BE49-F238E27FC236}">
                <a16:creationId xmlns:a16="http://schemas.microsoft.com/office/drawing/2014/main" id="{C9758BDF-50C0-45DB-9850-576648E4A994}"/>
              </a:ext>
            </a:extLst>
          </p:cNvPr>
          <p:cNvGrpSpPr/>
          <p:nvPr/>
        </p:nvGrpSpPr>
        <p:grpSpPr>
          <a:xfrm>
            <a:off x="1213000" y="4822565"/>
            <a:ext cx="319414" cy="313150"/>
            <a:chOff x="6382011" y="344466"/>
            <a:chExt cx="319414" cy="313150"/>
          </a:xfrm>
        </p:grpSpPr>
        <p:sp>
          <p:nvSpPr>
            <p:cNvPr id="56" name="מלבן 55">
              <a:extLst>
                <a:ext uri="{FF2B5EF4-FFF2-40B4-BE49-F238E27FC236}">
                  <a16:creationId xmlns:a16="http://schemas.microsoft.com/office/drawing/2014/main" id="{71DE5230-4BAA-4ECE-A64D-7460B6B8EEF6}"/>
                </a:ext>
              </a:extLst>
            </p:cNvPr>
            <p:cNvSpPr/>
            <p:nvPr/>
          </p:nvSpPr>
          <p:spPr>
            <a:xfrm>
              <a:off x="6382011" y="344466"/>
              <a:ext cx="319414" cy="206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cxnSp>
          <p:nvCxnSpPr>
            <p:cNvPr id="57" name="מחבר ישר 56">
              <a:extLst>
                <a:ext uri="{FF2B5EF4-FFF2-40B4-BE49-F238E27FC236}">
                  <a16:creationId xmlns:a16="http://schemas.microsoft.com/office/drawing/2014/main" id="{3E62020E-69C0-44C4-B763-5373D43D5D98}"/>
                </a:ext>
              </a:extLst>
            </p:cNvPr>
            <p:cNvCxnSpPr>
              <a:cxnSpLocks/>
            </p:cNvCxnSpPr>
            <p:nvPr/>
          </p:nvCxnSpPr>
          <p:spPr>
            <a:xfrm flipH="1">
              <a:off x="6400800" y="557408"/>
              <a:ext cx="100208" cy="100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מחבר ישר 57">
              <a:extLst>
                <a:ext uri="{FF2B5EF4-FFF2-40B4-BE49-F238E27FC236}">
                  <a16:creationId xmlns:a16="http://schemas.microsoft.com/office/drawing/2014/main" id="{F9C456FA-9554-48FB-9496-8B426081DE24}"/>
                </a:ext>
              </a:extLst>
            </p:cNvPr>
            <p:cNvCxnSpPr>
              <a:cxnSpLocks/>
            </p:cNvCxnSpPr>
            <p:nvPr/>
          </p:nvCxnSpPr>
          <p:spPr>
            <a:xfrm>
              <a:off x="6559463" y="546969"/>
              <a:ext cx="91858" cy="1106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48626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618A698-55BF-4C6A-8737-55376035BB3E}"/>
              </a:ext>
            </a:extLst>
          </p:cNvPr>
          <p:cNvSpPr>
            <a:spLocks noGrp="1"/>
          </p:cNvSpPr>
          <p:nvPr>
            <p:ph type="title"/>
          </p:nvPr>
        </p:nvSpPr>
        <p:spPr>
          <a:xfrm>
            <a:off x="787552" y="692726"/>
            <a:ext cx="5915025" cy="1914702"/>
          </a:xfrm>
        </p:spPr>
        <p:txBody>
          <a:bodyPr>
            <a:normAutofit fontScale="90000"/>
          </a:bodyPr>
          <a:lstStyle/>
          <a:p>
            <a:pPr algn="r">
              <a:lnSpc>
                <a:spcPct val="150000"/>
              </a:lnSpc>
            </a:pPr>
            <a:r>
              <a:rPr lang="he-IL" sz="1100" dirty="0">
                <a:cs typeface="+mn-cs"/>
              </a:rPr>
              <a:t>סיום קריאת הסיפור</a:t>
            </a:r>
            <a:br>
              <a:rPr lang="he-IL" sz="1100" dirty="0">
                <a:cs typeface="+mn-cs"/>
              </a:rPr>
            </a:br>
            <a:br>
              <a:rPr lang="he-IL" sz="1100" dirty="0">
                <a:cs typeface="+mn-cs"/>
              </a:rPr>
            </a:br>
            <a:r>
              <a:rPr lang="he-IL" sz="1100" dirty="0">
                <a:cs typeface="+mn-cs"/>
              </a:rPr>
              <a:t>ניתן לשיר שוב את השיר ששרנו ביחד באמצע הסיפור</a:t>
            </a:r>
            <a:br>
              <a:rPr lang="he-IL" sz="1100" dirty="0">
                <a:cs typeface="+mn-cs"/>
              </a:rPr>
            </a:br>
            <a:r>
              <a:rPr lang="he-IL" sz="1100" dirty="0">
                <a:cs typeface="+mn-cs"/>
              </a:rPr>
              <a:t>אני בוחרת בנות שישתפו אותנו במה שהם כתבו בדף הענן....</a:t>
            </a:r>
            <a:br>
              <a:rPr lang="he-IL" sz="1100" dirty="0">
                <a:cs typeface="+mn-cs"/>
              </a:rPr>
            </a:br>
            <a:br>
              <a:rPr lang="he-IL" sz="1100" dirty="0">
                <a:cs typeface="+mn-cs"/>
              </a:rPr>
            </a:br>
            <a:r>
              <a:rPr lang="he-IL" sz="1100" dirty="0">
                <a:cs typeface="+mn-cs"/>
              </a:rPr>
              <a:t>חוות דעת,</a:t>
            </a:r>
            <a:br>
              <a:rPr lang="he-IL" sz="1100" dirty="0">
                <a:cs typeface="+mn-cs"/>
              </a:rPr>
            </a:br>
            <a:r>
              <a:rPr lang="he-IL" sz="1100" dirty="0">
                <a:cs typeface="+mn-cs"/>
              </a:rPr>
              <a:t>מסרתי את השיעור, הוא היה קצת מדי קצר, אפשר להתייחס לחרוזים שבסוף השיעור,</a:t>
            </a:r>
            <a:br>
              <a:rPr lang="he-IL" sz="1100" dirty="0">
                <a:cs typeface="+mn-cs"/>
              </a:rPr>
            </a:br>
            <a:r>
              <a:rPr lang="he-IL" sz="1100" dirty="0">
                <a:cs typeface="+mn-cs"/>
              </a:rPr>
              <a:t>המורה המאמנת העירה לי שגם לא היה מסר בסיפור</a:t>
            </a:r>
            <a:br>
              <a:rPr lang="he-IL" sz="1100" dirty="0">
                <a:cs typeface="+mn-cs"/>
              </a:rPr>
            </a:br>
            <a:br>
              <a:rPr lang="he-IL" sz="1100" dirty="0">
                <a:cs typeface="+mn-cs"/>
              </a:rPr>
            </a:br>
            <a:r>
              <a:rPr lang="he-IL" sz="1100" dirty="0">
                <a:cs typeface="+mn-cs"/>
              </a:rPr>
              <a:t>בהצלחה!!</a:t>
            </a:r>
          </a:p>
        </p:txBody>
      </p:sp>
      <p:sp>
        <p:nvSpPr>
          <p:cNvPr id="5" name="תיבת טקסט 4">
            <a:extLst>
              <a:ext uri="{FF2B5EF4-FFF2-40B4-BE49-F238E27FC236}">
                <a16:creationId xmlns:a16="http://schemas.microsoft.com/office/drawing/2014/main" id="{93DB82B8-B563-4666-8E2A-C148E596AB23}"/>
              </a:ext>
            </a:extLst>
          </p:cNvPr>
          <p:cNvSpPr txBox="1"/>
          <p:nvPr/>
        </p:nvSpPr>
        <p:spPr>
          <a:xfrm>
            <a:off x="739140" y="464820"/>
            <a:ext cx="952500" cy="261610"/>
          </a:xfrm>
          <a:prstGeom prst="rect">
            <a:avLst/>
          </a:prstGeom>
          <a:noFill/>
        </p:spPr>
        <p:txBody>
          <a:bodyPr wrap="square" rtlCol="1">
            <a:spAutoFit/>
          </a:bodyPr>
          <a:lstStyle/>
          <a:p>
            <a:r>
              <a:rPr lang="he-IL" sz="1100" dirty="0"/>
              <a:t>י.מ.פ. 3</a:t>
            </a:r>
          </a:p>
        </p:txBody>
      </p:sp>
    </p:spTree>
    <p:extLst>
      <p:ext uri="{BB962C8B-B14F-4D97-AF65-F5344CB8AC3E}">
        <p14:creationId xmlns:p14="http://schemas.microsoft.com/office/powerpoint/2010/main" val="24693564"/>
      </p:ext>
    </p:extLst>
  </p:cSld>
  <p:clrMapOvr>
    <a:masterClrMapping/>
  </p:clrMapOvr>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337</TotalTime>
  <Words>857</Words>
  <Application>Microsoft Office PowerPoint</Application>
  <PresentationFormat>נייר A4 ‏(210x297 מ"מ)</PresentationFormat>
  <Paragraphs>138</Paragraphs>
  <Slides>5</Slides>
  <Notes>0</Notes>
  <HiddenSlides>0</HiddenSlides>
  <MMClips>0</MMClips>
  <ScaleCrop>false</ScaleCrop>
  <HeadingPairs>
    <vt:vector size="6" baseType="variant">
      <vt:variant>
        <vt:lpstr>גופנים בשימוש</vt:lpstr>
      </vt:variant>
      <vt:variant>
        <vt:i4>3</vt:i4>
      </vt:variant>
      <vt:variant>
        <vt:lpstr>ערכת נושא</vt:lpstr>
      </vt:variant>
      <vt:variant>
        <vt:i4>1</vt:i4>
      </vt:variant>
      <vt:variant>
        <vt:lpstr>כותרות שקופיות</vt:lpstr>
      </vt:variant>
      <vt:variant>
        <vt:i4>5</vt:i4>
      </vt:variant>
    </vt:vector>
  </HeadingPairs>
  <TitlesOfParts>
    <vt:vector size="9" baseType="lpstr">
      <vt:lpstr>Arial</vt:lpstr>
      <vt:lpstr>Calibri</vt:lpstr>
      <vt:lpstr>Calibri Light</vt:lpstr>
      <vt:lpstr>ערכת נושא Office</vt:lpstr>
      <vt:lpstr>תאריך מסירה : שיעור: עברית סיפור: הטנדר שלנו כיתה: ג' מורה: מדפית: תלמידה: פלאפון:</vt:lpstr>
      <vt:lpstr>מטרות:  לימודיות: 1. התלמידה תבין את המושג הספרותי "השאלה" 2. התלמידה תלמד את כללי ישיבה בכלי תחבורה 3. התלמידה תדע את משמעות המילים הקשות   חינוכיות: 1. התלמידה תלמד כיצד להעביר ביקורת בצורה נעימה 2. התלמידה תדע את השלכות האיחורים על חייה 3. התלמידה תתוודע לכבוד המוענק לאדם ע"י כינוי   פורמליות: 1. התלמידה תדע לעלות השערות מכותרת ותמונה 2. התלמידה תפתח יכולת להשתלב בשירה עם הכיתה 3. התלמידה תהנה מקריאת ספר  </vt:lpstr>
      <vt:lpstr>מצגת של PowerPoint‏</vt:lpstr>
      <vt:lpstr>מצגת של PowerPoint‏</vt:lpstr>
      <vt:lpstr>סיום קריאת הסיפור  ניתן לשיר שוב את השיר ששרנו ביחד באמצע הסיפור אני בוחרת בנות שישתפו אותנו במה שהם כתבו בדף הענן....  חוות דעת, מסרתי את השיעור, הוא היה קצת מדי קצר, אפשר להתייחס לחרוזים שבסוף השיעור, המורה המאמנת העירה לי שגם לא היה מסר בסיפור  בהצלחה!!</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אילה שלזינגר</dc:creator>
  <cp:lastModifiedBy>אילה שלזינגר</cp:lastModifiedBy>
  <cp:revision>28</cp:revision>
  <dcterms:created xsi:type="dcterms:W3CDTF">2021-05-24T00:09:34Z</dcterms:created>
  <dcterms:modified xsi:type="dcterms:W3CDTF">2021-05-29T20:46:06Z</dcterms:modified>
</cp:coreProperties>
</file>