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1.xml" ContentType="application/vnd.openxmlformats-officedocument.drawingml.chartshape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16"/>
  </p:notesMasterIdLst>
  <p:sldIdLst>
    <p:sldId id="4159" r:id="rId6"/>
    <p:sldId id="4168" r:id="rId7"/>
    <p:sldId id="4160" r:id="rId8"/>
    <p:sldId id="4169" r:id="rId9"/>
    <p:sldId id="4164" r:id="rId10"/>
    <p:sldId id="4180" r:id="rId11"/>
    <p:sldId id="4163" r:id="rId12"/>
    <p:sldId id="4181" r:id="rId13"/>
    <p:sldId id="4176" r:id="rId14"/>
    <p:sldId id="4177" r:id="rId15"/>
  </p:sldIdLst>
  <p:sldSz cx="12192000" cy="6858000"/>
  <p:notesSz cx="6797675" cy="9926638"/>
  <p:defaultTextStyle>
    <a:defPPr>
      <a:defRPr lang="he-I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0070C0"/>
    <a:srgbClr val="0A6FDD"/>
    <a:srgbClr val="4871C0"/>
    <a:srgbClr val="03686F"/>
    <a:srgbClr val="FF9933"/>
    <a:srgbClr val="2EB39C"/>
    <a:srgbClr val="141E38"/>
    <a:srgbClr val="1AC0B0"/>
    <a:srgbClr val="198B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93899" autoAdjust="0"/>
  </p:normalViewPr>
  <p:slideViewPr>
    <p:cSldViewPr snapToGrid="0">
      <p:cViewPr varScale="1">
        <p:scale>
          <a:sx n="116" d="100"/>
          <a:sy n="116" d="100"/>
        </p:scale>
        <p:origin x="564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64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14" Type="http://schemas.openxmlformats.org/officeDocument/2006/relationships/slide" Target="slides/slide9.xml"/><Relationship Id="rId9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1514;&#1512;&#1513;&#1497;&#1501;%20&#1489;-%20Microsoft%20PowerPoint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aiml\Downloads\&#1488;&#1514;&#1490;&#1512;&#1497;%20&#1492;&#1491;&#1497;&#1493;&#1512;%20&#1489;&#1495;&#1489;&#1512;&#1492;%20&#1492;&#1495;&#1512;&#1491;&#1497;&#1514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aiml\Downloads\&#1488;&#1514;&#1490;&#1512;&#1497;%20&#1492;&#1491;&#1497;&#1493;&#1512;%20&#1489;&#1495;&#1489;&#1512;&#1492;%20&#1492;&#1495;&#1512;&#1491;&#1497;&#1514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pfil01\HaimL\Desktop\&#1488;&#1514;&#1490;&#1512;&#1497;%20&#1492;&#1491;&#1497;&#1493;&#1512;%20&#1489;&#1495;&#1489;&#1512;&#1492;%20&#1492;&#1495;&#1512;&#1491;&#1497;&#1514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pfil01\HaimL\Desktop\&#1504;&#1493;&#1513;&#1488;&#1497;&#1501;%20&#1500;&#1496;&#1497;&#1508;&#1493;&#1500;%20&#1489;&#1500;&#1513;&#1499;&#1514;%20&#1502;&#1504;&#1499;&#1500;\&#1502;&#1510;&#1490;&#1493;&#1514;%20&#1513;&#1493;&#1504;&#1493;&#1514;\&#1502;&#1510;&#1490;&#1514;%20&#1493;&#1493;&#1506;&#1491;&#1514;%20&#1492;&#1499;&#1500;&#1499;&#1500;&#1492;%20-%20&#1488;&#1514;&#1490;&#1512;&#1497;%20&#1491;&#1497;&#1493;&#1512;%20&#1500;&#1495;&#1489;&#1512;&#1492;%20&#1492;&#1495;&#1512;&#1491;&#1497;&#1514;\&#1488;&#1511;&#1505;&#1500;%20-%20&#1488;&#1514;&#1490;&#1512;&#1497;%20&#1492;&#1491;&#1497;&#1493;&#1512;%20&#1489;&#1495;&#1489;&#1512;&#1492;%20&#1492;&#1495;&#1512;&#1491;&#1497;&#1514;.xlsx" TargetMode="Externa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'[תרשים ב- Microsoft PowerPoint]גיליון1'!$K$24</c:f>
              <c:strCache>
                <c:ptCount val="1"/>
                <c:pt idx="0">
                  <c:v>ממוצע שנתי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5"/>
              <c:layout>
                <c:manualLayout>
                  <c:x val="1.0739758927091207E-16"/>
                  <c:y val="-4.62116541061333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8576-459D-A364-1BCDF898A32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'[תרשים ב- Microsoft PowerPoint]גיליון1'!$J$25:$J$32</c:f>
              <c:strCache>
                <c:ptCount val="6"/>
                <c:pt idx="0">
                  <c:v>2020</c:v>
                </c:pt>
                <c:pt idx="1">
                  <c:v>2021-2025</c:v>
                </c:pt>
                <c:pt idx="2">
                  <c:v>2026-2030</c:v>
                </c:pt>
                <c:pt idx="3">
                  <c:v>2031-2035</c:v>
                </c:pt>
                <c:pt idx="4">
                  <c:v>2036-2040</c:v>
                </c:pt>
                <c:pt idx="5">
                  <c:v>2041-2045</c:v>
                </c:pt>
              </c:strCache>
              <c:extLst xmlns:c16r2="http://schemas.microsoft.com/office/drawing/2015/06/chart"/>
            </c:strRef>
          </c:cat>
          <c:val>
            <c:numRef>
              <c:f>'[תרשים ב- Microsoft PowerPoint]גיליון1'!$K$25:$K$32</c:f>
              <c:numCache>
                <c:formatCode>_ * #,##0_ ;_ * \-#,##0_ ;_ * "-"??_ ;_ @_ </c:formatCode>
                <c:ptCount val="6"/>
                <c:pt idx="0">
                  <c:v>8473.3742749191151</c:v>
                </c:pt>
                <c:pt idx="1">
                  <c:v>10277.803240326175</c:v>
                </c:pt>
                <c:pt idx="2">
                  <c:v>11762.044837394877</c:v>
                </c:pt>
                <c:pt idx="3">
                  <c:v>13640.008474117767</c:v>
                </c:pt>
                <c:pt idx="4">
                  <c:v>17606.724042707625</c:v>
                </c:pt>
                <c:pt idx="5">
                  <c:v>21723.735058854847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576-459D-A364-1BCDF898A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0964000"/>
        <c:axId val="310962824"/>
      </c:barChart>
      <c:lineChart>
        <c:grouping val="standard"/>
        <c:varyColors val="0"/>
        <c:ser>
          <c:idx val="1"/>
          <c:order val="1"/>
          <c:tx>
            <c:strRef>
              <c:f>'[תרשים ב- Microsoft PowerPoint]גיליון1'!$M$24</c:f>
              <c:strCache>
                <c:ptCount val="1"/>
                <c:pt idx="0">
                  <c:v>מצטבר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2"/>
              <c:layout>
                <c:manualLayout>
                  <c:x val="1.0251706493989083E-2"/>
                  <c:y val="-2.04033730792111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8576-459D-A364-1BCDF898A328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5.8581179965651597E-3"/>
                  <c:y val="4.48874207742646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8576-459D-A364-1BCDF898A328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ysClr val="window" lastClr="FFFFFF"/>
              </a:solidFill>
              <a:ln>
                <a:solidFill>
                  <a:schemeClr val="tx1"/>
                </a:solidFill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'[תרשים ב- Microsoft PowerPoint]גיליון1'!$J$25:$J$32</c:f>
              <c:strCache>
                <c:ptCount val="6"/>
                <c:pt idx="0">
                  <c:v>2020</c:v>
                </c:pt>
                <c:pt idx="1">
                  <c:v>2021-2025</c:v>
                </c:pt>
                <c:pt idx="2">
                  <c:v>2026-2030</c:v>
                </c:pt>
                <c:pt idx="3">
                  <c:v>2031-2035</c:v>
                </c:pt>
                <c:pt idx="4">
                  <c:v>2036-2040</c:v>
                </c:pt>
                <c:pt idx="5">
                  <c:v>2041-2045</c:v>
                </c:pt>
              </c:strCache>
              <c:extLst xmlns:c16r2="http://schemas.microsoft.com/office/drawing/2015/06/chart"/>
            </c:strRef>
          </c:cat>
          <c:val>
            <c:numRef>
              <c:f>'[תרשים ב- Microsoft PowerPoint]גיליון1'!$M$25:$M$32</c:f>
              <c:numCache>
                <c:formatCode>_ * #,##0_ ;_ * \-#,##0_ ;_ * "-"??_ ;_ @_ </c:formatCode>
                <c:ptCount val="6"/>
                <c:pt idx="0">
                  <c:v>24168.289254198644</c:v>
                </c:pt>
                <c:pt idx="1">
                  <c:v>75557.305455829512</c:v>
                </c:pt>
                <c:pt idx="2">
                  <c:v>134367.52964280389</c:v>
                </c:pt>
                <c:pt idx="3">
                  <c:v>202567.57201339272</c:v>
                </c:pt>
                <c:pt idx="4">
                  <c:v>290601.19222693087</c:v>
                </c:pt>
                <c:pt idx="5">
                  <c:v>399219.8675212051</c:v>
                </c:pt>
              </c:numCache>
              <c:extLst xmlns:c16r2="http://schemas.microsoft.com/office/drawing/2015/06/chart"/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576-459D-A364-1BCDF898A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0964392"/>
        <c:axId val="310963216"/>
      </c:lineChart>
      <c:catAx>
        <c:axId val="310964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1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310962824"/>
        <c:crosses val="autoZero"/>
        <c:auto val="1"/>
        <c:lblAlgn val="ctr"/>
        <c:lblOffset val="100"/>
        <c:noMultiLvlLbl val="0"/>
      </c:catAx>
      <c:valAx>
        <c:axId val="310962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310964000"/>
        <c:crosses val="autoZero"/>
        <c:crossBetween val="between"/>
      </c:valAx>
      <c:valAx>
        <c:axId val="310963216"/>
        <c:scaling>
          <c:orientation val="minMax"/>
        </c:scaling>
        <c:delete val="0"/>
        <c:axPos val="r"/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310964392"/>
        <c:crosses val="max"/>
        <c:crossBetween val="between"/>
      </c:valAx>
      <c:catAx>
        <c:axId val="3109643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096321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>
          <a:latin typeface="Segoe UI" panose="020B0502040204020203" pitchFamily="34" charset="0"/>
          <a:cs typeface="Segoe UI" panose="020B0502040204020203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[אתגרי הדיור בחברה החרדית.xlsx]שיווק חרדים 2016-2021!PivotTable1</c:name>
    <c:fmtId val="5"/>
  </c:pivotSource>
  <c:chart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1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1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2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2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3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</c:pivotFmts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'שיווק חרדים 2016-2021'!$U$81</c:f>
              <c:strCache>
                <c:ptCount val="1"/>
                <c:pt idx="0">
                  <c:v> עמנואל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7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6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0-0575-45B2-8237-9A5A2DE8A61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2016-2021'!$U$82:$U$88</c:f>
              <c:numCache>
                <c:formatCode>General</c:formatCode>
                <c:ptCount val="6"/>
                <c:pt idx="0">
                  <c:v>941</c:v>
                </c:pt>
                <c:pt idx="1">
                  <c:v>166</c:v>
                </c:pt>
                <c:pt idx="2">
                  <c:v>216</c:v>
                </c:pt>
                <c:pt idx="3">
                  <c:v>50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575-45B2-8237-9A5A2DE8A61D}"/>
            </c:ext>
          </c:extLst>
        </c:ser>
        <c:ser>
          <c:idx val="1"/>
          <c:order val="1"/>
          <c:tx>
            <c:strRef>
              <c:f>'שיווק חרדים 2016-2021'!$V$81</c:f>
              <c:strCache>
                <c:ptCount val="1"/>
                <c:pt idx="0">
                  <c:v> ירושלים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7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270442368032549E-3"/>
                  <c:y val="0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5EAD-4BB5-94DA-E4203B703D84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B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E-0575-45B2-8237-9A5A2DE8A61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2016-2021'!$V$82:$V$88</c:f>
              <c:numCache>
                <c:formatCode>General</c:formatCode>
                <c:ptCount val="6"/>
                <c:pt idx="0">
                  <c:v>300</c:v>
                </c:pt>
                <c:pt idx="1">
                  <c:v>0</c:v>
                </c:pt>
                <c:pt idx="2">
                  <c:v>428</c:v>
                </c:pt>
                <c:pt idx="3">
                  <c:v>603</c:v>
                </c:pt>
                <c:pt idx="4">
                  <c:v>0</c:v>
                </c:pt>
                <c:pt idx="5">
                  <c:v>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575-45B2-8237-9A5A2DE8A61D}"/>
            </c:ext>
          </c:extLst>
        </c:ser>
        <c:ser>
          <c:idx val="2"/>
          <c:order val="2"/>
          <c:tx>
            <c:strRef>
              <c:f>'שיווק חרדים 2016-2021'!$W$81</c:f>
              <c:strCache>
                <c:ptCount val="1"/>
                <c:pt idx="0">
                  <c:v> קריית יערים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2016-2021'!$W$82:$W$88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78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575-45B2-8237-9A5A2DE8A61D}"/>
            </c:ext>
          </c:extLst>
        </c:ser>
        <c:ser>
          <c:idx val="3"/>
          <c:order val="3"/>
          <c:tx>
            <c:strRef>
              <c:f>'שיווק חרדים 2016-2021'!$X$81</c:f>
              <c:strCache>
                <c:ptCount val="1"/>
                <c:pt idx="0">
                  <c:v> גבעת זאב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2016-2021'!$X$82:$X$88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54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575-45B2-8237-9A5A2DE8A61D}"/>
            </c:ext>
          </c:extLst>
        </c:ser>
        <c:ser>
          <c:idx val="4"/>
          <c:order val="4"/>
          <c:tx>
            <c:strRef>
              <c:f>'שיווק חרדים 2016-2021'!$Y$81</c:f>
              <c:strCache>
                <c:ptCount val="1"/>
                <c:pt idx="0">
                  <c:v> ביתר עילית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F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3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1759058504170698E-3"/>
                  <c:y val="2.3439358595794169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Segoe UI" panose="020B0502040204020203" pitchFamily="34" charset="0"/>
                      <a:ea typeface="+mn-ea"/>
                      <a:cs typeface="Segoe UI" panose="020B0502040204020203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D-0575-45B2-8237-9A5A2DE8A61D}"/>
                </c:ext>
                <c:ext xmlns:c15="http://schemas.microsoft.com/office/drawing/2012/chart" uri="{CE6537A1-D6FC-4f65-9D91-7224C49458BB}">
                  <c15:layout>
                    <c:manualLayout>
                      <c:w val="8.015220899917351E-2"/>
                      <c:h val="5.3594185710222716E-2"/>
                    </c:manualLayout>
                  </c15:layout>
                </c:ext>
              </c:extLst>
            </c:dLbl>
            <c:dLbl>
              <c:idx val="5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C-0575-45B2-8237-9A5A2DE8A61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2016-2021'!$Y$82:$Y$88</c:f>
              <c:numCache>
                <c:formatCode>General</c:formatCode>
                <c:ptCount val="6"/>
                <c:pt idx="0">
                  <c:v>17</c:v>
                </c:pt>
                <c:pt idx="1">
                  <c:v>405</c:v>
                </c:pt>
                <c:pt idx="2">
                  <c:v>14</c:v>
                </c:pt>
                <c:pt idx="3">
                  <c:v>238</c:v>
                </c:pt>
                <c:pt idx="4">
                  <c:v>726</c:v>
                </c:pt>
                <c:pt idx="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575-45B2-8237-9A5A2DE8A61D}"/>
            </c:ext>
          </c:extLst>
        </c:ser>
        <c:ser>
          <c:idx val="5"/>
          <c:order val="5"/>
          <c:tx>
            <c:strRef>
              <c:f>'שיווק חרדים 2016-2021'!$Z$81</c:f>
              <c:strCache>
                <c:ptCount val="1"/>
                <c:pt idx="0">
                  <c:v> רכסים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F146F50A-7CEA-4CA7-A6D5-0BF01AEE6E93}" type="SERIESNAME">
                      <a:rPr lang="he-IL" sz="700"/>
                      <a:pPr/>
                      <a:t>[שם סידרה]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3-0575-45B2-8237-9A5A2DE8A61D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4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1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E-0575-45B2-8237-9A5A2DE8A61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2016-2021'!$Z$82:$Z$88</c:f>
              <c:numCache>
                <c:formatCode>General</c:formatCode>
                <c:ptCount val="6"/>
                <c:pt idx="0">
                  <c:v>80</c:v>
                </c:pt>
                <c:pt idx="1">
                  <c:v>592</c:v>
                </c:pt>
                <c:pt idx="2">
                  <c:v>0</c:v>
                </c:pt>
                <c:pt idx="3">
                  <c:v>390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0575-45B2-8237-9A5A2DE8A61D}"/>
            </c:ext>
          </c:extLst>
        </c:ser>
        <c:ser>
          <c:idx val="6"/>
          <c:order val="6"/>
          <c:tx>
            <c:strRef>
              <c:f>'שיווק חרדים 2016-2021'!$AA$81</c:f>
              <c:strCache>
                <c:ptCount val="1"/>
                <c:pt idx="0">
                  <c:v> בני ברק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bg1"/>
                      </a:solidFill>
                      <a:latin typeface="Segoe UI" panose="020B0502040204020203" pitchFamily="34" charset="0"/>
                      <a:ea typeface="+mn-ea"/>
                      <a:cs typeface="Segoe UI" panose="020B0502040204020203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1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6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F-0575-45B2-8237-9A5A2DE8A61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2016-2021'!$AA$82:$AA$88</c:f>
              <c:numCache>
                <c:formatCode>General</c:formatCode>
                <c:ptCount val="6"/>
                <c:pt idx="0">
                  <c:v>178</c:v>
                </c:pt>
                <c:pt idx="1">
                  <c:v>0</c:v>
                </c:pt>
                <c:pt idx="2">
                  <c:v>413</c:v>
                </c:pt>
                <c:pt idx="3">
                  <c:v>1183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0575-45B2-8237-9A5A2DE8A61D}"/>
            </c:ext>
          </c:extLst>
        </c:ser>
        <c:ser>
          <c:idx val="7"/>
          <c:order val="7"/>
          <c:tx>
            <c:strRef>
              <c:f>'שיווק חרדים 2016-2021'!$AB$81</c:f>
              <c:strCache>
                <c:ptCount val="1"/>
                <c:pt idx="0">
                  <c:v> אלעד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D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2-0575-45B2-8237-9A5A2DE8A61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2016-2021'!$AB$82:$AB$88</c:f>
              <c:numCache>
                <c:formatCode>General</c:formatCode>
                <c:ptCount val="6"/>
                <c:pt idx="0">
                  <c:v>4000</c:v>
                </c:pt>
                <c:pt idx="1">
                  <c:v>460</c:v>
                </c:pt>
                <c:pt idx="2">
                  <c:v>322</c:v>
                </c:pt>
                <c:pt idx="3">
                  <c:v>0</c:v>
                </c:pt>
                <c:pt idx="4">
                  <c:v>0</c:v>
                </c:pt>
                <c:pt idx="5">
                  <c:v>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0575-45B2-8237-9A5A2DE8A61D}"/>
            </c:ext>
          </c:extLst>
        </c:ser>
        <c:ser>
          <c:idx val="8"/>
          <c:order val="8"/>
          <c:tx>
            <c:strRef>
              <c:f>'שיווק חרדים 2016-2021'!$AC$81</c:f>
              <c:strCache>
                <c:ptCount val="1"/>
                <c:pt idx="0">
                  <c:v> בית שמש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540884736065098E-3"/>
                  <c:y val="2.1485830506663848E-17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5EAD-4BB5-94DA-E4203B703D8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0003483212854716E-7"/>
                  <c:y val="0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5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2702422983682919E-3"/>
                  <c:y val="-8.5943322026655394E-17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A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2700422287040347E-3"/>
                  <c:y val="0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4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4.00139328560771E-7"/>
                  <c:y val="-8.5943322026655394E-17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C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0006966425709432E-7"/>
                  <c:y val="0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8-0575-45B2-8237-9A5A2DE8A61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2016-2021'!$AC$82:$AC$88</c:f>
              <c:numCache>
                <c:formatCode>General</c:formatCode>
                <c:ptCount val="6"/>
                <c:pt idx="0">
                  <c:v>200</c:v>
                </c:pt>
                <c:pt idx="1">
                  <c:v>688</c:v>
                </c:pt>
                <c:pt idx="2">
                  <c:v>2502</c:v>
                </c:pt>
                <c:pt idx="3">
                  <c:v>3257</c:v>
                </c:pt>
                <c:pt idx="4">
                  <c:v>3190</c:v>
                </c:pt>
                <c:pt idx="5">
                  <c:v>3570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575-45B2-8237-9A5A2DE8A61D}"/>
            </c:ext>
          </c:extLst>
        </c:ser>
        <c:ser>
          <c:idx val="9"/>
          <c:order val="9"/>
          <c:tx>
            <c:strRef>
              <c:f>'שיווק חרדים 2016-2021'!$AD$81</c:f>
              <c:strCache>
                <c:ptCount val="1"/>
                <c:pt idx="0">
                  <c:v> רמלה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A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9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9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7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5EAD-4BB5-94DA-E4203B703D84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2016-2021'!$AD$82:$AD$88</c:f>
              <c:numCache>
                <c:formatCode>General</c:formatCode>
                <c:ptCount val="6"/>
                <c:pt idx="0">
                  <c:v>678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0575-45B2-8237-9A5A2DE8A6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100"/>
        <c:axId val="396799184"/>
        <c:axId val="396798792"/>
      </c:barChart>
      <c:lineChart>
        <c:grouping val="standard"/>
        <c:varyColors val="0"/>
        <c:ser>
          <c:idx val="10"/>
          <c:order val="10"/>
          <c:tx>
            <c:strRef>
              <c:f>'שיווק חרדים 2016-2021'!$AE$81</c:f>
              <c:strCache>
                <c:ptCount val="1"/>
                <c:pt idx="0">
                  <c:v> סה"כ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0575-45B2-8237-9A5A2DE8A61D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0575-45B2-8237-9A5A2DE8A61D}"/>
              </c:ext>
            </c:extLst>
          </c:dPt>
          <c:dPt>
            <c:idx val="3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0575-45B2-8237-9A5A2DE8A61D}"/>
              </c:ext>
            </c:extLst>
          </c:dPt>
          <c:dPt>
            <c:idx val="4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0575-45B2-8237-9A5A2DE8A61D}"/>
              </c:ext>
            </c:extLst>
          </c:dPt>
          <c:dPt>
            <c:idx val="5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575-45B2-8237-9A5A2DE8A61D}"/>
              </c:ext>
            </c:extLst>
          </c:dPt>
          <c:dLbls>
            <c:dLbl>
              <c:idx val="0"/>
              <c:layout>
                <c:manualLayout>
                  <c:x val="-3.0490616832781176E-2"/>
                  <c:y val="-2.8127230314953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6679289728683435E-2"/>
                  <c:y val="-2.10954227362147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9220174464748627E-2"/>
                  <c:y val="-2.8127230314953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922017446474872E-2"/>
                  <c:y val="-2.8127230314953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0490616832781221E-2"/>
                  <c:y val="-2.3439358595794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0575-45B2-8237-9A5A2DE8A61D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2867962624585882E-2"/>
                  <c:y val="-2.57832944553735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0575-45B2-8237-9A5A2DE8A61D}"/>
                </c:ex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'שיווק חרדים 2016-2021'!$T$82:$T$88</c:f>
              <c:strCache>
                <c:ptCount val="6"/>
                <c:pt idx="0">
                  <c:v>2021</c:v>
                </c:pt>
                <c:pt idx="1">
                  <c:v>2020</c:v>
                </c:pt>
                <c:pt idx="2">
                  <c:v>2019</c:v>
                </c:pt>
                <c:pt idx="3">
                  <c:v>2018</c:v>
                </c:pt>
                <c:pt idx="4">
                  <c:v>2017</c:v>
                </c:pt>
                <c:pt idx="5">
                  <c:v>2016</c:v>
                </c:pt>
              </c:strCache>
            </c:strRef>
          </c:cat>
          <c:val>
            <c:numRef>
              <c:f>'שיווק חרדים 2016-2021'!$AE$82:$AE$88</c:f>
              <c:numCache>
                <c:formatCode>General</c:formatCode>
                <c:ptCount val="6"/>
                <c:pt idx="0">
                  <c:v>6394</c:v>
                </c:pt>
                <c:pt idx="1">
                  <c:v>2311</c:v>
                </c:pt>
                <c:pt idx="2">
                  <c:v>3895</c:v>
                </c:pt>
                <c:pt idx="3">
                  <c:v>5853</c:v>
                </c:pt>
                <c:pt idx="4">
                  <c:v>3916</c:v>
                </c:pt>
                <c:pt idx="5">
                  <c:v>3689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A-0575-45B2-8237-9A5A2DE8A6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6799184"/>
        <c:axId val="396798792"/>
      </c:lineChart>
      <c:catAx>
        <c:axId val="396799184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6798792"/>
        <c:crosses val="autoZero"/>
        <c:auto val="1"/>
        <c:lblAlgn val="ctr"/>
        <c:lblOffset val="100"/>
        <c:noMultiLvlLbl val="0"/>
      </c:catAx>
      <c:valAx>
        <c:axId val="396798792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396799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extLst xmlns:c16r2="http://schemas.microsoft.com/office/drawing/2015/06/chart">
    <c:ext xmlns:c16="http://schemas.microsoft.com/office/drawing/2014/chart" uri="{E28EC0CA-F0BB-4C9C-879D-F8772B89E7AC}">
      <c16:pivotOptions16>
        <c16:showExpandCollapseFieldButtons val="1"/>
      </c16:pivotOptions16>
    </c:ex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[אתגרי הדיור בחברה החרדית.xlsx]תכניות דיור מאושרות 2018-2020!PivotTable2</c:name>
    <c:fmtId val="7"/>
  </c:pivotSource>
  <c:chart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7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5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1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3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</c:pivotFmts>
    <c:plotArea>
      <c:layout>
        <c:manualLayout>
          <c:layoutTarget val="inner"/>
          <c:xMode val="edge"/>
          <c:yMode val="edge"/>
          <c:x val="0.1306570428696413"/>
          <c:y val="5.0925925925925923E-2"/>
          <c:w val="0.84712073490813644"/>
          <c:h val="0.8335961650627005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'תכניות דיור מאושרות 2018-2020'!$B$17</c:f>
              <c:strCache>
                <c:ptCount val="1"/>
                <c:pt idx="0">
                  <c:v> רכסים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BBC5-4778-8CDC-1FC3A193CE0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דיור מאושרות 2018-2020'!$A$18:$A$21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'תכניות דיור מאושרות 2018-2020'!$B$18:$B$21</c:f>
              <c:numCache>
                <c:formatCode>General</c:formatCode>
                <c:ptCount val="3"/>
                <c:pt idx="0">
                  <c:v>2496</c:v>
                </c:pt>
                <c:pt idx="1">
                  <c:v>1786</c:v>
                </c:pt>
                <c:pt idx="2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BC5-4778-8CDC-1FC3A193CE0B}"/>
            </c:ext>
          </c:extLst>
        </c:ser>
        <c:ser>
          <c:idx val="1"/>
          <c:order val="1"/>
          <c:tx>
            <c:strRef>
              <c:f>'תכניות דיור מאושרות 2018-2020'!$C$17</c:f>
              <c:strCache>
                <c:ptCount val="1"/>
                <c:pt idx="0">
                  <c:v> אלעד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BBC5-4778-8CDC-1FC3A193CE0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דיור מאושרות 2018-2020'!$A$18:$A$21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'תכניות דיור מאושרות 2018-2020'!$C$18:$C$21</c:f>
              <c:numCache>
                <c:formatCode>General</c:formatCode>
                <c:ptCount val="3"/>
                <c:pt idx="0">
                  <c:v>4200</c:v>
                </c:pt>
                <c:pt idx="1">
                  <c:v>639</c:v>
                </c:pt>
                <c:pt idx="2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BC5-4778-8CDC-1FC3A193CE0B}"/>
            </c:ext>
          </c:extLst>
        </c:ser>
        <c:ser>
          <c:idx val="2"/>
          <c:order val="2"/>
          <c:tx>
            <c:strRef>
              <c:f>'תכניות דיור מאושרות 2018-2020'!$D$17</c:f>
              <c:strCache>
                <c:ptCount val="1"/>
                <c:pt idx="0">
                  <c:v> ירושלים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'תכניות דיור מאושרות 2018-2020'!$A$18:$A$21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'תכניות דיור מאושרות 2018-2020'!$D$18:$D$21</c:f>
              <c:numCache>
                <c:formatCode>General</c:formatCode>
                <c:ptCount val="3"/>
                <c:pt idx="0">
                  <c:v>100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BC5-4778-8CDC-1FC3A193CE0B}"/>
            </c:ext>
          </c:extLst>
        </c:ser>
        <c:ser>
          <c:idx val="3"/>
          <c:order val="3"/>
          <c:tx>
            <c:strRef>
              <c:f>'תכניות דיור מאושרות 2018-2020'!$E$17</c:f>
              <c:strCache>
                <c:ptCount val="1"/>
                <c:pt idx="0">
                  <c:v> אספר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BBC5-4778-8CDC-1FC3A193CE0B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6-BBC5-4778-8CDC-1FC3A193CE0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דיור מאושרות 2018-2020'!$A$18:$A$21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'תכניות דיור מאושרות 2018-2020'!$E$18:$E$21</c:f>
              <c:numCache>
                <c:formatCode>General</c:formatCode>
                <c:ptCount val="3"/>
                <c:pt idx="0">
                  <c:v>215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BC5-4778-8CDC-1FC3A193CE0B}"/>
            </c:ext>
          </c:extLst>
        </c:ser>
        <c:ser>
          <c:idx val="4"/>
          <c:order val="4"/>
          <c:tx>
            <c:strRef>
              <c:f>'תכניות דיור מאושרות 2018-2020'!$F$17</c:f>
              <c:strCache>
                <c:ptCount val="1"/>
                <c:pt idx="0">
                  <c:v> נתיבות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BBC5-4778-8CDC-1FC3A193CE0B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BBC5-4778-8CDC-1FC3A193CE0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דיור מאושרות 2018-2020'!$A$18:$A$21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'תכניות דיור מאושרות 2018-2020'!$F$18:$F$21</c:f>
              <c:numCache>
                <c:formatCode>General</c:formatCode>
                <c:ptCount val="3"/>
                <c:pt idx="0">
                  <c:v>1728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BC5-4778-8CDC-1FC3A193CE0B}"/>
            </c:ext>
          </c:extLst>
        </c:ser>
        <c:ser>
          <c:idx val="5"/>
          <c:order val="5"/>
          <c:tx>
            <c:strRef>
              <c:f>'תכניות דיור מאושרות 2018-2020'!$G$17</c:f>
              <c:strCache>
                <c:ptCount val="1"/>
                <c:pt idx="0">
                  <c:v> בני ברק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BBC5-4778-8CDC-1FC3A193CE0B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BBC5-4778-8CDC-1FC3A193CE0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דיור מאושרות 2018-2020'!$A$18:$A$21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'תכניות דיור מאושרות 2018-2020'!$G$18:$G$21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2100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BBC5-4778-8CDC-1FC3A193CE0B}"/>
            </c:ext>
          </c:extLst>
        </c:ser>
        <c:ser>
          <c:idx val="6"/>
          <c:order val="6"/>
          <c:tx>
            <c:strRef>
              <c:f>'תכניות דיור מאושרות 2018-2020'!$H$17</c:f>
              <c:strCache>
                <c:ptCount val="1"/>
                <c:pt idx="0">
                  <c:v> קריית יערים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4-BBC5-4778-8CDC-1FC3A193CE0B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BBC5-4778-8CDC-1FC3A193CE0B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3033799515737902E-3"/>
                  <c:y val="-1.6573081884819964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BBC5-4778-8CDC-1FC3A193CE0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דיור מאושרות 2018-2020'!$A$18:$A$21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'תכניות דיור מאושרות 2018-2020'!$H$18:$H$21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78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BBC5-4778-8CDC-1FC3A193CE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396794480"/>
        <c:axId val="396799968"/>
      </c:barChart>
      <c:lineChart>
        <c:grouping val="standard"/>
        <c:varyColors val="0"/>
        <c:ser>
          <c:idx val="7"/>
          <c:order val="7"/>
          <c:tx>
            <c:strRef>
              <c:f>'תכניות דיור מאושרות 2018-2020'!$I$17</c:f>
              <c:strCache>
                <c:ptCount val="1"/>
                <c:pt idx="0">
                  <c:v> סה"כ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BC5-4778-8CDC-1FC3A193CE0B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BBC5-4778-8CDC-1FC3A193CE0B}"/>
              </c:ext>
            </c:extLst>
          </c:dPt>
          <c:dLbls>
            <c:dLbl>
              <c:idx val="0"/>
              <c:layout>
                <c:manualLayout>
                  <c:x val="-2.8526574121216786E-2"/>
                  <c:y val="-2.4882552963020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BBC5-4778-8CDC-1FC3A193CE0B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633653441374643E-2"/>
                  <c:y val="-2.72501475174014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BBC5-4778-8CDC-1FC3A193CE0B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7052215350798603E-2"/>
                  <c:y val="-5.1031483262865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BBC5-4778-8CDC-1FC3A193CE0B}"/>
                </c:ex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דיור מאושרות 2018-2020'!$A$18:$A$21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'תכניות דיור מאושרות 2018-2020'!$I$18:$I$21</c:f>
              <c:numCache>
                <c:formatCode>General</c:formatCode>
                <c:ptCount val="3"/>
                <c:pt idx="0">
                  <c:v>8739</c:v>
                </c:pt>
                <c:pt idx="1">
                  <c:v>2425</c:v>
                </c:pt>
                <c:pt idx="2">
                  <c:v>2178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BBC5-4778-8CDC-1FC3A193CE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6794480"/>
        <c:axId val="396799968"/>
      </c:lineChart>
      <c:catAx>
        <c:axId val="396794480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396799968"/>
        <c:crosses val="autoZero"/>
        <c:auto val="1"/>
        <c:lblAlgn val="ctr"/>
        <c:lblOffset val="100"/>
        <c:noMultiLvlLbl val="0"/>
      </c:catAx>
      <c:valAx>
        <c:axId val="396799968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396794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extLst xmlns:c16r2="http://schemas.microsoft.com/office/drawing/2015/06/chart">
    <c:ext xmlns:c16="http://schemas.microsoft.com/office/drawing/2014/chart" uri="{E28EC0CA-F0BB-4C9C-879D-F8772B89E7AC}">
      <c16:pivotOptions16>
        <c16:showExpandCollapseFieldButtons val="1"/>
      </c16:pivotOptions16>
    </c:ex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</c:extLst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5313797452152648"/>
          <c:y val="9.1658190851630003E-2"/>
          <c:w val="0.44907779124805813"/>
          <c:h val="0.75374196477097388"/>
        </c:manualLayout>
      </c:layout>
      <c:pieChart>
        <c:varyColors val="1"/>
        <c:ser>
          <c:idx val="0"/>
          <c:order val="0"/>
          <c:spPr>
            <a:solidFill>
              <a:srgbClr val="198BD1"/>
            </a:solidFill>
            <a:ln w="12700">
              <a:noFill/>
            </a:ln>
          </c:spPr>
          <c:dPt>
            <c:idx val="0"/>
            <c:bubble3D val="0"/>
            <c:spPr>
              <a:solidFill>
                <a:srgbClr val="198BD1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2F-4E73-A0FB-187B0AED644F}"/>
              </c:ext>
            </c:extLst>
          </c:dPt>
          <c:dPt>
            <c:idx val="1"/>
            <c:bubble3D val="0"/>
            <c:spPr>
              <a:solidFill>
                <a:srgbClr val="141E38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2F-4E73-A0FB-187B0AED644F}"/>
              </c:ext>
            </c:extLst>
          </c:dPt>
          <c:dPt>
            <c:idx val="2"/>
            <c:bubble3D val="0"/>
            <c:spPr>
              <a:solidFill>
                <a:srgbClr val="7F7F7F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2F-4E73-A0FB-187B0AED644F}"/>
              </c:ext>
            </c:extLst>
          </c:dPt>
          <c:dPt>
            <c:idx val="3"/>
            <c:bubble3D val="0"/>
            <c:spPr>
              <a:solidFill>
                <a:srgbClr val="1AC0B0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2F-4E73-A0FB-187B0AED644F}"/>
              </c:ext>
            </c:extLst>
          </c:dPt>
          <c:dLbls>
            <c:dLbl>
              <c:idx val="0"/>
              <c:layout>
                <c:manualLayout>
                  <c:x val="-6.8652302852704086E-2"/>
                  <c:y val="0.179750049526239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12F-4E73-A0FB-187B0AED644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4749576523761548"/>
                  <c:y val="4.0851094328561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12F-4E73-A0FB-187B0AED644F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9.8387750243062011E-2"/>
                  <c:y val="-0.229589149646551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12F-4E73-A0FB-187B0AED644F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84726443725817"/>
                  <c:y val="0.1938052338363266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12F-4E73-A0FB-187B0AED644F}"/>
                </c:ext>
                <c:ext xmlns:c15="http://schemas.microsoft.com/office/drawing/2012/chart" uri="{CE6537A1-D6FC-4f65-9D91-7224C49458BB}">
                  <c15:layout>
                    <c:manualLayout>
                      <c:w val="0.1144547881936927"/>
                      <c:h val="6.8894220006023674E-2"/>
                    </c:manualLayout>
                  </c15:layout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'ניתוח יתרות תב"ע'!$B$58:$B$61</c:f>
              <c:strCache>
                <c:ptCount val="4"/>
                <c:pt idx="0">
                  <c:v> יח"ד בשיווק פעיל </c:v>
                </c:pt>
                <c:pt idx="1">
                  <c:v> יח"ד מאוכלסות </c:v>
                </c:pt>
                <c:pt idx="2">
                  <c:v>יח"ד בבנייה </c:v>
                </c:pt>
                <c:pt idx="3">
                  <c:v> יח"ד שטרם שווקו</c:v>
                </c:pt>
              </c:strCache>
            </c:strRef>
          </c:cat>
          <c:val>
            <c:numRef>
              <c:f>'ניתוח יתרות תב"ע'!$C$58:$C$61</c:f>
              <c:numCache>
                <c:formatCode>General</c:formatCode>
                <c:ptCount val="4"/>
                <c:pt idx="0">
                  <c:v>5427</c:v>
                </c:pt>
                <c:pt idx="1">
                  <c:v>7373</c:v>
                </c:pt>
                <c:pt idx="2">
                  <c:v>15739</c:v>
                </c:pt>
                <c:pt idx="3">
                  <c:v>7883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2F-4E73-A0FB-187B0AED64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521463042926086"/>
          <c:y val="0.82852204038442023"/>
          <c:w val="0.76210369244004694"/>
          <c:h val="0.1714779309813668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r">
              <a:defRPr sz="1400" b="1" i="0" u="none" strike="noStrike" kern="1200" spc="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he-IL"/>
          </a:p>
        </c:rich>
      </c:tx>
      <c:layout>
        <c:manualLayout>
          <c:xMode val="edge"/>
          <c:yMode val="edge"/>
          <c:x val="0.3182877230221393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r">
            <a:defRPr sz="1400" b="1" i="0" u="none" strike="noStrike" kern="1200" spc="0" baseline="0">
              <a:solidFill>
                <a:schemeClr val="tx2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'תכניות מקודמות'!$E$39</c:f>
              <c:strCache>
                <c:ptCount val="1"/>
                <c:pt idx="0">
                  <c:v>בית שמש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A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E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מקודמות'!$E$40:$E$44</c:f>
              <c:numCache>
                <c:formatCode>General</c:formatCode>
                <c:ptCount val="5"/>
                <c:pt idx="0">
                  <c:v>4220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248-4DBC-BDE6-449208535C05}"/>
            </c:ext>
          </c:extLst>
        </c:ser>
        <c:ser>
          <c:idx val="1"/>
          <c:order val="1"/>
          <c:tx>
            <c:strRef>
              <c:f>'תכניות מקודמות'!$F$39</c:f>
              <c:strCache>
                <c:ptCount val="1"/>
                <c:pt idx="0">
                  <c:v>ירושלים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9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C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מקודמות'!$F$40:$F$44</c:f>
              <c:numCache>
                <c:formatCode>General</c:formatCode>
                <c:ptCount val="5"/>
                <c:pt idx="0">
                  <c:v>10480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248-4DBC-BDE6-449208535C05}"/>
            </c:ext>
          </c:extLst>
        </c:ser>
        <c:ser>
          <c:idx val="2"/>
          <c:order val="2"/>
          <c:tx>
            <c:strRef>
              <c:f>'תכניות מקודמות'!$G$39</c:f>
              <c:strCache>
                <c:ptCount val="1"/>
                <c:pt idx="0">
                  <c:v>ביתר עלית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8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B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מקודמות'!$G$40:$G$44</c:f>
              <c:numCache>
                <c:formatCode>General</c:formatCode>
                <c:ptCount val="5"/>
                <c:pt idx="0">
                  <c:v>2395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248-4DBC-BDE6-449208535C05}"/>
            </c:ext>
          </c:extLst>
        </c:ser>
        <c:ser>
          <c:idx val="3"/>
          <c:order val="3"/>
          <c:tx>
            <c:strRef>
              <c:f>'תכניות מקודמות'!$H$39</c:f>
              <c:strCache>
                <c:ptCount val="1"/>
                <c:pt idx="0">
                  <c:v>תל ציון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6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4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מקודמות'!$H$40:$H$44</c:f>
              <c:numCache>
                <c:formatCode>General</c:formatCode>
                <c:ptCount val="5"/>
                <c:pt idx="0">
                  <c:v>650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248-4DBC-BDE6-449208535C05}"/>
            </c:ext>
          </c:extLst>
        </c:ser>
        <c:ser>
          <c:idx val="4"/>
          <c:order val="4"/>
          <c:tx>
            <c:strRef>
              <c:f>'תכניות מקודמות'!$I$39</c:f>
              <c:strCache>
                <c:ptCount val="1"/>
                <c:pt idx="0">
                  <c:v>מעלה עמוס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5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9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5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מקודמות'!$I$40:$I$44</c:f>
              <c:numCache>
                <c:formatCode>General</c:formatCode>
                <c:ptCount val="5"/>
                <c:pt idx="0">
                  <c:v>680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248-4DBC-BDE6-449208535C05}"/>
            </c:ext>
          </c:extLst>
        </c:ser>
        <c:ser>
          <c:idx val="5"/>
          <c:order val="5"/>
          <c:tx>
            <c:strRef>
              <c:f>'תכניות מקודמות'!$J$39</c:f>
              <c:strCache>
                <c:ptCount val="1"/>
                <c:pt idx="0">
                  <c:v>אספר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4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7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מקודמות'!$J$40:$J$44</c:f>
              <c:numCache>
                <c:formatCode>General</c:formatCode>
                <c:ptCount val="5"/>
                <c:pt idx="0">
                  <c:v>400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1248-4DBC-BDE6-449208535C05}"/>
            </c:ext>
          </c:extLst>
        </c:ser>
        <c:ser>
          <c:idx val="6"/>
          <c:order val="6"/>
          <c:tx>
            <c:strRef>
              <c:f>'תכניות מקודמות'!$K$39</c:f>
              <c:strCache>
                <c:ptCount val="1"/>
                <c:pt idx="0">
                  <c:v>מא"ז שפיר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chemeClr val="bg1"/>
                      </a:solidFill>
                      <a:latin typeface="Segoe UI" panose="020B0502040204020203" pitchFamily="34" charset="0"/>
                      <a:ea typeface="+mn-ea"/>
                      <a:cs typeface="Segoe UI" panose="020B0502040204020203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7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A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מקודמות'!$K$40:$K$44</c:f>
              <c:numCache>
                <c:formatCode>General</c:formatCode>
                <c:ptCount val="5"/>
                <c:pt idx="0">
                  <c:v>9000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1248-4DBC-BDE6-449208535C05}"/>
            </c:ext>
          </c:extLst>
        </c:ser>
        <c:ser>
          <c:idx val="7"/>
          <c:order val="7"/>
          <c:tx>
            <c:strRef>
              <c:f>'תכניות מקודמות'!$L$39</c:f>
              <c:strCache>
                <c:ptCount val="1"/>
                <c:pt idx="0">
                  <c:v>עכו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chemeClr val="bg1"/>
                      </a:solidFill>
                      <a:latin typeface="Segoe UI" panose="020B0502040204020203" pitchFamily="34" charset="0"/>
                      <a:ea typeface="+mn-ea"/>
                      <a:cs typeface="Segoe UI" panose="020B0502040204020203" pitchFamily="34" charset="0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D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2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6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מקודמות'!$L$40:$L$44</c:f>
              <c:numCache>
                <c:formatCode>General</c:formatCode>
                <c:ptCount val="5"/>
                <c:pt idx="0">
                  <c:v>0</c:v>
                </c:pt>
                <c:pt idx="1">
                  <c:v>2000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1248-4DBC-BDE6-449208535C05}"/>
            </c:ext>
          </c:extLst>
        </c:ser>
        <c:ser>
          <c:idx val="8"/>
          <c:order val="8"/>
          <c:tx>
            <c:strRef>
              <c:f>'תכניות מקודמות'!$M$39</c:f>
              <c:strCache>
                <c:ptCount val="1"/>
                <c:pt idx="0">
                  <c:v>נוף הגליל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B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1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3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מקודמות'!$M$40:$M$44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3200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248-4DBC-BDE6-449208535C05}"/>
            </c:ext>
          </c:extLst>
        </c:ser>
        <c:ser>
          <c:idx val="9"/>
          <c:order val="9"/>
          <c:tx>
            <c:strRef>
              <c:f>'תכניות מקודמות'!$N$39</c:f>
              <c:strCache>
                <c:ptCount val="1"/>
                <c:pt idx="0">
                  <c:v>כפר חב"ד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4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C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F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5375931305769584E-3"/>
                  <c:y val="0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B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8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מקודמות'!$N$40:$N$44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900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1248-4DBC-BDE6-449208535C05}"/>
            </c:ext>
          </c:extLst>
        </c:ser>
        <c:ser>
          <c:idx val="10"/>
          <c:order val="10"/>
          <c:tx>
            <c:strRef>
              <c:f>'תכניות מקודמות'!$O$39</c:f>
              <c:strCache>
                <c:ptCount val="1"/>
                <c:pt idx="0">
                  <c:v>נחליאל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D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0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9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מקודמות'!$O$40:$O$44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700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1248-4DBC-BDE6-449208535C05}"/>
            </c:ext>
          </c:extLst>
        </c:ser>
        <c:ser>
          <c:idx val="11"/>
          <c:order val="11"/>
          <c:tx>
            <c:strRef>
              <c:f>'תכניות מקודמות'!$P$39</c:f>
              <c:strCache>
                <c:ptCount val="1"/>
                <c:pt idx="0">
                  <c:v>כסיף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8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0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3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מקודמות'!$P$40:$P$44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5200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1248-4DBC-BDE6-449208535C05}"/>
            </c:ext>
          </c:extLst>
        </c:ser>
        <c:ser>
          <c:idx val="12"/>
          <c:order val="12"/>
          <c:tx>
            <c:strRef>
              <c:f>'תכניות מקודמות'!$Q$39</c:f>
              <c:strCache>
                <c:ptCount val="1"/>
                <c:pt idx="0">
                  <c:v>רמלה</c:v>
                </c:pt>
              </c:strCache>
            </c:strRef>
          </c:tx>
          <c:spPr>
            <a:solidFill>
              <a:schemeClr val="accent1">
                <a:lumMod val="80000"/>
                <a:lumOff val="2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6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E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1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A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מקודמות'!$Q$40:$Q$44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678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1248-4DBC-BDE6-449208535C05}"/>
            </c:ext>
          </c:extLst>
        </c:ser>
        <c:ser>
          <c:idx val="13"/>
          <c:order val="13"/>
          <c:tx>
            <c:strRef>
              <c:f>'תכניות מקודמות'!$R$39</c:f>
              <c:strCache>
                <c:ptCount val="1"/>
                <c:pt idx="0">
                  <c:v>כפר סירקין</c:v>
                </c:pt>
              </c:strCache>
            </c:strRef>
          </c:tx>
          <c:spPr>
            <a:solidFill>
              <a:schemeClr val="accent2">
                <a:lumMod val="80000"/>
                <a:lumOff val="2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7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F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2-957B-40F7-A14B-A3D35733E00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957B-40F7-A14B-A3D35733E00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מקודמות'!$R$40:$R$44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3300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1248-4DBC-BDE6-449208535C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396799576"/>
        <c:axId val="396801144"/>
      </c:barChart>
      <c:lineChart>
        <c:grouping val="standard"/>
        <c:varyColors val="0"/>
        <c:ser>
          <c:idx val="14"/>
          <c:order val="14"/>
          <c:tx>
            <c:strRef>
              <c:f>'תכניות מקודמות'!$S$39</c:f>
              <c:strCache>
                <c:ptCount val="1"/>
                <c:pt idx="0">
                  <c:v>סה"כ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2.7911326694087257E-2"/>
                  <c:y val="-2.20669312613353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1248-4DBC-BDE6-449208535C05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41052366903481E-2"/>
                  <c:y val="-2.20669312613355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1248-4DBC-BDE6-449208535C05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1567843354521901E-2"/>
                  <c:y val="-2.42736243874690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1248-4DBC-BDE6-449208535C05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1567843354521946E-2"/>
                  <c:y val="-2.42736243874689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1248-4DBC-BDE6-449208535C05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7911326694087187E-2"/>
                  <c:y val="-2.468425668737675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5,000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1248-4DBC-BDE6-449208535C05}"/>
                </c:ex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2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'תכניות מקודמות'!$D$40:$D$44</c:f>
              <c:strCache>
                <c:ptCount val="5"/>
                <c:pt idx="0">
                  <c:v>ירושלים</c:v>
                </c:pt>
                <c:pt idx="1">
                  <c:v>חיפה</c:v>
                </c:pt>
                <c:pt idx="2">
                  <c:v>צפון</c:v>
                </c:pt>
                <c:pt idx="3">
                  <c:v>מרכז</c:v>
                </c:pt>
                <c:pt idx="4">
                  <c:v>דרום</c:v>
                </c:pt>
              </c:strCache>
            </c:strRef>
          </c:cat>
          <c:val>
            <c:numRef>
              <c:f>'תכניות מקודמות'!$S$40:$S$44</c:f>
              <c:numCache>
                <c:formatCode>General</c:formatCode>
                <c:ptCount val="5"/>
                <c:pt idx="0">
                  <c:v>27825</c:v>
                </c:pt>
                <c:pt idx="1">
                  <c:v>2000</c:v>
                </c:pt>
                <c:pt idx="2">
                  <c:v>3200</c:v>
                </c:pt>
                <c:pt idx="3">
                  <c:v>5578</c:v>
                </c:pt>
                <c:pt idx="4">
                  <c:v>5200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E-1248-4DBC-BDE6-449208535C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6799576"/>
        <c:axId val="396801144"/>
      </c:lineChart>
      <c:catAx>
        <c:axId val="396799576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396801144"/>
        <c:crosses val="autoZero"/>
        <c:auto val="1"/>
        <c:lblAlgn val="ctr"/>
        <c:lblOffset val="100"/>
        <c:noMultiLvlLbl val="0"/>
      </c:catAx>
      <c:valAx>
        <c:axId val="396801144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2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en-US"/>
          </a:p>
        </c:txPr>
        <c:crossAx val="396799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>
          <a:solidFill>
            <a:schemeClr val="tx2"/>
          </a:solidFill>
          <a:latin typeface="Segoe UI" panose="020B0502040204020203" pitchFamily="34" charset="0"/>
          <a:cs typeface="Segoe UI" panose="020B0502040204020203" pitchFamily="34" charset="0"/>
        </a:defRPr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0.11876</cdr:x>
      <cdr:y>0.8716</cdr:y>
    </cdr:from>
    <cdr:to>
      <cdr:x>0.27927</cdr:x>
      <cdr:y>0.90984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xmlns="" id="{EA4D89A9-F747-4769-B78B-7FB6363AD5DE}"/>
            </a:ext>
          </a:extLst>
        </cdr:cNvPr>
        <cdr:cNvSpPr txBox="1"/>
      </cdr:nvSpPr>
      <cdr:spPr>
        <a:xfrm xmlns:a="http://schemas.openxmlformats.org/drawingml/2006/main">
          <a:off x="1188830" y="5261059"/>
          <a:ext cx="1606731" cy="2308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1">
          <a:spAutoFit/>
        </a:bodyPr>
        <a:lstStyle xmlns:a="http://schemas.openxmlformats.org/drawingml/2006/main"/>
        <a:p xmlns:a="http://schemas.openxmlformats.org/drawingml/2006/main">
          <a:r>
            <a:rPr lang="he-IL" sz="900" b="1" dirty="0">
              <a:latin typeface="Segoe UI" panose="020B0502040204020203" pitchFamily="34" charset="0"/>
              <a:cs typeface="Segoe UI" panose="020B0502040204020203" pitchFamily="34" charset="0"/>
            </a:rPr>
            <a:t>שלב א'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A42052BA-AB69-4AAF-82CF-35299FEC6EE3}" type="datetimeFigureOut">
              <a:rPr lang="he-IL" smtClean="0"/>
              <a:t>ז'/אדר א/תשפ"ב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8EEC6455-A596-474C-B113-59E6D985AD0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02379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EC6455-A596-474C-B113-59E6D985AD07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9065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EC6455-A596-474C-B113-59E6D985AD07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547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he-IL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EC6455-A596-474C-B113-59E6D985AD07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68380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EC6455-A596-474C-B113-59E6D985AD07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21200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he-IL" dirty="0"/>
              <a:t>להוסיף פאי של הגרף הכולל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EC6455-A596-474C-B113-59E6D985AD07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8025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EC6455-A596-474C-B113-59E6D985AD07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34969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he-IL" dirty="0"/>
              <a:t>לשים את בית שמש. זה נבחר מתוך ה-12 ערים של הפרויקט </a:t>
            </a:r>
          </a:p>
          <a:p>
            <a:pPr algn="r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EC6455-A596-474C-B113-59E6D985AD07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2219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r" rtl="1">
              <a:buFontTx/>
              <a:buChar char="-"/>
            </a:pP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EC6455-A596-474C-B113-59E6D985AD07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2328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he-IL" dirty="0"/>
              <a:t>להוסיף שזה בשלב תכנוני מקודם. שני החלטות ממשלה קיימות. 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EC6455-A596-474C-B113-59E6D985AD07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0943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מלבן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141E38"/>
              </a:gs>
              <a:gs pos="83000">
                <a:srgbClr val="1D2C53"/>
              </a:gs>
              <a:gs pos="100000">
                <a:srgbClr val="23356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400"/>
          </a:p>
        </p:txBody>
      </p:sp>
      <p:sp>
        <p:nvSpPr>
          <p:cNvPr id="17" name="מציין מיקום תוכן 15"/>
          <p:cNvSpPr>
            <a:spLocks noGrp="1"/>
          </p:cNvSpPr>
          <p:nvPr>
            <p:ph sz="quarter" idx="14" hasCustomPrompt="1"/>
          </p:nvPr>
        </p:nvSpPr>
        <p:spPr>
          <a:xfrm>
            <a:off x="527382" y="4742918"/>
            <a:ext cx="8448937" cy="492145"/>
          </a:xfrm>
        </p:spPr>
        <p:txBody>
          <a:bodyPr>
            <a:normAutofit/>
          </a:bodyPr>
          <a:lstStyle>
            <a:lvl1pPr marL="0" marR="0" indent="0" algn="r" defTabSz="121917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667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r" defTabSz="121917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he-IL" dirty="0"/>
              <a:t>משרד הבינוי והשיכון אם זה רלוונטי</a:t>
            </a:r>
          </a:p>
        </p:txBody>
      </p:sp>
      <p:sp>
        <p:nvSpPr>
          <p:cNvPr id="2" name="כותרת 1"/>
          <p:cNvSpPr>
            <a:spLocks noGrp="1"/>
          </p:cNvSpPr>
          <p:nvPr>
            <p:ph type="ctrTitle" hasCustomPrompt="1"/>
          </p:nvPr>
        </p:nvSpPr>
        <p:spPr>
          <a:xfrm>
            <a:off x="530357" y="1268761"/>
            <a:ext cx="8445963" cy="1470025"/>
          </a:xfrm>
        </p:spPr>
        <p:txBody>
          <a:bodyPr/>
          <a:lstStyle>
            <a:lvl1pPr>
              <a:defRPr sz="5333" b="1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he-IL" dirty="0"/>
              <a:t>שם המצגת עד 4 מילים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 hasCustomPrompt="1"/>
          </p:nvPr>
        </p:nvSpPr>
        <p:spPr>
          <a:xfrm>
            <a:off x="527381" y="2738785"/>
            <a:ext cx="8448939" cy="1440160"/>
          </a:xfrm>
        </p:spPr>
        <p:txBody>
          <a:bodyPr/>
          <a:lstStyle>
            <a:lvl1pPr marL="0" indent="0" algn="r">
              <a:buNone/>
              <a:defRPr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dirty="0"/>
              <a:t>כותרת משנה למצגת מקסימום עד 2 שורות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459B1FB4-080B-41EC-8244-F57B65E4D380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2728996E-20F9-4A33-A5A8-B5E899F899D4}" type="slidenum">
              <a:rPr lang="he-IL" smtClean="0"/>
              <a:pPr/>
              <a:t>‹#›</a:t>
            </a:fld>
            <a:endParaRPr lang="he-IL" dirty="0"/>
          </a:p>
        </p:txBody>
      </p:sp>
      <p:cxnSp>
        <p:nvCxnSpPr>
          <p:cNvPr id="8" name="מחבר ישר 7"/>
          <p:cNvCxnSpPr/>
          <p:nvPr userDrawn="1"/>
        </p:nvCxnSpPr>
        <p:spPr>
          <a:xfrm flipV="1">
            <a:off x="9168341" y="1316763"/>
            <a:ext cx="0" cy="393644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מציין מיקום תוכן 15"/>
          <p:cNvSpPr>
            <a:spLocks noGrp="1"/>
          </p:cNvSpPr>
          <p:nvPr>
            <p:ph sz="quarter" idx="13" hasCustomPrompt="1"/>
          </p:nvPr>
        </p:nvSpPr>
        <p:spPr>
          <a:xfrm>
            <a:off x="528243" y="4275254"/>
            <a:ext cx="8448077" cy="492145"/>
          </a:xfrm>
        </p:spPr>
        <p:txBody>
          <a:bodyPr>
            <a:normAutofit/>
          </a:bodyPr>
          <a:lstStyle>
            <a:lvl1pPr marL="0" indent="0">
              <a:buNone/>
              <a:defRPr sz="2667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he-IL" dirty="0"/>
              <a:t>שם המציג</a:t>
            </a:r>
          </a:p>
        </p:txBody>
      </p:sp>
      <p:pic>
        <p:nvPicPr>
          <p:cNvPr id="10" name="תמונה 9">
            <a:extLst>
              <a:ext uri="{FF2B5EF4-FFF2-40B4-BE49-F238E27FC236}">
                <a16:creationId xmlns:a16="http://schemas.microsoft.com/office/drawing/2014/main" xmlns="" id="{E64C1400-31B4-440E-88EC-23C00A79F2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014689"/>
              </a:clrFrom>
              <a:clrTo>
                <a:srgbClr val="01468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968" y="2573778"/>
            <a:ext cx="1598406" cy="910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281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2728996E-20F9-4A33-A5A8-B5E899F899D4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60431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 hasCustomPrompt="1"/>
          </p:nvPr>
        </p:nvSpPr>
        <p:spPr>
          <a:xfrm>
            <a:off x="239351" y="4406901"/>
            <a:ext cx="10657184" cy="1362075"/>
          </a:xfrm>
        </p:spPr>
        <p:txBody>
          <a:bodyPr anchor="t"/>
          <a:lstStyle>
            <a:lvl1pPr algn="r">
              <a:defRPr sz="5333" b="1" cap="all" baseline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he-IL" dirty="0"/>
              <a:t>כותרת תת נושא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239351" y="2906713"/>
            <a:ext cx="10657184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5BF582DF-49CD-467E-97B2-7EEF6EEE0754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2728996E-20F9-4A33-A5A8-B5E899F899D4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36354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he-IL" dirty="0"/>
              <a:t>לחץ כדי לערוך כותרת של תבנית שקופית השוואה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 hasCustomPrompt="1"/>
          </p:nvPr>
        </p:nvSpPr>
        <p:spPr>
          <a:xfrm>
            <a:off x="239349" y="1316766"/>
            <a:ext cx="5280587" cy="4809399"/>
          </a:xfrm>
        </p:spPr>
        <p:txBody>
          <a:bodyPr/>
          <a:lstStyle>
            <a:lvl1pPr marL="0" indent="0">
              <a:buNone/>
              <a:defRPr sz="3733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320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667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1"/>
            <a:r>
              <a:rPr lang="he-IL" dirty="0"/>
              <a:t>הוסף נקודות</a:t>
            </a:r>
          </a:p>
          <a:p>
            <a:pPr lvl="1"/>
            <a:r>
              <a:rPr lang="he-IL" dirty="0"/>
              <a:t>הוסף 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 hasCustomPrompt="1"/>
          </p:nvPr>
        </p:nvSpPr>
        <p:spPr>
          <a:xfrm>
            <a:off x="5615947" y="1316766"/>
            <a:ext cx="5280587" cy="4809399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3733" baseline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3200" baseline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1"/>
            <a:r>
              <a:rPr lang="he-IL" dirty="0"/>
              <a:t>הוסף נקודות</a:t>
            </a:r>
          </a:p>
          <a:p>
            <a:pPr lvl="1"/>
            <a:r>
              <a:rPr lang="he-IL" dirty="0"/>
              <a:t>הוסף 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9A0E9AEC-8A9F-4386-AD0B-98EFFC07A792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2728996E-20F9-4A33-A5A8-B5E899F899D4}" type="slidenum">
              <a:rPr lang="he-IL" smtClean="0"/>
              <a:pPr/>
              <a:t>‹#›</a:t>
            </a:fld>
            <a:endParaRPr lang="he-IL" dirty="0"/>
          </a:p>
        </p:txBody>
      </p:sp>
      <p:cxnSp>
        <p:nvCxnSpPr>
          <p:cNvPr id="8" name="מחבר ישר 7"/>
          <p:cNvCxnSpPr/>
          <p:nvPr userDrawn="1"/>
        </p:nvCxnSpPr>
        <p:spPr>
          <a:xfrm>
            <a:off x="5570040" y="1308415"/>
            <a:ext cx="0" cy="4800533"/>
          </a:xfrm>
          <a:prstGeom prst="line">
            <a:avLst/>
          </a:prstGeom>
          <a:ln w="3175"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0978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he-IL" dirty="0"/>
              <a:t>לחץ כדי לערוך תבנית בסיס לשקופית השוואה עם כותרות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 hasCustomPrompt="1"/>
          </p:nvPr>
        </p:nvSpPr>
        <p:spPr>
          <a:xfrm>
            <a:off x="239349" y="1316765"/>
            <a:ext cx="5280587" cy="639763"/>
          </a:xfrm>
        </p:spPr>
        <p:txBody>
          <a:bodyPr anchor="b"/>
          <a:lstStyle>
            <a:lvl1pPr marL="0" indent="0">
              <a:buNone/>
              <a:defRPr sz="3200" b="1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he-IL" dirty="0"/>
              <a:t>חסרונות / נגד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239349" y="1988840"/>
            <a:ext cx="5280587" cy="4137323"/>
          </a:xfrm>
        </p:spPr>
        <p:txBody>
          <a:bodyPr/>
          <a:lstStyle>
            <a:lvl1pPr>
              <a:defRPr sz="32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667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2133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2133">
                <a:latin typeface="Calibri" panose="020F0502020204030204" pitchFamily="34" charset="0"/>
                <a:cs typeface="Calibri" panose="020F0502020204030204" pitchFamily="34" charset="0"/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 hasCustomPrompt="1"/>
          </p:nvPr>
        </p:nvSpPr>
        <p:spPr>
          <a:xfrm>
            <a:off x="5613874" y="1316765"/>
            <a:ext cx="5282660" cy="639763"/>
          </a:xfrm>
        </p:spPr>
        <p:txBody>
          <a:bodyPr anchor="b"/>
          <a:lstStyle>
            <a:lvl1pPr marL="0" indent="0">
              <a:buNone/>
              <a:defRPr sz="3200" b="1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he-IL" dirty="0"/>
              <a:t>יתרונות / בעד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613874" y="1988840"/>
            <a:ext cx="5282660" cy="4137323"/>
          </a:xfrm>
        </p:spPr>
        <p:txBody>
          <a:bodyPr/>
          <a:lstStyle>
            <a:lvl1pPr>
              <a:defRPr sz="32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667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2133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2133">
                <a:latin typeface="Calibri" panose="020F0502020204030204" pitchFamily="34" charset="0"/>
                <a:cs typeface="Calibri" panose="020F0502020204030204" pitchFamily="34" charset="0"/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3CB86E8C-B455-4DC8-B701-3D98D3914738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2728996E-20F9-4A33-A5A8-B5E899F899D4}" type="slidenum">
              <a:rPr lang="he-IL" smtClean="0"/>
              <a:pPr/>
              <a:t>‹#›</a:t>
            </a:fld>
            <a:endParaRPr lang="he-IL" dirty="0"/>
          </a:p>
        </p:txBody>
      </p:sp>
      <p:cxnSp>
        <p:nvCxnSpPr>
          <p:cNvPr id="10" name="מחבר ישר 9"/>
          <p:cNvCxnSpPr/>
          <p:nvPr userDrawn="1"/>
        </p:nvCxnSpPr>
        <p:spPr>
          <a:xfrm>
            <a:off x="5570040" y="1308415"/>
            <a:ext cx="0" cy="4800533"/>
          </a:xfrm>
          <a:prstGeom prst="line">
            <a:avLst/>
          </a:prstGeom>
          <a:ln w="3175"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0471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17E5FF9-F51A-491A-A1C7-B4DAF1658198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2728996E-20F9-4A33-A5A8-B5E899F899D4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71722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C5F3-C99E-4FF6-9839-4979DBE8289E}" type="datetime13">
              <a:rPr lang="he-IL" smtClean="0"/>
              <a:t>08.02.2022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95937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7778" y="273049"/>
            <a:ext cx="4011084" cy="1162051"/>
          </a:xfrm>
        </p:spPr>
        <p:txBody>
          <a:bodyPr anchor="b"/>
          <a:lstStyle>
            <a:lvl1pPr algn="r">
              <a:defRPr sz="2667" b="1"/>
            </a:lvl1pPr>
          </a:lstStyle>
          <a:p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464910" y="273051"/>
            <a:ext cx="6444391" cy="6036269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307778" y="1435101"/>
            <a:ext cx="4011084" cy="4874219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5A242-0579-4DF0-AFB8-7EDB7F476E8C}" type="datetime13">
              <a:rPr lang="he-IL" smtClean="0"/>
              <a:t>08.02.2022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21336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87488" y="4965171"/>
            <a:ext cx="8217429" cy="576064"/>
          </a:xfrm>
        </p:spPr>
        <p:txBody>
          <a:bodyPr anchor="b"/>
          <a:lstStyle>
            <a:lvl1pPr algn="r">
              <a:defRPr sz="2667" b="1"/>
            </a:lvl1pPr>
          </a:lstStyle>
          <a:p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487488" y="612774"/>
            <a:ext cx="8217429" cy="4256385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7488" y="5541235"/>
            <a:ext cx="8217429" cy="768085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A289-2172-457B-9532-FDB54F318AC3}" type="datetime13">
              <a:rPr lang="he-IL" smtClean="0"/>
              <a:t>08.02.2022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57971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7B9EA-51F2-4F76-857F-D48148AD631B}" type="datetime13">
              <a:rPr lang="he-IL" smtClean="0"/>
              <a:t>08.02.2022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3983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תרשים / גרפ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he-IL" dirty="0"/>
              <a:t>לחץ כדי לערוך כותרת לתרשים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9F016-7EEF-4A12-BDF0-B3A15A6CDC13}" type="datetime13">
              <a:rPr lang="he-IL" smtClean="0"/>
              <a:t>08.02.2022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t>‹#›</a:t>
            </a:fld>
            <a:endParaRPr lang="he-IL" dirty="0"/>
          </a:p>
        </p:txBody>
      </p:sp>
      <p:sp>
        <p:nvSpPr>
          <p:cNvPr id="7" name="מציין מיקום תרשים 6"/>
          <p:cNvSpPr>
            <a:spLocks noGrp="1"/>
          </p:cNvSpPr>
          <p:nvPr>
            <p:ph type="chart" sz="quarter" idx="13"/>
          </p:nvPr>
        </p:nvSpPr>
        <p:spPr>
          <a:xfrm>
            <a:off x="239349" y="1316765"/>
            <a:ext cx="10657416" cy="460851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he-IL" dirty="0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4" hasCustomPrompt="1"/>
          </p:nvPr>
        </p:nvSpPr>
        <p:spPr>
          <a:xfrm>
            <a:off x="239349" y="5925277"/>
            <a:ext cx="10657416" cy="384043"/>
          </a:xfrm>
        </p:spPr>
        <p:txBody>
          <a:bodyPr>
            <a:normAutofit/>
          </a:bodyPr>
          <a:lstStyle>
            <a:lvl1pPr marL="0" indent="0" algn="l" rtl="0">
              <a:buNone/>
              <a:defRPr sz="1600" b="0" i="1" baseline="0">
                <a:latin typeface="+mn-lt"/>
              </a:defRPr>
            </a:lvl1pPr>
          </a:lstStyle>
          <a:p>
            <a:pPr lvl="0"/>
            <a:r>
              <a:rPr lang="he-IL" dirty="0"/>
              <a:t>מקור לתרשים</a:t>
            </a:r>
          </a:p>
        </p:txBody>
      </p:sp>
    </p:spTree>
    <p:extLst>
      <p:ext uri="{BB962C8B-B14F-4D97-AF65-F5344CB8AC3E}">
        <p14:creationId xmlns:p14="http://schemas.microsoft.com/office/powerpoint/2010/main" val="1238206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2">
            <a:extLst>
              <a:ext uri="{FF2B5EF4-FFF2-40B4-BE49-F238E27FC236}">
                <a16:creationId xmlns:a16="http://schemas.microsoft.com/office/drawing/2014/main" xmlns="" id="{D79E6347-D5F5-4BE4-9191-890B3F6EA7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92544" y="6365379"/>
            <a:ext cx="1199456" cy="365125"/>
          </a:xfrm>
        </p:spPr>
        <p:txBody>
          <a:bodyPr/>
          <a:lstStyle/>
          <a:p>
            <a:fld id="{9B69F016-7EEF-4A12-BDF0-B3A15A6CDC13}" type="datetime13">
              <a:rPr lang="he-IL" smtClean="0"/>
              <a:t>08.02.2022</a:t>
            </a:fld>
            <a:endParaRPr lang="he-IL" dirty="0"/>
          </a:p>
        </p:txBody>
      </p:sp>
      <p:sp>
        <p:nvSpPr>
          <p:cNvPr id="3" name="מציין מיקום של מספר שקופית 4">
            <a:extLst>
              <a:ext uri="{FF2B5EF4-FFF2-40B4-BE49-F238E27FC236}">
                <a16:creationId xmlns:a16="http://schemas.microsoft.com/office/drawing/2014/main" xmlns="" id="{71EF7D65-986D-4227-A868-FC2557BD1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2544" y="6040206"/>
            <a:ext cx="1199456" cy="365125"/>
          </a:xfrm>
        </p:spPr>
        <p:txBody>
          <a:bodyPr/>
          <a:lstStyle/>
          <a:p>
            <a:fld id="{2728996E-20F9-4A33-A5A8-B5E899F899D4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26211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לבן 10"/>
          <p:cNvSpPr/>
          <p:nvPr userDrawn="1"/>
        </p:nvSpPr>
        <p:spPr>
          <a:xfrm>
            <a:off x="10992544" y="0"/>
            <a:ext cx="1199456" cy="6858000"/>
          </a:xfrm>
          <a:prstGeom prst="rect">
            <a:avLst/>
          </a:prstGeom>
          <a:gradFill>
            <a:gsLst>
              <a:gs pos="0">
                <a:srgbClr val="141E38"/>
              </a:gs>
              <a:gs pos="83000">
                <a:srgbClr val="1D2C53"/>
              </a:gs>
              <a:gs pos="100000">
                <a:srgbClr val="23356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400"/>
          </a:p>
        </p:txBody>
      </p:sp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239349" y="274637"/>
            <a:ext cx="10657184" cy="850107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239349" y="1316765"/>
            <a:ext cx="10657184" cy="4992555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10992544" y="6365379"/>
            <a:ext cx="1199456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467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F7A43319-CBB4-4C6F-B482-7A4FEAB559E4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239350" y="6365379"/>
            <a:ext cx="5376597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10992544" y="6040206"/>
            <a:ext cx="1199456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467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2728996E-20F9-4A33-A5A8-B5E899F899D4}" type="slidenum">
              <a:rPr lang="he-IL" smtClean="0"/>
              <a:pPr/>
              <a:t>‹#›</a:t>
            </a:fld>
            <a:endParaRPr lang="he-IL" dirty="0"/>
          </a:p>
        </p:txBody>
      </p:sp>
      <p:cxnSp>
        <p:nvCxnSpPr>
          <p:cNvPr id="14" name="מחבר ישר 13"/>
          <p:cNvCxnSpPr/>
          <p:nvPr userDrawn="1"/>
        </p:nvCxnSpPr>
        <p:spPr>
          <a:xfrm flipH="1">
            <a:off x="11151163" y="6388628"/>
            <a:ext cx="86409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תמונה 7">
            <a:extLst>
              <a:ext uri="{FF2B5EF4-FFF2-40B4-BE49-F238E27FC236}">
                <a16:creationId xmlns:a16="http://schemas.microsoft.com/office/drawing/2014/main" xmlns="" id="{E5899B4B-CDD2-4C33-83FD-5460A34EC2F5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014689"/>
              </a:clrFrom>
              <a:clrTo>
                <a:srgbClr val="01468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7164" y="343347"/>
            <a:ext cx="898095" cy="51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626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/>
  <p:txStyles>
    <p:titleStyle>
      <a:lvl1pPr algn="r" defTabSz="1219170" rtl="1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Calibri" panose="020F0502020204030204" pitchFamily="34" charset="0"/>
          <a:ea typeface="Tahoma" panose="020B0604030504040204" pitchFamily="34" charset="0"/>
          <a:cs typeface="Calibri" panose="020F0502020204030204" pitchFamily="34" charset="0"/>
        </a:defRPr>
      </a:lvl1pPr>
    </p:titleStyle>
    <p:bodyStyle>
      <a:lvl1pPr marL="457189" indent="-457189" algn="r" defTabSz="1219170" rtl="1" eaLnBrk="1" latinLnBrk="0" hangingPunct="1">
        <a:spcBef>
          <a:spcPct val="20000"/>
        </a:spcBef>
        <a:buFont typeface="Assistant" panose="00000500000000000000" pitchFamily="2" charset="-79"/>
        <a:buChar char="—"/>
        <a:defRPr sz="2667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990575" indent="-380990" algn="r" defTabSz="1219170" rtl="1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523962" indent="-304792" algn="r" defTabSz="1219170" rtl="1" eaLnBrk="1" latinLnBrk="0" hangingPunct="1">
        <a:spcBef>
          <a:spcPct val="20000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2133547" indent="-304792" algn="r" defTabSz="1219170" rtl="1" eaLnBrk="1" latinLnBrk="0" hangingPunct="1">
        <a:spcBef>
          <a:spcPct val="20000"/>
        </a:spcBef>
        <a:buFont typeface="Arial" panose="020B0604020202020204" pitchFamily="34" charset="0"/>
        <a:buChar char="–"/>
        <a:defRPr sz="1867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743131" indent="-304792" algn="r" defTabSz="1219170" rtl="1" eaLnBrk="1" latinLnBrk="0" hangingPunct="1">
        <a:spcBef>
          <a:spcPct val="20000"/>
        </a:spcBef>
        <a:buFont typeface="Arial" panose="020B0604020202020204" pitchFamily="34" charset="0"/>
        <a:buChar char="»"/>
        <a:defRPr sz="1867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3352716" indent="-304792" algn="r" defTabSz="1219170" rtl="1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r" defTabSz="1219170" rtl="1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r" defTabSz="1219170" rtl="1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r" defTabSz="1219170" rtl="1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A6D72978-968E-4E83-86EA-D3539D2DB8E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27383" y="4572096"/>
            <a:ext cx="8448937" cy="492145"/>
          </a:xfrm>
        </p:spPr>
        <p:txBody>
          <a:bodyPr>
            <a:normAutofit lnSpcReduction="10000"/>
          </a:bodyPr>
          <a:lstStyle/>
          <a:p>
            <a:r>
              <a:rPr lang="he-IL" dirty="0"/>
              <a:t>משרד הבינוי והשיכון</a:t>
            </a:r>
          </a:p>
          <a:p>
            <a:endParaRPr lang="he-IL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B195956B-491F-4B5C-A612-77871FBFBA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7" y="313765"/>
            <a:ext cx="8667431" cy="2425021"/>
          </a:xfrm>
        </p:spPr>
        <p:txBody>
          <a:bodyPr/>
          <a:lstStyle/>
          <a:p>
            <a:r>
              <a:rPr lang="he-IL" dirty="0"/>
              <a:t>אתגרי הדיור בחברה החרדית </a:t>
            </a:r>
            <a:endParaRPr lang="he-IL" sz="480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xmlns="" id="{DAB146EB-6DBA-41D8-85DE-535E43439A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e-IL" dirty="0"/>
              <a:t>דיון בוועדת הכלכלה</a:t>
            </a:r>
          </a:p>
          <a:p>
            <a:r>
              <a:rPr lang="he-IL" dirty="0"/>
              <a:t>ז' אדר א' תשפ"ב 08.02.2022 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BD149C8-A368-4B2D-AD43-9DF4011FD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B1FB4-080B-41EC-8244-F57B65E4D380}" type="datetime13">
              <a:rPr lang="he-IL" smtClean="0"/>
              <a:t>08.02.2022</a:t>
            </a:fld>
            <a:endParaRPr lang="he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F2DCF12-55ED-4C24-9F77-F58D10E5B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t>1</a:t>
            </a:fld>
            <a:endParaRPr lang="he-IL" dirty="0"/>
          </a:p>
        </p:txBody>
      </p:sp>
      <p:cxnSp>
        <p:nvCxnSpPr>
          <p:cNvPr id="9" name="מחבר ישר 8">
            <a:extLst>
              <a:ext uri="{FF2B5EF4-FFF2-40B4-BE49-F238E27FC236}">
                <a16:creationId xmlns:a16="http://schemas.microsoft.com/office/drawing/2014/main" xmlns="" id="{CEC1AE57-F972-46D1-B1AB-890DE0FC8541}"/>
              </a:ext>
            </a:extLst>
          </p:cNvPr>
          <p:cNvCxnSpPr/>
          <p:nvPr/>
        </p:nvCxnSpPr>
        <p:spPr>
          <a:xfrm>
            <a:off x="11163300" y="6386810"/>
            <a:ext cx="84296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7611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xmlns="" id="{43D7A980-C2D3-4166-9F9F-A8DA9A1F1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xmlns="" id="{DEB2D797-BBEA-4980-AEFB-7DAFEB178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pPr/>
              <a:t>2</a:t>
            </a:fld>
            <a:endParaRPr lang="he-IL" dirty="0"/>
          </a:p>
        </p:txBody>
      </p:sp>
      <p:graphicFrame>
        <p:nvGraphicFramePr>
          <p:cNvPr id="8" name="תרשים 7">
            <a:extLst>
              <a:ext uri="{FF2B5EF4-FFF2-40B4-BE49-F238E27FC236}">
                <a16:creationId xmlns:a16="http://schemas.microsoft.com/office/drawing/2014/main" xmlns="" id="{00000000-0008-0000-03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2971428"/>
              </p:ext>
            </p:extLst>
          </p:nvPr>
        </p:nvGraphicFramePr>
        <p:xfrm>
          <a:off x="279401" y="1485900"/>
          <a:ext cx="9996512" cy="5149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0EB7BAE-53AF-4072-8D66-B371F5D566C7}"/>
              </a:ext>
            </a:extLst>
          </p:cNvPr>
          <p:cNvSpPr txBox="1"/>
          <p:nvPr/>
        </p:nvSpPr>
        <p:spPr>
          <a:xfrm>
            <a:off x="6096000" y="6496901"/>
            <a:ext cx="4693525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12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מקור: </a:t>
            </a:r>
            <a:r>
              <a:rPr lang="he-IL" sz="1200" dirty="0" err="1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הלמ"ס</a:t>
            </a:r>
            <a:r>
              <a:rPr lang="he-IL" sz="12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עיבוד: המועצה הלאומית לכלכלה, משרד הבינוי והשיכון</a:t>
            </a:r>
          </a:p>
        </p:txBody>
      </p:sp>
      <p:sp>
        <p:nvSpPr>
          <p:cNvPr id="7" name="Rectangle 38">
            <a:extLst>
              <a:ext uri="{FF2B5EF4-FFF2-40B4-BE49-F238E27FC236}">
                <a16:creationId xmlns:a16="http://schemas.microsoft.com/office/drawing/2014/main" xmlns="" id="{5355FB8C-BED4-467F-BA14-F0DA10093A7C}"/>
              </a:ext>
            </a:extLst>
          </p:cNvPr>
          <p:cNvSpPr/>
          <p:nvPr/>
        </p:nvSpPr>
        <p:spPr>
          <a:xfrm>
            <a:off x="10684933" y="194116"/>
            <a:ext cx="104592" cy="988789"/>
          </a:xfrm>
          <a:prstGeom prst="rect">
            <a:avLst/>
          </a:prstGeom>
          <a:solidFill>
            <a:srgbClr val="162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sp>
        <p:nvSpPr>
          <p:cNvPr id="9" name="מלבן 8">
            <a:extLst>
              <a:ext uri="{FF2B5EF4-FFF2-40B4-BE49-F238E27FC236}">
                <a16:creationId xmlns:a16="http://schemas.microsoft.com/office/drawing/2014/main" xmlns="" id="{E57F7BF4-3753-40BD-AFC5-8E65A39C9B3C}"/>
              </a:ext>
            </a:extLst>
          </p:cNvPr>
          <p:cNvSpPr/>
          <p:nvPr/>
        </p:nvSpPr>
        <p:spPr>
          <a:xfrm>
            <a:off x="1173185" y="628907"/>
            <a:ext cx="95117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he-IL" sz="1500" dirty="0">
                <a:latin typeface="Segoe UI" panose="020B0502040204020203" pitchFamily="34" charset="0"/>
                <a:cs typeface="Segoe UI" panose="020B0502040204020203" pitchFamily="34" charset="0"/>
              </a:rPr>
              <a:t>היעדים נקבעו בהמשך להחלטת ממשלה 2457 ("תכנית אסטרטגית לדיור") על בסיס </a:t>
            </a:r>
            <a:r>
              <a:rPr lang="he-IL" sz="1500" b="1" dirty="0">
                <a:latin typeface="Segoe UI" panose="020B0502040204020203" pitchFamily="34" charset="0"/>
                <a:cs typeface="Segoe UI" panose="020B0502040204020203" pitchFamily="34" charset="0"/>
              </a:rPr>
              <a:t>צורכי הגידול </a:t>
            </a:r>
            <a:r>
              <a:rPr lang="he-IL" sz="1500" dirty="0">
                <a:latin typeface="Segoe UI" panose="020B0502040204020203" pitchFamily="34" charset="0"/>
                <a:cs typeface="Segoe UI" panose="020B0502040204020203" pitchFamily="34" charset="0"/>
              </a:rPr>
              <a:t>הצפויים, ונותנים מענה על </a:t>
            </a:r>
            <a:r>
              <a:rPr lang="he-IL" sz="1500" b="1" dirty="0">
                <a:latin typeface="Segoe UI" panose="020B0502040204020203" pitchFamily="34" charset="0"/>
                <a:cs typeface="Segoe UI" panose="020B0502040204020203" pitchFamily="34" charset="0"/>
              </a:rPr>
              <a:t>50% מהצורך </a:t>
            </a:r>
            <a:r>
              <a:rPr lang="he-IL" sz="1500" dirty="0">
                <a:latin typeface="Segoe UI" panose="020B0502040204020203" pitchFamily="34" charset="0"/>
                <a:cs typeface="Segoe UI" panose="020B0502040204020203" pitchFamily="34" charset="0"/>
              </a:rPr>
              <a:t>(כאשר היתרה תשתלב במרקם קיים או קרקע פרטית) </a:t>
            </a:r>
            <a:r>
              <a:rPr lang="he-IL" sz="1500" b="1" dirty="0">
                <a:latin typeface="Segoe UI" panose="020B0502040204020203" pitchFamily="34" charset="0"/>
                <a:cs typeface="Segoe UI" panose="020B0502040204020203" pitchFamily="34" charset="0"/>
              </a:rPr>
              <a:t>והתחשבות בפחת תכנוני</a:t>
            </a:r>
            <a:r>
              <a:rPr lang="he-IL" sz="1500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sp>
        <p:nvSpPr>
          <p:cNvPr id="2" name="מלבן 1">
            <a:extLst>
              <a:ext uri="{FF2B5EF4-FFF2-40B4-BE49-F238E27FC236}">
                <a16:creationId xmlns:a16="http://schemas.microsoft.com/office/drawing/2014/main" xmlns="" id="{089766FA-28B0-4E6E-88AA-A1E457DDAE73}"/>
              </a:ext>
            </a:extLst>
          </p:cNvPr>
          <p:cNvSpPr/>
          <p:nvPr/>
        </p:nvSpPr>
        <p:spPr>
          <a:xfrm>
            <a:off x="4993953" y="189884"/>
            <a:ext cx="5690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>
              <a:defRPr sz="1400" b="1" i="0" u="none" strike="noStrike" kern="1200" spc="0" baseline="0">
                <a:solidFill>
                  <a:srgbClr val="141E38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r>
              <a:rPr lang="he-IL" sz="28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גידול</a:t>
            </a:r>
            <a:r>
              <a:rPr lang="he-IL" sz="2800" dirty="0">
                <a:solidFill>
                  <a:schemeClr val="tx2"/>
                </a:solidFill>
              </a:rPr>
              <a:t> משקי בית חרדיים עד ל-2045</a:t>
            </a:r>
          </a:p>
        </p:txBody>
      </p:sp>
    </p:spTree>
    <p:extLst>
      <p:ext uri="{BB962C8B-B14F-4D97-AF65-F5344CB8AC3E}">
        <p14:creationId xmlns:p14="http://schemas.microsoft.com/office/powerpoint/2010/main" val="481892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xmlns="" id="{43D7A980-C2D3-4166-9F9F-A8DA9A1F1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xmlns="" id="{DEB2D797-BBEA-4980-AEFB-7DAFEB178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pPr/>
              <a:t>3</a:t>
            </a:fld>
            <a:endParaRPr lang="he-IL" dirty="0"/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xmlns="" id="{FD16F6C3-411A-4B93-B083-8B1C1AF2EB42}"/>
              </a:ext>
            </a:extLst>
          </p:cNvPr>
          <p:cNvSpPr/>
          <p:nvPr/>
        </p:nvSpPr>
        <p:spPr>
          <a:xfrm>
            <a:off x="2082800" y="452669"/>
            <a:ext cx="7177447" cy="4271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e-IL" sz="1800" b="1" dirty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12487C2-7435-4B8E-ABD8-85DAA0187BCD}"/>
              </a:ext>
            </a:extLst>
          </p:cNvPr>
          <p:cNvSpPr txBox="1"/>
          <p:nvPr/>
        </p:nvSpPr>
        <p:spPr>
          <a:xfrm>
            <a:off x="7257841" y="6454514"/>
            <a:ext cx="3295859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1100" dirty="0">
                <a:latin typeface="Segoe UI" panose="020B0502040204020203" pitchFamily="34" charset="0"/>
                <a:cs typeface="Segoe UI" panose="020B0502040204020203" pitchFamily="34" charset="0"/>
              </a:rPr>
              <a:t>מקור: משרד הבינוי והשיכון, </a:t>
            </a:r>
            <a:r>
              <a:rPr lang="he-IL" sz="1100" dirty="0" err="1">
                <a:latin typeface="Segoe UI" panose="020B0502040204020203" pitchFamily="34" charset="0"/>
                <a:cs typeface="Segoe UI" panose="020B0502040204020203" pitchFamily="34" charset="0"/>
              </a:rPr>
              <a:t>רמ"י</a:t>
            </a:r>
            <a:endParaRPr lang="he-IL" sz="11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Rectangle 38">
            <a:extLst>
              <a:ext uri="{FF2B5EF4-FFF2-40B4-BE49-F238E27FC236}">
                <a16:creationId xmlns:a16="http://schemas.microsoft.com/office/drawing/2014/main" xmlns="" id="{4D899906-36A5-4F11-85A3-3C89EA288666}"/>
              </a:ext>
            </a:extLst>
          </p:cNvPr>
          <p:cNvSpPr/>
          <p:nvPr/>
        </p:nvSpPr>
        <p:spPr>
          <a:xfrm>
            <a:off x="10494433" y="305877"/>
            <a:ext cx="118534" cy="540790"/>
          </a:xfrm>
          <a:prstGeom prst="rect">
            <a:avLst/>
          </a:prstGeom>
          <a:solidFill>
            <a:srgbClr val="162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sp>
        <p:nvSpPr>
          <p:cNvPr id="2" name="מלבן 1">
            <a:extLst>
              <a:ext uri="{FF2B5EF4-FFF2-40B4-BE49-F238E27FC236}">
                <a16:creationId xmlns:a16="http://schemas.microsoft.com/office/drawing/2014/main" xmlns="" id="{8C437E43-B058-40DF-8D60-F2A92B8C3CB5}"/>
              </a:ext>
            </a:extLst>
          </p:cNvPr>
          <p:cNvSpPr/>
          <p:nvPr/>
        </p:nvSpPr>
        <p:spPr>
          <a:xfrm>
            <a:off x="2794572" y="345439"/>
            <a:ext cx="79105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defRPr sz="2400" b="0" i="0" u="none" strike="noStrike" kern="1200" spc="0" baseline="0">
                <a:solidFill>
                  <a:srgbClr val="141E38">
                    <a:lumMod val="65000"/>
                    <a:lumOff val="35000"/>
                  </a:srgbClr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r>
              <a:rPr lang="he-IL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שיווק יח"ד לאוכלוסייה החרדית בין השנים 2016-2021</a:t>
            </a:r>
            <a:endParaRPr lang="he-IL" dirty="0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10" name="תרשים 9">
            <a:extLst>
              <a:ext uri="{FF2B5EF4-FFF2-40B4-BE49-F238E27FC236}">
                <a16:creationId xmlns:a16="http://schemas.microsoft.com/office/drawing/2014/main" xmlns="" id="{A7671E17-165F-463D-8DEA-76E0DD6472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638738"/>
              </p:ext>
            </p:extLst>
          </p:nvPr>
        </p:nvGraphicFramePr>
        <p:xfrm>
          <a:off x="616449" y="987093"/>
          <a:ext cx="9996518" cy="5418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84128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xmlns="" id="{FBC4E092-2097-4682-91EB-36352AAB3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xmlns="" id="{4BE05FE2-3078-4D3D-97FA-6D9A237F7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pPr/>
              <a:t>4</a:t>
            </a:fld>
            <a:endParaRPr lang="he-IL" dirty="0"/>
          </a:p>
        </p:txBody>
      </p:sp>
      <p:sp>
        <p:nvSpPr>
          <p:cNvPr id="12" name="כותרת 1">
            <a:extLst>
              <a:ext uri="{FF2B5EF4-FFF2-40B4-BE49-F238E27FC236}">
                <a16:creationId xmlns:a16="http://schemas.microsoft.com/office/drawing/2014/main" xmlns="" id="{36E491CE-4E3B-4F71-8E5F-89C7E0F5F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1497" y="210178"/>
            <a:ext cx="8137519" cy="850107"/>
          </a:xfrm>
        </p:spPr>
        <p:txBody>
          <a:bodyPr/>
          <a:lstStyle/>
          <a:p>
            <a:r>
              <a:rPr lang="he-IL" sz="4000" dirty="0">
                <a:latin typeface="Segoe UI" panose="020B0502040204020203" pitchFamily="34" charset="0"/>
                <a:cs typeface="Segoe UI" panose="020B0502040204020203" pitchFamily="34" charset="0"/>
              </a:rPr>
              <a:t>סיכום שנת 2021</a:t>
            </a:r>
            <a:br>
              <a:rPr lang="he-IL" sz="4000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he-IL" sz="2400" dirty="0">
                <a:latin typeface="Segoe UI" panose="020B0502040204020203" pitchFamily="34" charset="0"/>
                <a:cs typeface="Segoe UI" panose="020B0502040204020203" pitchFamily="34" charset="0"/>
              </a:rPr>
              <a:t>יח"ד בשכונות וערים ייעודיות למגזר החרדי</a:t>
            </a:r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he-IL" sz="4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Rectangle 38">
            <a:extLst>
              <a:ext uri="{FF2B5EF4-FFF2-40B4-BE49-F238E27FC236}">
                <a16:creationId xmlns:a16="http://schemas.microsoft.com/office/drawing/2014/main" xmlns="" id="{98D43937-B3ED-4943-A14B-179BAA655AEF}"/>
              </a:ext>
            </a:extLst>
          </p:cNvPr>
          <p:cNvSpPr/>
          <p:nvPr/>
        </p:nvSpPr>
        <p:spPr>
          <a:xfrm>
            <a:off x="10426700" y="210178"/>
            <a:ext cx="186267" cy="996322"/>
          </a:xfrm>
          <a:prstGeom prst="rect">
            <a:avLst/>
          </a:prstGeom>
          <a:solidFill>
            <a:srgbClr val="162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sp>
        <p:nvSpPr>
          <p:cNvPr id="16" name="Rounded Rectangle 1">
            <a:extLst>
              <a:ext uri="{FF2B5EF4-FFF2-40B4-BE49-F238E27FC236}">
                <a16:creationId xmlns:a16="http://schemas.microsoft.com/office/drawing/2014/main" xmlns="" id="{C6B23B93-B409-4A25-9CE1-94F133738790}"/>
              </a:ext>
            </a:extLst>
          </p:cNvPr>
          <p:cNvSpPr/>
          <p:nvPr/>
        </p:nvSpPr>
        <p:spPr>
          <a:xfrm>
            <a:off x="6288214" y="4586909"/>
            <a:ext cx="2438788" cy="1554379"/>
          </a:xfrm>
          <a:prstGeom prst="roundRect">
            <a:avLst/>
          </a:prstGeom>
          <a:noFill/>
          <a:ln w="28575">
            <a:solidFill>
              <a:srgbClr val="ED7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3C6239E-5669-4069-BD2F-6980FDC8C503}"/>
              </a:ext>
            </a:extLst>
          </p:cNvPr>
          <p:cNvSpPr txBox="1"/>
          <p:nvPr/>
        </p:nvSpPr>
        <p:spPr>
          <a:xfrm>
            <a:off x="6279250" y="5528797"/>
            <a:ext cx="2452062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>
                <a:solidFill>
                  <a:srgbClr val="ED7D31"/>
                </a:solidFill>
              </a:rPr>
              <a:t>יחידות דיור מאוכלסות על קרקע מדינה</a:t>
            </a:r>
          </a:p>
        </p:txBody>
      </p:sp>
      <p:sp>
        <p:nvSpPr>
          <p:cNvPr id="18" name="Rounded Rectangle 2">
            <a:extLst>
              <a:ext uri="{FF2B5EF4-FFF2-40B4-BE49-F238E27FC236}">
                <a16:creationId xmlns:a16="http://schemas.microsoft.com/office/drawing/2014/main" xmlns="" id="{6C66300F-CF0F-494A-85D7-8D8B1222D4AC}"/>
              </a:ext>
            </a:extLst>
          </p:cNvPr>
          <p:cNvSpPr/>
          <p:nvPr/>
        </p:nvSpPr>
        <p:spPr>
          <a:xfrm>
            <a:off x="7174152" y="4077235"/>
            <a:ext cx="666912" cy="707316"/>
          </a:xfrm>
          <a:prstGeom prst="roundRect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19" name="תמונה 105">
            <a:extLst>
              <a:ext uri="{FF2B5EF4-FFF2-40B4-BE49-F238E27FC236}">
                <a16:creationId xmlns:a16="http://schemas.microsoft.com/office/drawing/2014/main" xmlns="" id="{8E73ADAB-E6FA-4CCB-8861-CCD6971FC7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510" y="4160179"/>
            <a:ext cx="527486" cy="527486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6D00A748-443F-4882-B4F9-223B1A9B2BE2}"/>
              </a:ext>
            </a:extLst>
          </p:cNvPr>
          <p:cNvSpPr txBox="1"/>
          <p:nvPr/>
        </p:nvSpPr>
        <p:spPr>
          <a:xfrm>
            <a:off x="6290540" y="4802090"/>
            <a:ext cx="2445426" cy="769441"/>
          </a:xfrm>
          <a:prstGeom prst="rect">
            <a:avLst/>
          </a:prstGeom>
          <a:noFill/>
        </p:spPr>
        <p:txBody>
          <a:bodyPr wrap="square" rtlCol="1" anchor="ctr">
            <a:spAutoFit/>
          </a:bodyPr>
          <a:lstStyle/>
          <a:p>
            <a:pPr algn="ctr"/>
            <a:r>
              <a:rPr lang="en-US" sz="4400" b="1" dirty="0">
                <a:solidFill>
                  <a:srgbClr val="ED7D3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1,992</a:t>
            </a:r>
            <a:endParaRPr lang="he-IL" sz="4400" b="1" dirty="0">
              <a:solidFill>
                <a:srgbClr val="ED7D3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1" name="Rounded Rectangle 29">
            <a:extLst>
              <a:ext uri="{FF2B5EF4-FFF2-40B4-BE49-F238E27FC236}">
                <a16:creationId xmlns:a16="http://schemas.microsoft.com/office/drawing/2014/main" xmlns="" id="{35D6DAE7-2673-48DE-B3AD-E5631BF6FCA0}"/>
              </a:ext>
            </a:extLst>
          </p:cNvPr>
          <p:cNvSpPr/>
          <p:nvPr/>
        </p:nvSpPr>
        <p:spPr>
          <a:xfrm>
            <a:off x="8105862" y="2166893"/>
            <a:ext cx="2609986" cy="1356801"/>
          </a:xfrm>
          <a:prstGeom prst="roundRect">
            <a:avLst/>
          </a:prstGeom>
          <a:noFill/>
          <a:ln w="28575">
            <a:solidFill>
              <a:srgbClr val="203C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B7DBF95D-03A2-4D82-8019-C411F07AD2A2}"/>
              </a:ext>
            </a:extLst>
          </p:cNvPr>
          <p:cNvSpPr txBox="1"/>
          <p:nvPr/>
        </p:nvSpPr>
        <p:spPr>
          <a:xfrm>
            <a:off x="8197028" y="3047930"/>
            <a:ext cx="245206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>
                <a:solidFill>
                  <a:srgbClr val="203C72"/>
                </a:solidFill>
              </a:rPr>
              <a:t>שיווקי קרקע מדינה</a:t>
            </a:r>
          </a:p>
        </p:txBody>
      </p:sp>
      <p:sp>
        <p:nvSpPr>
          <p:cNvPr id="23" name="Rounded Rectangle 31">
            <a:extLst>
              <a:ext uri="{FF2B5EF4-FFF2-40B4-BE49-F238E27FC236}">
                <a16:creationId xmlns:a16="http://schemas.microsoft.com/office/drawing/2014/main" xmlns="" id="{A035533C-8397-4CBB-97A9-2482BA330633}"/>
              </a:ext>
            </a:extLst>
          </p:cNvPr>
          <p:cNvSpPr/>
          <p:nvPr/>
        </p:nvSpPr>
        <p:spPr>
          <a:xfrm>
            <a:off x="9158688" y="1616591"/>
            <a:ext cx="666912" cy="707316"/>
          </a:xfrm>
          <a:prstGeom prst="roundRect">
            <a:avLst/>
          </a:prstGeom>
          <a:solidFill>
            <a:srgbClr val="203C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4" name="תמונה 106">
            <a:extLst>
              <a:ext uri="{FF2B5EF4-FFF2-40B4-BE49-F238E27FC236}">
                <a16:creationId xmlns:a16="http://schemas.microsoft.com/office/drawing/2014/main" xmlns="" id="{D489E7E3-BC67-4569-95A7-84C32E205B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911" y="1700455"/>
            <a:ext cx="527486" cy="52748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0C889644-FECE-4C09-873D-399773EAB696}"/>
              </a:ext>
            </a:extLst>
          </p:cNvPr>
          <p:cNvSpPr txBox="1"/>
          <p:nvPr/>
        </p:nvSpPr>
        <p:spPr>
          <a:xfrm>
            <a:off x="8197028" y="2310264"/>
            <a:ext cx="2445426" cy="769441"/>
          </a:xfrm>
          <a:prstGeom prst="rect">
            <a:avLst/>
          </a:prstGeom>
          <a:noFill/>
        </p:spPr>
        <p:txBody>
          <a:bodyPr wrap="square" rtlCol="1" anchor="ctr">
            <a:spAutoFit/>
          </a:bodyPr>
          <a:lstStyle/>
          <a:p>
            <a:pPr algn="ctr"/>
            <a:r>
              <a:rPr lang="en-US" sz="4400" b="1" dirty="0">
                <a:solidFill>
                  <a:srgbClr val="203C7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6,394</a:t>
            </a:r>
          </a:p>
        </p:txBody>
      </p:sp>
      <p:sp>
        <p:nvSpPr>
          <p:cNvPr id="26" name="Rounded Rectangle 36">
            <a:extLst>
              <a:ext uri="{FF2B5EF4-FFF2-40B4-BE49-F238E27FC236}">
                <a16:creationId xmlns:a16="http://schemas.microsoft.com/office/drawing/2014/main" xmlns="" id="{08BD982D-7277-41A5-9CA9-5CEF4FEFFCBF}"/>
              </a:ext>
            </a:extLst>
          </p:cNvPr>
          <p:cNvSpPr/>
          <p:nvPr/>
        </p:nvSpPr>
        <p:spPr>
          <a:xfrm>
            <a:off x="4297143" y="2187359"/>
            <a:ext cx="2749912" cy="1356801"/>
          </a:xfrm>
          <a:prstGeom prst="roundRect">
            <a:avLst/>
          </a:prstGeom>
          <a:noFill/>
          <a:ln w="28575">
            <a:solidFill>
              <a:srgbClr val="7B95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FA7BDB51-D33A-4A3D-944B-CE283720D52B}"/>
              </a:ext>
            </a:extLst>
          </p:cNvPr>
          <p:cNvSpPr txBox="1"/>
          <p:nvPr/>
        </p:nvSpPr>
        <p:spPr>
          <a:xfrm>
            <a:off x="4428641" y="3087904"/>
            <a:ext cx="252147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>
                <a:solidFill>
                  <a:srgbClr val="7B953B"/>
                </a:solidFill>
              </a:rPr>
              <a:t>עסקאות בקרקע מדינה</a:t>
            </a:r>
          </a:p>
        </p:txBody>
      </p:sp>
      <p:sp>
        <p:nvSpPr>
          <p:cNvPr id="28" name="Rounded Rectangle 39">
            <a:extLst>
              <a:ext uri="{FF2B5EF4-FFF2-40B4-BE49-F238E27FC236}">
                <a16:creationId xmlns:a16="http://schemas.microsoft.com/office/drawing/2014/main" xmlns="" id="{77D28C07-A375-44D5-85C1-F3EFAB6769EF}"/>
              </a:ext>
            </a:extLst>
          </p:cNvPr>
          <p:cNvSpPr/>
          <p:nvPr/>
        </p:nvSpPr>
        <p:spPr>
          <a:xfrm>
            <a:off x="5378014" y="1696206"/>
            <a:ext cx="666912" cy="707316"/>
          </a:xfrm>
          <a:prstGeom prst="roundRect">
            <a:avLst/>
          </a:prstGeom>
          <a:solidFill>
            <a:srgbClr val="7B95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2B63EEF2-103F-487F-B7CE-206018165886}"/>
              </a:ext>
            </a:extLst>
          </p:cNvPr>
          <p:cNvSpPr txBox="1"/>
          <p:nvPr/>
        </p:nvSpPr>
        <p:spPr>
          <a:xfrm>
            <a:off x="4400918" y="2381173"/>
            <a:ext cx="2445426" cy="769441"/>
          </a:xfrm>
          <a:prstGeom prst="rect">
            <a:avLst/>
          </a:prstGeom>
          <a:noFill/>
        </p:spPr>
        <p:txBody>
          <a:bodyPr wrap="square" rtlCol="1" anchor="ctr">
            <a:spAutoFit/>
          </a:bodyPr>
          <a:lstStyle/>
          <a:p>
            <a:pPr algn="ctr"/>
            <a:r>
              <a:rPr lang="en-US" sz="4400" b="1" dirty="0">
                <a:solidFill>
                  <a:srgbClr val="7B953B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2,632 </a:t>
            </a:r>
          </a:p>
        </p:txBody>
      </p:sp>
      <p:sp>
        <p:nvSpPr>
          <p:cNvPr id="30" name="Rounded Rectangle 42">
            <a:extLst>
              <a:ext uri="{FF2B5EF4-FFF2-40B4-BE49-F238E27FC236}">
                <a16:creationId xmlns:a16="http://schemas.microsoft.com/office/drawing/2014/main" xmlns="" id="{3BB50740-8EAA-4A69-A97B-D6AA7A6D50BC}"/>
              </a:ext>
            </a:extLst>
          </p:cNvPr>
          <p:cNvSpPr/>
          <p:nvPr/>
        </p:nvSpPr>
        <p:spPr>
          <a:xfrm>
            <a:off x="877310" y="2187359"/>
            <a:ext cx="2749913" cy="1356801"/>
          </a:xfrm>
          <a:prstGeom prst="roundRect">
            <a:avLst/>
          </a:prstGeom>
          <a:noFill/>
          <a:ln w="28575">
            <a:solidFill>
              <a:srgbClr val="9BA4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7F6C7EC2-65DD-4438-9F1A-0C71F47EFAB5}"/>
              </a:ext>
            </a:extLst>
          </p:cNvPr>
          <p:cNvSpPr txBox="1"/>
          <p:nvPr/>
        </p:nvSpPr>
        <p:spPr>
          <a:xfrm>
            <a:off x="1007563" y="2973564"/>
            <a:ext cx="2452062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>
                <a:solidFill>
                  <a:srgbClr val="2EB39C"/>
                </a:solidFill>
              </a:rPr>
              <a:t>התחלות בנייה קרקע מדינה</a:t>
            </a:r>
          </a:p>
        </p:txBody>
      </p:sp>
      <p:sp>
        <p:nvSpPr>
          <p:cNvPr id="32" name="Rounded Rectangle 44">
            <a:extLst>
              <a:ext uri="{FF2B5EF4-FFF2-40B4-BE49-F238E27FC236}">
                <a16:creationId xmlns:a16="http://schemas.microsoft.com/office/drawing/2014/main" xmlns="" id="{77D4E94F-F7E2-4379-B1C0-EFA60CADFB83}"/>
              </a:ext>
            </a:extLst>
          </p:cNvPr>
          <p:cNvSpPr/>
          <p:nvPr/>
        </p:nvSpPr>
        <p:spPr>
          <a:xfrm>
            <a:off x="1917647" y="1696206"/>
            <a:ext cx="666912" cy="707316"/>
          </a:xfrm>
          <a:prstGeom prst="roundRect">
            <a:avLst/>
          </a:prstGeom>
          <a:solidFill>
            <a:srgbClr val="2EB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0228A812-CEF6-4417-8214-E8456F1FAC79}"/>
              </a:ext>
            </a:extLst>
          </p:cNvPr>
          <p:cNvSpPr txBox="1"/>
          <p:nvPr/>
        </p:nvSpPr>
        <p:spPr>
          <a:xfrm>
            <a:off x="1027380" y="2330124"/>
            <a:ext cx="2445426" cy="769441"/>
          </a:xfrm>
          <a:prstGeom prst="rect">
            <a:avLst/>
          </a:prstGeom>
          <a:noFill/>
        </p:spPr>
        <p:txBody>
          <a:bodyPr wrap="square" rtlCol="1" anchor="ctr">
            <a:spAutoFit/>
          </a:bodyPr>
          <a:lstStyle/>
          <a:p>
            <a:pPr algn="ctr"/>
            <a:r>
              <a:rPr lang="en-US" sz="4400" b="1" dirty="0">
                <a:solidFill>
                  <a:srgbClr val="2EB39C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2,178</a:t>
            </a:r>
          </a:p>
        </p:txBody>
      </p:sp>
      <p:pic>
        <p:nvPicPr>
          <p:cNvPr id="34" name="תמונה 107">
            <a:extLst>
              <a:ext uri="{FF2B5EF4-FFF2-40B4-BE49-F238E27FC236}">
                <a16:creationId xmlns:a16="http://schemas.microsoft.com/office/drawing/2014/main" xmlns="" id="{99C05BAE-0496-42A2-88BB-F729151EA9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1786121"/>
            <a:ext cx="527486" cy="527486"/>
          </a:xfrm>
          <a:prstGeom prst="rect">
            <a:avLst/>
          </a:prstGeom>
        </p:spPr>
      </p:pic>
      <p:pic>
        <p:nvPicPr>
          <p:cNvPr id="35" name="תמונה 104">
            <a:extLst>
              <a:ext uri="{FF2B5EF4-FFF2-40B4-BE49-F238E27FC236}">
                <a16:creationId xmlns:a16="http://schemas.microsoft.com/office/drawing/2014/main" xmlns="" id="{AA4EFE28-3CB7-4E4B-A13E-BDC718E30A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17" y="1772516"/>
            <a:ext cx="527486" cy="527486"/>
          </a:xfrm>
          <a:prstGeom prst="rect">
            <a:avLst/>
          </a:prstGeom>
        </p:spPr>
      </p:pic>
      <p:sp>
        <p:nvSpPr>
          <p:cNvPr id="36" name="Rounded Rectangle 36">
            <a:extLst>
              <a:ext uri="{FF2B5EF4-FFF2-40B4-BE49-F238E27FC236}">
                <a16:creationId xmlns:a16="http://schemas.microsoft.com/office/drawing/2014/main" xmlns="" id="{75AA2D2F-355A-4F92-ACF3-43C5B88A3EFB}"/>
              </a:ext>
            </a:extLst>
          </p:cNvPr>
          <p:cNvSpPr/>
          <p:nvPr/>
        </p:nvSpPr>
        <p:spPr>
          <a:xfrm>
            <a:off x="2448467" y="4586909"/>
            <a:ext cx="2749912" cy="1616439"/>
          </a:xfrm>
          <a:prstGeom prst="roundRect">
            <a:avLst/>
          </a:prstGeom>
          <a:noFill/>
          <a:ln w="28575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7" name="Rounded Rectangle 39">
            <a:extLst>
              <a:ext uri="{FF2B5EF4-FFF2-40B4-BE49-F238E27FC236}">
                <a16:creationId xmlns:a16="http://schemas.microsoft.com/office/drawing/2014/main" xmlns="" id="{27039CD0-4FEB-46D6-A41F-53A30B2B718B}"/>
              </a:ext>
            </a:extLst>
          </p:cNvPr>
          <p:cNvSpPr/>
          <p:nvPr/>
        </p:nvSpPr>
        <p:spPr>
          <a:xfrm>
            <a:off x="3459625" y="4189910"/>
            <a:ext cx="666912" cy="707316"/>
          </a:xfrm>
          <a:prstGeom prst="round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מלבן 1">
            <a:extLst>
              <a:ext uri="{FF2B5EF4-FFF2-40B4-BE49-F238E27FC236}">
                <a16:creationId xmlns:a16="http://schemas.microsoft.com/office/drawing/2014/main" xmlns="" id="{E6F51331-FB40-4FF9-881C-3B92CD8FAC66}"/>
              </a:ext>
            </a:extLst>
          </p:cNvPr>
          <p:cNvSpPr/>
          <p:nvPr/>
        </p:nvSpPr>
        <p:spPr>
          <a:xfrm>
            <a:off x="2448467" y="4851688"/>
            <a:ext cx="274991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400" b="1" dirty="0">
                <a:solidFill>
                  <a:schemeClr val="bg1">
                    <a:lumMod val="50000"/>
                  </a:schemeClr>
                </a:solidFill>
              </a:rPr>
              <a:t>3,200</a:t>
            </a:r>
          </a:p>
          <a:p>
            <a:pPr algn="ctr"/>
            <a:r>
              <a:rPr lang="he-IL" sz="1600" b="1" dirty="0">
                <a:solidFill>
                  <a:schemeClr val="bg1">
                    <a:lumMod val="50000"/>
                  </a:schemeClr>
                </a:solidFill>
              </a:rPr>
              <a:t>יח"ד בהכרזה של הר יונה ג' (נוף הגליל) </a:t>
            </a:r>
            <a:r>
              <a:rPr lang="he-IL" sz="1600" b="1" dirty="0" err="1">
                <a:solidFill>
                  <a:schemeClr val="bg1">
                    <a:lumMod val="50000"/>
                  </a:schemeClr>
                </a:solidFill>
              </a:rPr>
              <a:t>בותמ"ל</a:t>
            </a:r>
            <a:endParaRPr lang="he-IL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8" name="תמונה 37">
            <a:extLst>
              <a:ext uri="{FF2B5EF4-FFF2-40B4-BE49-F238E27FC236}">
                <a16:creationId xmlns:a16="http://schemas.microsoft.com/office/drawing/2014/main" xmlns="" id="{EC7E7FA7-99EE-4392-A790-A9523B98DC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431" y="4270918"/>
            <a:ext cx="545299" cy="545299"/>
          </a:xfrm>
          <a:prstGeom prst="rect">
            <a:avLst/>
          </a:prstGeom>
        </p:spPr>
      </p:pic>
      <p:sp>
        <p:nvSpPr>
          <p:cNvPr id="39" name="מלבן 38">
            <a:extLst>
              <a:ext uri="{FF2B5EF4-FFF2-40B4-BE49-F238E27FC236}">
                <a16:creationId xmlns:a16="http://schemas.microsoft.com/office/drawing/2014/main" xmlns="" id="{2DE4247D-330D-421F-8B36-4B78F66103E2}"/>
              </a:ext>
            </a:extLst>
          </p:cNvPr>
          <p:cNvSpPr/>
          <p:nvPr/>
        </p:nvSpPr>
        <p:spPr>
          <a:xfrm>
            <a:off x="9158688" y="6405331"/>
            <a:ext cx="14558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he-IL" sz="1200" dirty="0">
                <a:latin typeface="Segoe UI" panose="020B0502040204020203" pitchFamily="34" charset="0"/>
                <a:cs typeface="Segoe UI" panose="020B0502040204020203" pitchFamily="34" charset="0"/>
              </a:rPr>
              <a:t>מקור: משב"ש, </a:t>
            </a:r>
            <a:r>
              <a:rPr lang="he-IL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רמ"י</a:t>
            </a:r>
            <a:endParaRPr lang="he-IL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311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xmlns="" id="{43D7A980-C2D3-4166-9F9F-A8DA9A1F1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xmlns="" id="{DEB2D797-BBEA-4980-AEFB-7DAFEB178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pPr/>
              <a:t>5</a:t>
            </a:fld>
            <a:endParaRPr lang="he-IL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DDA873B-B5FA-4279-A01D-F2BFF6F14449}"/>
              </a:ext>
            </a:extLst>
          </p:cNvPr>
          <p:cNvSpPr txBox="1"/>
          <p:nvPr/>
        </p:nvSpPr>
        <p:spPr>
          <a:xfrm>
            <a:off x="6758657" y="6409441"/>
            <a:ext cx="373577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12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מקור: מנהל התכנון. עיבוד: משרד הבינוי והשיכון</a:t>
            </a:r>
          </a:p>
        </p:txBody>
      </p:sp>
      <p:sp>
        <p:nvSpPr>
          <p:cNvPr id="7" name="כותרת 1">
            <a:extLst>
              <a:ext uri="{FF2B5EF4-FFF2-40B4-BE49-F238E27FC236}">
                <a16:creationId xmlns:a16="http://schemas.microsoft.com/office/drawing/2014/main" xmlns="" id="{88AB38E5-849B-46FF-A02B-EE80B5337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417" y="112107"/>
            <a:ext cx="10319016" cy="850107"/>
          </a:xfrm>
        </p:spPr>
        <p:txBody>
          <a:bodyPr/>
          <a:lstStyle/>
          <a:p>
            <a:pPr>
              <a:defRPr sz="2200" b="1" i="0" u="none" strike="noStrike" kern="1200" spc="0" baseline="0">
                <a:solidFill>
                  <a:srgbClr val="141E38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he-IL" sz="24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תכניות המיועדות לאוכלוסייה החרדית שאושרו בין השנים 2020-2018</a:t>
            </a:r>
            <a:br>
              <a:rPr lang="he-IL" sz="24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he-IL" sz="2400" b="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סה"כ: 13,342 יח"ד</a:t>
            </a:r>
            <a:endParaRPr lang="he-IL" sz="2400" dirty="0">
              <a:solidFill>
                <a:schemeClr val="tx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Rectangle 38">
            <a:extLst>
              <a:ext uri="{FF2B5EF4-FFF2-40B4-BE49-F238E27FC236}">
                <a16:creationId xmlns:a16="http://schemas.microsoft.com/office/drawing/2014/main" xmlns="" id="{22870E63-F7D6-4FA9-A789-01DB72904DBD}"/>
              </a:ext>
            </a:extLst>
          </p:cNvPr>
          <p:cNvSpPr/>
          <p:nvPr/>
        </p:nvSpPr>
        <p:spPr>
          <a:xfrm>
            <a:off x="10494433" y="237066"/>
            <a:ext cx="122767" cy="639233"/>
          </a:xfrm>
          <a:prstGeom prst="rect">
            <a:avLst/>
          </a:prstGeom>
          <a:solidFill>
            <a:srgbClr val="162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graphicFrame>
        <p:nvGraphicFramePr>
          <p:cNvPr id="10" name="תרשים 9">
            <a:extLst>
              <a:ext uri="{FF2B5EF4-FFF2-40B4-BE49-F238E27FC236}">
                <a16:creationId xmlns:a16="http://schemas.microsoft.com/office/drawing/2014/main" xmlns="" id="{B4D02856-DEAD-4A87-AFB9-43896DBAB1C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0085008"/>
              </p:ext>
            </p:extLst>
          </p:nvPr>
        </p:nvGraphicFramePr>
        <p:xfrm>
          <a:off x="298185" y="1001259"/>
          <a:ext cx="10319016" cy="5619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88111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xmlns="" id="{325307EF-8596-4B96-8F23-753FB01F0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xmlns="" id="{266E4799-1DB6-451A-84FF-4EE9DE15A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pPr/>
              <a:t>6</a:t>
            </a:fld>
            <a:endParaRPr lang="he-IL" dirty="0"/>
          </a:p>
        </p:txBody>
      </p:sp>
      <p:sp>
        <p:nvSpPr>
          <p:cNvPr id="7" name="מלבן 6">
            <a:extLst>
              <a:ext uri="{FF2B5EF4-FFF2-40B4-BE49-F238E27FC236}">
                <a16:creationId xmlns:a16="http://schemas.microsoft.com/office/drawing/2014/main" xmlns="" id="{11A857F7-C9E6-404A-BB78-49437A46F523}"/>
              </a:ext>
            </a:extLst>
          </p:cNvPr>
          <p:cNvSpPr/>
          <p:nvPr/>
        </p:nvSpPr>
        <p:spPr>
          <a:xfrm>
            <a:off x="584200" y="219538"/>
            <a:ext cx="97863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 sz="1862" b="0" i="0" u="none" strike="noStrike" kern="1200" spc="0" baseline="0">
                <a:solidFill>
                  <a:srgbClr val="141E38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he-IL" sz="24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אחוז מימוש </a:t>
            </a:r>
            <a:r>
              <a:rPr lang="he-IL" sz="2400" b="1" dirty="0" err="1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תבעו"ת</a:t>
            </a:r>
            <a:r>
              <a:rPr lang="he-IL" sz="24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מאושרות המיועדות לאוכלוסייה החרדית</a:t>
            </a:r>
          </a:p>
          <a:p>
            <a:pPr algn="r">
              <a:defRPr sz="1862" b="0" i="0" u="none" strike="noStrike" kern="1200" spc="0" baseline="0">
                <a:solidFill>
                  <a:srgbClr val="141E38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he-IL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קיים מימוש של 79% מסך כל התכניות שאושרו לאחרונה, עם יתרה של 7,883 יח"ד שטרם שווקו</a:t>
            </a:r>
          </a:p>
        </p:txBody>
      </p:sp>
      <p:sp>
        <p:nvSpPr>
          <p:cNvPr id="8" name="Rectangle 38">
            <a:extLst>
              <a:ext uri="{FF2B5EF4-FFF2-40B4-BE49-F238E27FC236}">
                <a16:creationId xmlns:a16="http://schemas.microsoft.com/office/drawing/2014/main" xmlns="" id="{C99F8973-358E-4BAD-9637-35E3B0842E7C}"/>
              </a:ext>
            </a:extLst>
          </p:cNvPr>
          <p:cNvSpPr/>
          <p:nvPr/>
        </p:nvSpPr>
        <p:spPr>
          <a:xfrm>
            <a:off x="10370504" y="219538"/>
            <a:ext cx="159625" cy="806008"/>
          </a:xfrm>
          <a:prstGeom prst="rect">
            <a:avLst/>
          </a:prstGeom>
          <a:solidFill>
            <a:srgbClr val="162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graphicFrame>
        <p:nvGraphicFramePr>
          <p:cNvPr id="9" name="תרשים 8">
            <a:extLst>
              <a:ext uri="{FF2B5EF4-FFF2-40B4-BE49-F238E27FC236}">
                <a16:creationId xmlns:a16="http://schemas.microsoft.com/office/drawing/2014/main" xmlns="" id="{C6CDF7A0-563F-4804-8E2F-2733463EA8B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4639194"/>
              </p:ext>
            </p:extLst>
          </p:nvPr>
        </p:nvGraphicFramePr>
        <p:xfrm>
          <a:off x="641191" y="967756"/>
          <a:ext cx="9672322" cy="57627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מלבן 1">
            <a:extLst>
              <a:ext uri="{FF2B5EF4-FFF2-40B4-BE49-F238E27FC236}">
                <a16:creationId xmlns:a16="http://schemas.microsoft.com/office/drawing/2014/main" xmlns="" id="{DC9B368D-DA32-4F80-9CD1-269EE725AF49}"/>
              </a:ext>
            </a:extLst>
          </p:cNvPr>
          <p:cNvSpPr/>
          <p:nvPr/>
        </p:nvSpPr>
        <p:spPr>
          <a:xfrm>
            <a:off x="9074282" y="6405331"/>
            <a:ext cx="14558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he-IL" sz="1200" dirty="0">
                <a:latin typeface="Segoe UI" panose="020B0502040204020203" pitchFamily="34" charset="0"/>
                <a:cs typeface="Segoe UI" panose="020B0502040204020203" pitchFamily="34" charset="0"/>
              </a:rPr>
              <a:t>מקור: משב"ש, </a:t>
            </a:r>
            <a:r>
              <a:rPr lang="he-IL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רמ"י</a:t>
            </a:r>
            <a:endParaRPr lang="he-IL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878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xmlns="" id="{43D7A980-C2D3-4166-9F9F-A8DA9A1F1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xmlns="" id="{DEB2D797-BBEA-4980-AEFB-7DAFEB178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pPr/>
              <a:t>7</a:t>
            </a:fld>
            <a:endParaRPr lang="he-IL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85DBF82-9C40-4FA7-8BDF-34044F60E296}"/>
              </a:ext>
            </a:extLst>
          </p:cNvPr>
          <p:cNvSpPr txBox="1"/>
          <p:nvPr/>
        </p:nvSpPr>
        <p:spPr>
          <a:xfrm>
            <a:off x="7613302" y="6510939"/>
            <a:ext cx="2836985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1200" dirty="0">
                <a:latin typeface="Segoe UI" panose="020B0502040204020203" pitchFamily="34" charset="0"/>
                <a:cs typeface="Segoe UI" panose="020B0502040204020203" pitchFamily="34" charset="0"/>
              </a:rPr>
              <a:t>מקור: משב"ש, </a:t>
            </a:r>
            <a:r>
              <a:rPr lang="he-IL" sz="1200" dirty="0" err="1">
                <a:latin typeface="Segoe UI" panose="020B0502040204020203" pitchFamily="34" charset="0"/>
                <a:cs typeface="Segoe UI" panose="020B0502040204020203" pitchFamily="34" charset="0"/>
              </a:rPr>
              <a:t>רמ"י</a:t>
            </a:r>
            <a:endParaRPr lang="he-IL" sz="12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9" name="תרשים 8">
            <a:extLst>
              <a:ext uri="{FF2B5EF4-FFF2-40B4-BE49-F238E27FC236}">
                <a16:creationId xmlns:a16="http://schemas.microsoft.com/office/drawing/2014/main" xmlns="" id="{63E61DD3-B857-44FE-A020-F439C706707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5441051"/>
              </p:ext>
            </p:extLst>
          </p:nvPr>
        </p:nvGraphicFramePr>
        <p:xfrm>
          <a:off x="579011" y="474865"/>
          <a:ext cx="10010273" cy="6036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Rectangle 38">
            <a:extLst>
              <a:ext uri="{FF2B5EF4-FFF2-40B4-BE49-F238E27FC236}">
                <a16:creationId xmlns:a16="http://schemas.microsoft.com/office/drawing/2014/main" xmlns="" id="{8F4D41C9-869E-40A1-B010-4BF0B3D0C5A6}"/>
              </a:ext>
            </a:extLst>
          </p:cNvPr>
          <p:cNvSpPr/>
          <p:nvPr/>
        </p:nvSpPr>
        <p:spPr>
          <a:xfrm>
            <a:off x="10684933" y="194117"/>
            <a:ext cx="104592" cy="627150"/>
          </a:xfrm>
          <a:prstGeom prst="rect">
            <a:avLst/>
          </a:prstGeom>
          <a:solidFill>
            <a:srgbClr val="162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sp>
        <p:nvSpPr>
          <p:cNvPr id="2" name="מלבן 1">
            <a:extLst>
              <a:ext uri="{FF2B5EF4-FFF2-40B4-BE49-F238E27FC236}">
                <a16:creationId xmlns:a16="http://schemas.microsoft.com/office/drawing/2014/main" xmlns="" id="{1BC171AF-8348-41E5-ADD2-13E1A43B1392}"/>
              </a:ext>
            </a:extLst>
          </p:cNvPr>
          <p:cNvSpPr/>
          <p:nvPr/>
        </p:nvSpPr>
        <p:spPr>
          <a:xfrm>
            <a:off x="90435" y="80726"/>
            <a:ext cx="104988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defRPr sz="1400" b="0" i="0" u="none" strike="noStrike" kern="1200" spc="0" baseline="0">
                <a:solidFill>
                  <a:srgbClr val="141E38"/>
                </a:solidFill>
                <a:latin typeface="+mn-lt"/>
                <a:ea typeface="+mn-ea"/>
                <a:cs typeface="+mn-cs"/>
              </a:defRPr>
            </a:pPr>
            <a:r>
              <a:rPr lang="he-IL" sz="24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תכניות דיור ממשלתיות המקודמות לאוכלוסייה החרדית, בחלוקה למחוזות</a:t>
            </a:r>
          </a:p>
          <a:p>
            <a:pPr algn="r" rtl="1">
              <a:defRPr sz="1400" b="0" i="0" u="none" strike="noStrike" kern="1200" spc="0" baseline="0">
                <a:solidFill>
                  <a:srgbClr val="141E38"/>
                </a:solidFill>
                <a:latin typeface="+mn-lt"/>
                <a:ea typeface="+mn-ea"/>
                <a:cs typeface="+mn-cs"/>
              </a:defRPr>
            </a:pPr>
            <a:r>
              <a:rPr lang="he-IL" sz="2400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סה"כ 43,603</a:t>
            </a:r>
          </a:p>
        </p:txBody>
      </p:sp>
    </p:spTree>
    <p:extLst>
      <p:ext uri="{BB962C8B-B14F-4D97-AF65-F5344CB8AC3E}">
        <p14:creationId xmlns:p14="http://schemas.microsoft.com/office/powerpoint/2010/main" val="2274861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ounded Rectangle 42">
            <a:extLst>
              <a:ext uri="{FF2B5EF4-FFF2-40B4-BE49-F238E27FC236}">
                <a16:creationId xmlns:a16="http://schemas.microsoft.com/office/drawing/2014/main" xmlns="" id="{717B1AAD-0263-4ED1-94B3-C32809B2DB55}"/>
              </a:ext>
            </a:extLst>
          </p:cNvPr>
          <p:cNvSpPr/>
          <p:nvPr/>
        </p:nvSpPr>
        <p:spPr>
          <a:xfrm>
            <a:off x="403445" y="4048608"/>
            <a:ext cx="2749913" cy="1356801"/>
          </a:xfrm>
          <a:prstGeom prst="roundRect">
            <a:avLst/>
          </a:prstGeom>
          <a:noFill/>
          <a:ln w="28575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7" name="Rounded Rectangle 44">
            <a:extLst>
              <a:ext uri="{FF2B5EF4-FFF2-40B4-BE49-F238E27FC236}">
                <a16:creationId xmlns:a16="http://schemas.microsoft.com/office/drawing/2014/main" xmlns="" id="{20471BDA-B097-431D-AF5E-38D017CF27CA}"/>
              </a:ext>
            </a:extLst>
          </p:cNvPr>
          <p:cNvSpPr/>
          <p:nvPr/>
        </p:nvSpPr>
        <p:spPr>
          <a:xfrm>
            <a:off x="1427639" y="3546774"/>
            <a:ext cx="666912" cy="707316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xmlns="" id="{138C53EB-2F89-48E2-977C-19E4BABE7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xmlns="" id="{D0653121-DE95-4118-8756-34718EABD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pPr/>
              <a:t>8</a:t>
            </a:fld>
            <a:endParaRPr lang="he-IL" dirty="0"/>
          </a:p>
        </p:txBody>
      </p:sp>
      <p:sp>
        <p:nvSpPr>
          <p:cNvPr id="6" name="Rectangle 38">
            <a:extLst>
              <a:ext uri="{FF2B5EF4-FFF2-40B4-BE49-F238E27FC236}">
                <a16:creationId xmlns:a16="http://schemas.microsoft.com/office/drawing/2014/main" xmlns="" id="{0E849317-B967-4AAC-8D32-42A6BBA1AAFA}"/>
              </a:ext>
            </a:extLst>
          </p:cNvPr>
          <p:cNvSpPr/>
          <p:nvPr/>
        </p:nvSpPr>
        <p:spPr>
          <a:xfrm>
            <a:off x="10684933" y="194117"/>
            <a:ext cx="104592" cy="565594"/>
          </a:xfrm>
          <a:prstGeom prst="rect">
            <a:avLst/>
          </a:prstGeom>
          <a:solidFill>
            <a:srgbClr val="162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sp>
        <p:nvSpPr>
          <p:cNvPr id="7" name="מלבן 6">
            <a:extLst>
              <a:ext uri="{FF2B5EF4-FFF2-40B4-BE49-F238E27FC236}">
                <a16:creationId xmlns:a16="http://schemas.microsoft.com/office/drawing/2014/main" xmlns="" id="{7C5C611D-B254-41B0-8940-237191F80B6C}"/>
              </a:ext>
            </a:extLst>
          </p:cNvPr>
          <p:cNvSpPr/>
          <p:nvPr/>
        </p:nvSpPr>
        <p:spPr>
          <a:xfrm>
            <a:off x="186084" y="174936"/>
            <a:ext cx="10498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defRPr sz="1400" b="0" i="0" u="none" strike="noStrike" kern="1200" spc="0" baseline="0">
                <a:solidFill>
                  <a:srgbClr val="141E38"/>
                </a:solidFill>
                <a:latin typeface="+mn-lt"/>
                <a:ea typeface="+mn-ea"/>
                <a:cs typeface="+mn-cs"/>
              </a:defRPr>
            </a:pPr>
            <a:r>
              <a:rPr lang="he-IL" sz="3200" b="1" dirty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התחדשות עירונית במגזר החרדי</a:t>
            </a:r>
          </a:p>
        </p:txBody>
      </p:sp>
      <p:sp>
        <p:nvSpPr>
          <p:cNvPr id="8" name="Rounded Rectangle 42">
            <a:extLst>
              <a:ext uri="{FF2B5EF4-FFF2-40B4-BE49-F238E27FC236}">
                <a16:creationId xmlns:a16="http://schemas.microsoft.com/office/drawing/2014/main" xmlns="" id="{440C133F-F561-4114-BE16-034555764A10}"/>
              </a:ext>
            </a:extLst>
          </p:cNvPr>
          <p:cNvSpPr/>
          <p:nvPr/>
        </p:nvSpPr>
        <p:spPr>
          <a:xfrm>
            <a:off x="6696053" y="1888869"/>
            <a:ext cx="3717545" cy="3497778"/>
          </a:xfrm>
          <a:prstGeom prst="roundRect">
            <a:avLst/>
          </a:prstGeom>
          <a:noFill/>
          <a:ln w="28575">
            <a:solidFill>
              <a:srgbClr val="0368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9">
            <a:extLst>
              <a:ext uri="{FF2B5EF4-FFF2-40B4-BE49-F238E27FC236}">
                <a16:creationId xmlns:a16="http://schemas.microsoft.com/office/drawing/2014/main" xmlns="" id="{0422D521-4108-47AB-B670-2BF93F70418B}"/>
              </a:ext>
            </a:extLst>
          </p:cNvPr>
          <p:cNvSpPr/>
          <p:nvPr/>
        </p:nvSpPr>
        <p:spPr>
          <a:xfrm>
            <a:off x="6766561" y="2168419"/>
            <a:ext cx="3717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2000" b="1" dirty="0">
                <a:solidFill>
                  <a:srgbClr val="0368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דוגמאות לפוטנציאל להתחדשות עירונית </a:t>
            </a:r>
          </a:p>
          <a:p>
            <a:pPr algn="ctr" rtl="1"/>
            <a:r>
              <a:rPr lang="he-IL" sz="2000" b="1" dirty="0">
                <a:solidFill>
                  <a:srgbClr val="0368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בשכונות חרדיות</a:t>
            </a:r>
            <a:endParaRPr lang="he-IL" sz="900" b="1" dirty="0">
              <a:solidFill>
                <a:srgbClr val="0368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Rounded Rectangle 44">
            <a:extLst>
              <a:ext uri="{FF2B5EF4-FFF2-40B4-BE49-F238E27FC236}">
                <a16:creationId xmlns:a16="http://schemas.microsoft.com/office/drawing/2014/main" xmlns="" id="{DC5ECE5F-41F9-47D9-8006-F63ED8CEAF95}"/>
              </a:ext>
            </a:extLst>
          </p:cNvPr>
          <p:cNvSpPr/>
          <p:nvPr/>
        </p:nvSpPr>
        <p:spPr>
          <a:xfrm>
            <a:off x="8221370" y="1461103"/>
            <a:ext cx="666912" cy="707316"/>
          </a:xfrm>
          <a:prstGeom prst="round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מלבן 12">
            <a:extLst>
              <a:ext uri="{FF2B5EF4-FFF2-40B4-BE49-F238E27FC236}">
                <a16:creationId xmlns:a16="http://schemas.microsoft.com/office/drawing/2014/main" xmlns="" id="{2519AE5F-06FB-4B6B-AB4F-E588FE50CAFF}"/>
              </a:ext>
            </a:extLst>
          </p:cNvPr>
          <p:cNvSpPr/>
          <p:nvPr/>
        </p:nvSpPr>
        <p:spPr>
          <a:xfrm>
            <a:off x="6696054" y="3350926"/>
            <a:ext cx="3717544" cy="176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2000" b="1" dirty="0">
                <a:solidFill>
                  <a:srgbClr val="0368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ירושלים     32,468 יח"ד</a:t>
            </a:r>
          </a:p>
          <a:p>
            <a:pPr algn="ctr" rtl="1"/>
            <a:endParaRPr lang="he-IL" sz="2000" b="1" dirty="0">
              <a:solidFill>
                <a:srgbClr val="0368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 rtl="1"/>
            <a:r>
              <a:rPr lang="he-IL" sz="2000" b="1" dirty="0">
                <a:solidFill>
                  <a:srgbClr val="0368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בית שמש     3,440 יח"ד</a:t>
            </a:r>
          </a:p>
          <a:p>
            <a:pPr algn="ctr" rtl="1"/>
            <a:endParaRPr lang="he-IL" sz="2000" b="1" dirty="0">
              <a:solidFill>
                <a:srgbClr val="03686F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 rtl="1"/>
            <a:r>
              <a:rPr lang="he-IL" sz="2000" b="1" dirty="0">
                <a:solidFill>
                  <a:srgbClr val="03686F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חיפה           1,289 יח"ד</a:t>
            </a:r>
          </a:p>
          <a:p>
            <a:pPr algn="ctr" rtl="1"/>
            <a:endParaRPr lang="he-IL" sz="900" b="1" dirty="0">
              <a:solidFill>
                <a:srgbClr val="4871C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A2DD620-8719-4852-8A46-8FDE2C7803D2}"/>
              </a:ext>
            </a:extLst>
          </p:cNvPr>
          <p:cNvSpPr txBox="1"/>
          <p:nvPr/>
        </p:nvSpPr>
        <p:spPr>
          <a:xfrm>
            <a:off x="7452513" y="6453505"/>
            <a:ext cx="328471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1200" dirty="0">
                <a:latin typeface="Segoe UI" panose="020B0502040204020203" pitchFamily="34" charset="0"/>
                <a:cs typeface="Segoe UI" panose="020B0502040204020203" pitchFamily="34" charset="0"/>
              </a:rPr>
              <a:t>מקור: הרשות הממשלתית להתחדשות עירונית</a:t>
            </a:r>
          </a:p>
        </p:txBody>
      </p:sp>
      <p:pic>
        <p:nvPicPr>
          <p:cNvPr id="16" name="תמונה 15">
            <a:extLst>
              <a:ext uri="{FF2B5EF4-FFF2-40B4-BE49-F238E27FC236}">
                <a16:creationId xmlns:a16="http://schemas.microsoft.com/office/drawing/2014/main" xmlns="" id="{8F3D15D3-3214-4519-9239-3703808311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309" y="1565125"/>
            <a:ext cx="509032" cy="50903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54B8AF2D-C5A5-41EC-B11F-2137145F33EF}"/>
              </a:ext>
            </a:extLst>
          </p:cNvPr>
          <p:cNvSpPr txBox="1"/>
          <p:nvPr/>
        </p:nvSpPr>
        <p:spPr>
          <a:xfrm>
            <a:off x="3688588" y="3568475"/>
            <a:ext cx="24498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30000"/>
              <a:buFontTx/>
              <a:buNone/>
              <a:tabLst/>
              <a:defRPr/>
            </a:pPr>
            <a:r>
              <a:rPr lang="he-IL" sz="2000" b="1" dirty="0">
                <a:solidFill>
                  <a:schemeClr val="bg1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השקעה תקציבית</a:t>
            </a:r>
          </a:p>
        </p:txBody>
      </p:sp>
      <p:sp>
        <p:nvSpPr>
          <p:cNvPr id="25" name="Rounded Rectangle 42">
            <a:extLst>
              <a:ext uri="{FF2B5EF4-FFF2-40B4-BE49-F238E27FC236}">
                <a16:creationId xmlns:a16="http://schemas.microsoft.com/office/drawing/2014/main" xmlns="" id="{B93C91A6-2E92-41D3-9060-C3DC961A2936}"/>
              </a:ext>
            </a:extLst>
          </p:cNvPr>
          <p:cNvSpPr/>
          <p:nvPr/>
        </p:nvSpPr>
        <p:spPr>
          <a:xfrm>
            <a:off x="2043575" y="1819772"/>
            <a:ext cx="2749913" cy="1356801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3B2E52AA-06C2-4CE2-910E-0523E1E280BA}"/>
              </a:ext>
            </a:extLst>
          </p:cNvPr>
          <p:cNvSpPr txBox="1"/>
          <p:nvPr/>
        </p:nvSpPr>
        <p:spPr>
          <a:xfrm>
            <a:off x="2141630" y="1888869"/>
            <a:ext cx="2452062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600</a:t>
            </a:r>
          </a:p>
          <a:p>
            <a:pPr algn="ctr"/>
            <a:r>
              <a:rPr lang="he-IL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מיליון ש"ח בהשקעה תקציבית</a:t>
            </a:r>
          </a:p>
        </p:txBody>
      </p:sp>
      <p:sp>
        <p:nvSpPr>
          <p:cNvPr id="27" name="Rounded Rectangle 44">
            <a:extLst>
              <a:ext uri="{FF2B5EF4-FFF2-40B4-BE49-F238E27FC236}">
                <a16:creationId xmlns:a16="http://schemas.microsoft.com/office/drawing/2014/main" xmlns="" id="{329C2A26-2198-4DEF-A5F7-23AE10CF1B62}"/>
              </a:ext>
            </a:extLst>
          </p:cNvPr>
          <p:cNvSpPr/>
          <p:nvPr/>
        </p:nvSpPr>
        <p:spPr>
          <a:xfrm>
            <a:off x="3067769" y="1317938"/>
            <a:ext cx="666912" cy="70731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34" name="תמונה 33">
            <a:extLst>
              <a:ext uri="{FF2B5EF4-FFF2-40B4-BE49-F238E27FC236}">
                <a16:creationId xmlns:a16="http://schemas.microsoft.com/office/drawing/2014/main" xmlns="" id="{6DB26F29-CE66-4883-895E-864229107F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304" y="1420372"/>
            <a:ext cx="517129" cy="517129"/>
          </a:xfrm>
          <a:prstGeom prst="rect">
            <a:avLst/>
          </a:prstGeom>
        </p:spPr>
      </p:pic>
      <p:sp>
        <p:nvSpPr>
          <p:cNvPr id="36" name="Rounded Rectangle 42">
            <a:extLst>
              <a:ext uri="{FF2B5EF4-FFF2-40B4-BE49-F238E27FC236}">
                <a16:creationId xmlns:a16="http://schemas.microsoft.com/office/drawing/2014/main" xmlns="" id="{6501BF6D-893B-4845-92D2-60F251CC2AFD}"/>
              </a:ext>
            </a:extLst>
          </p:cNvPr>
          <p:cNvSpPr/>
          <p:nvPr/>
        </p:nvSpPr>
        <p:spPr>
          <a:xfrm>
            <a:off x="3593650" y="4046006"/>
            <a:ext cx="2749913" cy="1356801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553E7ACF-E74A-4AC8-8938-3B8DF1F28BE1}"/>
              </a:ext>
            </a:extLst>
          </p:cNvPr>
          <p:cNvSpPr txBox="1"/>
          <p:nvPr/>
        </p:nvSpPr>
        <p:spPr>
          <a:xfrm>
            <a:off x="3458187" y="4309429"/>
            <a:ext cx="3011686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>
                <a:solidFill>
                  <a:srgbClr val="00B0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קידום מחקר</a:t>
            </a:r>
          </a:p>
          <a:p>
            <a:pPr algn="ctr"/>
            <a:r>
              <a:rPr lang="he-IL" sz="2400" dirty="0">
                <a:solidFill>
                  <a:srgbClr val="00B0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he-IL" sz="1600" dirty="0">
                <a:solidFill>
                  <a:srgbClr val="00B05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למיפוי חסמים ומציאת כלים להסרתם</a:t>
            </a:r>
          </a:p>
        </p:txBody>
      </p:sp>
      <p:sp>
        <p:nvSpPr>
          <p:cNvPr id="38" name="Rounded Rectangle 44">
            <a:extLst>
              <a:ext uri="{FF2B5EF4-FFF2-40B4-BE49-F238E27FC236}">
                <a16:creationId xmlns:a16="http://schemas.microsoft.com/office/drawing/2014/main" xmlns="" id="{7CBF3C51-E076-4D46-B308-DECFA2FED02A}"/>
              </a:ext>
            </a:extLst>
          </p:cNvPr>
          <p:cNvSpPr/>
          <p:nvPr/>
        </p:nvSpPr>
        <p:spPr>
          <a:xfrm>
            <a:off x="4617844" y="3544172"/>
            <a:ext cx="666912" cy="707316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C1F746BD-AD59-477B-91FF-024CC4625213}"/>
              </a:ext>
            </a:extLst>
          </p:cNvPr>
          <p:cNvSpPr txBox="1"/>
          <p:nvPr/>
        </p:nvSpPr>
        <p:spPr>
          <a:xfrm>
            <a:off x="550360" y="4225118"/>
            <a:ext cx="24343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30000"/>
              <a:buFontTx/>
              <a:buNone/>
              <a:tabLst/>
              <a:defRPr/>
            </a:pPr>
            <a:r>
              <a:rPr lang="he-IL" sz="2000" dirty="0">
                <a:solidFill>
                  <a:schemeClr val="bg1"/>
                </a:solidFill>
                <a:latin typeface="Segoe UI" panose="020B0502040204020203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הורדת שיעור ההסכמות ל-66% והגברת הוודאות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C28EC93A-31C1-4CE1-8ECB-7C15F4CA2F16}"/>
              </a:ext>
            </a:extLst>
          </p:cNvPr>
          <p:cNvSpPr txBox="1"/>
          <p:nvPr/>
        </p:nvSpPr>
        <p:spPr>
          <a:xfrm>
            <a:off x="581194" y="4207072"/>
            <a:ext cx="2452062" cy="123110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הקמת פורום רבנים</a:t>
            </a:r>
          </a:p>
          <a:p>
            <a:pPr algn="ctr"/>
            <a:r>
              <a:rPr lang="he-IL" b="1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להתחדשות עירונית</a:t>
            </a:r>
            <a:endParaRPr lang="he-IL" sz="7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2" name="תמונה 51">
            <a:extLst>
              <a:ext uri="{FF2B5EF4-FFF2-40B4-BE49-F238E27FC236}">
                <a16:creationId xmlns:a16="http://schemas.microsoft.com/office/drawing/2014/main" xmlns="" id="{F6BBCE12-BC94-424B-A98C-5F7FF53D36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380" y="3635472"/>
            <a:ext cx="544044" cy="544044"/>
          </a:xfrm>
          <a:prstGeom prst="rect">
            <a:avLst/>
          </a:prstGeom>
        </p:spPr>
      </p:pic>
      <p:pic>
        <p:nvPicPr>
          <p:cNvPr id="54" name="תמונה 53">
            <a:extLst>
              <a:ext uri="{FF2B5EF4-FFF2-40B4-BE49-F238E27FC236}">
                <a16:creationId xmlns:a16="http://schemas.microsoft.com/office/drawing/2014/main" xmlns="" id="{EACE295D-CC51-4910-90F0-D818E01B8F1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965" y="3670425"/>
            <a:ext cx="478670" cy="478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179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xmlns="" id="{0F807F4A-0964-4525-97DF-A659B246B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2811"/>
            <a:ext cx="10657184" cy="850107"/>
          </a:xfrm>
        </p:spPr>
        <p:txBody>
          <a:bodyPr/>
          <a:lstStyle/>
          <a:p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יעדים ל-2022 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xmlns="" id="{B0790B21-526A-411A-B848-58876848D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xmlns="" id="{80DAC05E-AF7C-43BC-8645-335134209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pPr/>
              <a:t>9</a:t>
            </a:fld>
            <a:endParaRPr lang="he-IL" dirty="0"/>
          </a:p>
        </p:txBody>
      </p:sp>
      <p:sp>
        <p:nvSpPr>
          <p:cNvPr id="12" name="Rectangle 38">
            <a:extLst>
              <a:ext uri="{FF2B5EF4-FFF2-40B4-BE49-F238E27FC236}">
                <a16:creationId xmlns:a16="http://schemas.microsoft.com/office/drawing/2014/main" xmlns="" id="{385307C2-FE6A-43D5-A757-4BFBB728E2EF}"/>
              </a:ext>
            </a:extLst>
          </p:cNvPr>
          <p:cNvSpPr/>
          <p:nvPr/>
        </p:nvSpPr>
        <p:spPr>
          <a:xfrm>
            <a:off x="10684933" y="194117"/>
            <a:ext cx="104592" cy="627150"/>
          </a:xfrm>
          <a:prstGeom prst="rect">
            <a:avLst/>
          </a:prstGeom>
          <a:solidFill>
            <a:srgbClr val="162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sp>
        <p:nvSpPr>
          <p:cNvPr id="13" name="Rounded Rectangle 42">
            <a:extLst>
              <a:ext uri="{FF2B5EF4-FFF2-40B4-BE49-F238E27FC236}">
                <a16:creationId xmlns:a16="http://schemas.microsoft.com/office/drawing/2014/main" xmlns="" id="{F3A64982-742C-4425-A69C-9B96E28A7659}"/>
              </a:ext>
            </a:extLst>
          </p:cNvPr>
          <p:cNvSpPr/>
          <p:nvPr/>
        </p:nvSpPr>
        <p:spPr>
          <a:xfrm>
            <a:off x="7527627" y="1971706"/>
            <a:ext cx="2749913" cy="1356801"/>
          </a:xfrm>
          <a:prstGeom prst="roundRect">
            <a:avLst/>
          </a:prstGeom>
          <a:noFill/>
          <a:ln w="28575">
            <a:solidFill>
              <a:srgbClr val="4871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FF0E49C-DD5D-4EEB-AC53-32DFC4EEB694}"/>
              </a:ext>
            </a:extLst>
          </p:cNvPr>
          <p:cNvSpPr txBox="1"/>
          <p:nvPr/>
        </p:nvSpPr>
        <p:spPr>
          <a:xfrm>
            <a:off x="7570130" y="2065597"/>
            <a:ext cx="2664906" cy="12926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4400" b="1" dirty="0">
                <a:solidFill>
                  <a:srgbClr val="4871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3,854</a:t>
            </a:r>
          </a:p>
          <a:p>
            <a:pPr algn="ctr" rtl="1"/>
            <a:r>
              <a:rPr lang="he-IL" sz="1700" b="1" dirty="0">
                <a:solidFill>
                  <a:srgbClr val="4871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יח"ד בהגרלות של "מחיר מטרה"</a:t>
            </a:r>
          </a:p>
        </p:txBody>
      </p:sp>
      <p:sp>
        <p:nvSpPr>
          <p:cNvPr id="15" name="Rounded Rectangle 44">
            <a:extLst>
              <a:ext uri="{FF2B5EF4-FFF2-40B4-BE49-F238E27FC236}">
                <a16:creationId xmlns:a16="http://schemas.microsoft.com/office/drawing/2014/main" xmlns="" id="{E3512B7B-77E3-4BD0-B392-3A9A44C5904F}"/>
              </a:ext>
            </a:extLst>
          </p:cNvPr>
          <p:cNvSpPr/>
          <p:nvPr/>
        </p:nvSpPr>
        <p:spPr>
          <a:xfrm>
            <a:off x="8551821" y="1469872"/>
            <a:ext cx="666912" cy="70731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Rounded Rectangle 42">
            <a:extLst>
              <a:ext uri="{FF2B5EF4-FFF2-40B4-BE49-F238E27FC236}">
                <a16:creationId xmlns:a16="http://schemas.microsoft.com/office/drawing/2014/main" xmlns="" id="{21DAE5B9-A14D-40A5-8C1F-31BCAC47C9DF}"/>
              </a:ext>
            </a:extLst>
          </p:cNvPr>
          <p:cNvSpPr/>
          <p:nvPr/>
        </p:nvSpPr>
        <p:spPr>
          <a:xfrm>
            <a:off x="4287721" y="1969795"/>
            <a:ext cx="2749913" cy="1356801"/>
          </a:xfrm>
          <a:prstGeom prst="roundRect">
            <a:avLst/>
          </a:prstGeom>
          <a:noFill/>
          <a:ln w="28575">
            <a:solidFill>
              <a:srgbClr val="2EB3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571C6A6-C085-4564-BDC4-AAB12046660C}"/>
              </a:ext>
            </a:extLst>
          </p:cNvPr>
          <p:cNvSpPr txBox="1"/>
          <p:nvPr/>
        </p:nvSpPr>
        <p:spPr>
          <a:xfrm>
            <a:off x="4419340" y="2063543"/>
            <a:ext cx="2452062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>
                <a:solidFill>
                  <a:srgbClr val="2EB39C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2,772</a:t>
            </a:r>
          </a:p>
          <a:p>
            <a:pPr algn="ctr"/>
            <a:r>
              <a:rPr lang="he-IL" b="1" dirty="0">
                <a:solidFill>
                  <a:srgbClr val="2EB39C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שיווקי יח"ד בקרקע מדינה</a:t>
            </a:r>
          </a:p>
        </p:txBody>
      </p:sp>
      <p:sp>
        <p:nvSpPr>
          <p:cNvPr id="18" name="Rounded Rectangle 44">
            <a:extLst>
              <a:ext uri="{FF2B5EF4-FFF2-40B4-BE49-F238E27FC236}">
                <a16:creationId xmlns:a16="http://schemas.microsoft.com/office/drawing/2014/main" xmlns="" id="{66F5B435-673C-44F1-81BA-BDECADD80394}"/>
              </a:ext>
            </a:extLst>
          </p:cNvPr>
          <p:cNvSpPr/>
          <p:nvPr/>
        </p:nvSpPr>
        <p:spPr>
          <a:xfrm>
            <a:off x="5311915" y="1467961"/>
            <a:ext cx="666912" cy="707316"/>
          </a:xfrm>
          <a:prstGeom prst="roundRect">
            <a:avLst/>
          </a:prstGeom>
          <a:solidFill>
            <a:srgbClr val="2EB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Rounded Rectangle 42">
            <a:extLst>
              <a:ext uri="{FF2B5EF4-FFF2-40B4-BE49-F238E27FC236}">
                <a16:creationId xmlns:a16="http://schemas.microsoft.com/office/drawing/2014/main" xmlns="" id="{925383E9-2A5D-44F1-9DB0-FDBE5B763188}"/>
              </a:ext>
            </a:extLst>
          </p:cNvPr>
          <p:cNvSpPr/>
          <p:nvPr/>
        </p:nvSpPr>
        <p:spPr>
          <a:xfrm>
            <a:off x="1121236" y="1989299"/>
            <a:ext cx="2749913" cy="1356801"/>
          </a:xfrm>
          <a:prstGeom prst="roundRect">
            <a:avLst/>
          </a:prstGeom>
          <a:noFill/>
          <a:ln w="28575">
            <a:solidFill>
              <a:srgbClr val="9BA4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E041F6E1-E0C2-4375-818E-D47A12EB4DB6}"/>
              </a:ext>
            </a:extLst>
          </p:cNvPr>
          <p:cNvSpPr txBox="1"/>
          <p:nvPr/>
        </p:nvSpPr>
        <p:spPr>
          <a:xfrm>
            <a:off x="1266207" y="2063544"/>
            <a:ext cx="2452062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4400" b="1" dirty="0">
                <a:latin typeface="Segoe UI" panose="020B0502040204020203" pitchFamily="34" charset="0"/>
                <a:cs typeface="Segoe UI" panose="020B0502040204020203" pitchFamily="34" charset="0"/>
              </a:rPr>
              <a:t>8,537</a:t>
            </a:r>
          </a:p>
          <a:p>
            <a:pPr algn="ctr" rtl="1"/>
            <a:r>
              <a:rPr lang="he-IL" b="1" dirty="0">
                <a:latin typeface="Segoe UI" panose="020B0502040204020203" pitchFamily="34" charset="0"/>
                <a:cs typeface="Segoe UI" panose="020B0502040204020203" pitchFamily="34" charset="0"/>
              </a:rPr>
              <a:t>יח"ד מאושרות בקרקע מדינה</a:t>
            </a:r>
          </a:p>
        </p:txBody>
      </p:sp>
      <p:sp>
        <p:nvSpPr>
          <p:cNvPr id="21" name="Rounded Rectangle 44">
            <a:extLst>
              <a:ext uri="{FF2B5EF4-FFF2-40B4-BE49-F238E27FC236}">
                <a16:creationId xmlns:a16="http://schemas.microsoft.com/office/drawing/2014/main" xmlns="" id="{224EC034-AEF3-49A4-849B-EC5B7A53FAA0}"/>
              </a:ext>
            </a:extLst>
          </p:cNvPr>
          <p:cNvSpPr/>
          <p:nvPr/>
        </p:nvSpPr>
        <p:spPr>
          <a:xfrm>
            <a:off x="2145430" y="1487465"/>
            <a:ext cx="666912" cy="707316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Rounded Rectangle 42">
            <a:extLst>
              <a:ext uri="{FF2B5EF4-FFF2-40B4-BE49-F238E27FC236}">
                <a16:creationId xmlns:a16="http://schemas.microsoft.com/office/drawing/2014/main" xmlns="" id="{DE954A3F-1D48-421F-9281-8F266DFD0387}"/>
              </a:ext>
            </a:extLst>
          </p:cNvPr>
          <p:cNvSpPr/>
          <p:nvPr/>
        </p:nvSpPr>
        <p:spPr>
          <a:xfrm>
            <a:off x="6066574" y="4282420"/>
            <a:ext cx="2749913" cy="1356801"/>
          </a:xfrm>
          <a:prstGeom prst="roundRect">
            <a:avLst/>
          </a:prstGeom>
          <a:noFill/>
          <a:ln w="28575">
            <a:solidFill>
              <a:srgbClr val="4871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B4A6F9D-1517-4AA0-BEA4-4B11EE199889}"/>
              </a:ext>
            </a:extLst>
          </p:cNvPr>
          <p:cNvSpPr txBox="1"/>
          <p:nvPr/>
        </p:nvSpPr>
        <p:spPr>
          <a:xfrm>
            <a:off x="6004770" y="4347295"/>
            <a:ext cx="2838908" cy="12926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>
                <a:solidFill>
                  <a:srgbClr val="0A6FDD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הכרזה </a:t>
            </a:r>
            <a:r>
              <a:rPr lang="he-IL" sz="3200" b="1" dirty="0" err="1">
                <a:solidFill>
                  <a:srgbClr val="0A6FDD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בותמ"ל</a:t>
            </a:r>
            <a:endParaRPr lang="he-IL" sz="3200" b="1" dirty="0">
              <a:solidFill>
                <a:srgbClr val="0A6FDD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he-IL" sz="1400" b="1" dirty="0">
                <a:solidFill>
                  <a:srgbClr val="0A6FDD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הרחבת כפר חב"ד – 1,000 יח"ד</a:t>
            </a:r>
          </a:p>
        </p:txBody>
      </p:sp>
      <p:sp>
        <p:nvSpPr>
          <p:cNvPr id="24" name="Rounded Rectangle 44">
            <a:extLst>
              <a:ext uri="{FF2B5EF4-FFF2-40B4-BE49-F238E27FC236}">
                <a16:creationId xmlns:a16="http://schemas.microsoft.com/office/drawing/2014/main" xmlns="" id="{79B339EF-23DD-4B17-B288-98213EF45DA7}"/>
              </a:ext>
            </a:extLst>
          </p:cNvPr>
          <p:cNvSpPr/>
          <p:nvPr/>
        </p:nvSpPr>
        <p:spPr>
          <a:xfrm>
            <a:off x="7090768" y="3780586"/>
            <a:ext cx="666912" cy="707316"/>
          </a:xfrm>
          <a:prstGeom prst="roundRect">
            <a:avLst/>
          </a:prstGeom>
          <a:solidFill>
            <a:srgbClr val="0A6F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5" name="Rounded Rectangle 42">
            <a:extLst>
              <a:ext uri="{FF2B5EF4-FFF2-40B4-BE49-F238E27FC236}">
                <a16:creationId xmlns:a16="http://schemas.microsoft.com/office/drawing/2014/main" xmlns="" id="{4CACEA21-7819-4A7D-AF0E-9A537979BF23}"/>
              </a:ext>
            </a:extLst>
          </p:cNvPr>
          <p:cNvSpPr/>
          <p:nvPr/>
        </p:nvSpPr>
        <p:spPr>
          <a:xfrm>
            <a:off x="2439044" y="4282420"/>
            <a:ext cx="2749913" cy="1356801"/>
          </a:xfrm>
          <a:prstGeom prst="roundRect">
            <a:avLst/>
          </a:prstGeom>
          <a:noFill/>
          <a:ln w="28575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E0F51BC4-96D0-428C-BCF3-6437F5CDB500}"/>
              </a:ext>
            </a:extLst>
          </p:cNvPr>
          <p:cNvSpPr txBox="1"/>
          <p:nvPr/>
        </p:nvSpPr>
        <p:spPr>
          <a:xfrm>
            <a:off x="2605396" y="4463129"/>
            <a:ext cx="2452062" cy="104644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>
                <a:solidFill>
                  <a:srgbClr val="FF993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הסכם גג</a:t>
            </a:r>
          </a:p>
          <a:p>
            <a:pPr algn="ctr"/>
            <a:r>
              <a:rPr lang="he-IL" b="1" dirty="0">
                <a:solidFill>
                  <a:srgbClr val="FF993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עם היישוב רכסים</a:t>
            </a:r>
          </a:p>
        </p:txBody>
      </p:sp>
      <p:sp>
        <p:nvSpPr>
          <p:cNvPr id="27" name="Rounded Rectangle 44">
            <a:extLst>
              <a:ext uri="{FF2B5EF4-FFF2-40B4-BE49-F238E27FC236}">
                <a16:creationId xmlns:a16="http://schemas.microsoft.com/office/drawing/2014/main" xmlns="" id="{828027BD-8B3D-4524-9AB6-CC7B127EF000}"/>
              </a:ext>
            </a:extLst>
          </p:cNvPr>
          <p:cNvSpPr/>
          <p:nvPr/>
        </p:nvSpPr>
        <p:spPr>
          <a:xfrm>
            <a:off x="3463238" y="3780586"/>
            <a:ext cx="666912" cy="707316"/>
          </a:xfrm>
          <a:prstGeom prst="round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6" name="תמונה 5">
            <a:extLst>
              <a:ext uri="{FF2B5EF4-FFF2-40B4-BE49-F238E27FC236}">
                <a16:creationId xmlns:a16="http://schemas.microsoft.com/office/drawing/2014/main" xmlns="" id="{1B15B08D-A903-4D02-A31D-954BDC4F38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643" y="1564505"/>
            <a:ext cx="535267" cy="535267"/>
          </a:xfrm>
          <a:prstGeom prst="rect">
            <a:avLst/>
          </a:prstGeom>
        </p:spPr>
      </p:pic>
      <p:pic>
        <p:nvPicPr>
          <p:cNvPr id="8" name="תמונה 7">
            <a:extLst>
              <a:ext uri="{FF2B5EF4-FFF2-40B4-BE49-F238E27FC236}">
                <a16:creationId xmlns:a16="http://schemas.microsoft.com/office/drawing/2014/main" xmlns="" id="{BF92AA55-B3FC-4A32-8B1F-64A45DF7A1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714" y="1611407"/>
            <a:ext cx="498207" cy="498207"/>
          </a:xfrm>
          <a:prstGeom prst="rect">
            <a:avLst/>
          </a:prstGeom>
        </p:spPr>
      </p:pic>
      <p:pic>
        <p:nvPicPr>
          <p:cNvPr id="28" name="תמונה 106">
            <a:extLst>
              <a:ext uri="{FF2B5EF4-FFF2-40B4-BE49-F238E27FC236}">
                <a16:creationId xmlns:a16="http://schemas.microsoft.com/office/drawing/2014/main" xmlns="" id="{58884DE1-678F-4667-B662-FA70B52ED0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628" y="1577380"/>
            <a:ext cx="527486" cy="527486"/>
          </a:xfrm>
          <a:prstGeom prst="rect">
            <a:avLst/>
          </a:prstGeom>
        </p:spPr>
      </p:pic>
      <p:pic>
        <p:nvPicPr>
          <p:cNvPr id="10" name="תמונה 9">
            <a:extLst>
              <a:ext uri="{FF2B5EF4-FFF2-40B4-BE49-F238E27FC236}">
                <a16:creationId xmlns:a16="http://schemas.microsoft.com/office/drawing/2014/main" xmlns="" id="{E478E133-386F-406A-9531-DD8B52BB0B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574" y="3860093"/>
            <a:ext cx="545299" cy="545299"/>
          </a:xfrm>
          <a:prstGeom prst="rect">
            <a:avLst/>
          </a:prstGeom>
        </p:spPr>
      </p:pic>
      <p:pic>
        <p:nvPicPr>
          <p:cNvPr id="32" name="תמונה 31">
            <a:extLst>
              <a:ext uri="{FF2B5EF4-FFF2-40B4-BE49-F238E27FC236}">
                <a16:creationId xmlns:a16="http://schemas.microsoft.com/office/drawing/2014/main" xmlns="" id="{E9D53ED3-F49D-431A-ABAE-4DDEDF6CA41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451" y="3898611"/>
            <a:ext cx="538486" cy="53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870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xmlns="" id="{7F75B1F4-884D-4653-B7F3-A7FEC75F1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6BB4-78D9-4EF8-BE5E-898E4F2D2B63}" type="datetime13">
              <a:rPr lang="he-IL" smtClean="0"/>
              <a:pPr/>
              <a:t>08.02.2022</a:t>
            </a:fld>
            <a:endParaRPr lang="he-IL" dirty="0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xmlns="" id="{D0F7AFFF-EE5A-4A13-941B-636906E18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8996E-20F9-4A33-A5A8-B5E899F899D4}" type="slidenum">
              <a:rPr lang="he-IL" smtClean="0"/>
              <a:pPr/>
              <a:t>10</a:t>
            </a:fld>
            <a:endParaRPr lang="he-IL" dirty="0"/>
          </a:p>
        </p:txBody>
      </p:sp>
      <p:sp>
        <p:nvSpPr>
          <p:cNvPr id="6" name="כותרת 1">
            <a:extLst>
              <a:ext uri="{FF2B5EF4-FFF2-40B4-BE49-F238E27FC236}">
                <a16:creationId xmlns:a16="http://schemas.microsoft.com/office/drawing/2014/main" xmlns="" id="{0E8C4999-F199-4FDB-BC67-39E6DBAA3782}"/>
              </a:ext>
            </a:extLst>
          </p:cNvPr>
          <p:cNvSpPr txBox="1">
            <a:spLocks/>
          </p:cNvSpPr>
          <p:nvPr/>
        </p:nvSpPr>
        <p:spPr>
          <a:xfrm>
            <a:off x="0" y="102811"/>
            <a:ext cx="10657184" cy="850107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r" defTabSz="1219170" rtl="1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defRPr>
            </a:lvl1pPr>
          </a:lstStyle>
          <a:p>
            <a:r>
              <a:rPr lang="he-IL" dirty="0">
                <a:latin typeface="Segoe UI" panose="020B0502040204020203" pitchFamily="34" charset="0"/>
                <a:cs typeface="Segoe UI" panose="020B0502040204020203" pitchFamily="34" charset="0"/>
              </a:rPr>
              <a:t>כסיף, עיר חדשה לאוכלוסייה החרדית </a:t>
            </a:r>
          </a:p>
        </p:txBody>
      </p:sp>
      <p:sp>
        <p:nvSpPr>
          <p:cNvPr id="7" name="Rectangle 38">
            <a:extLst>
              <a:ext uri="{FF2B5EF4-FFF2-40B4-BE49-F238E27FC236}">
                <a16:creationId xmlns:a16="http://schemas.microsoft.com/office/drawing/2014/main" xmlns="" id="{3A17EFBD-4540-4D7C-A164-29937BA7B717}"/>
              </a:ext>
            </a:extLst>
          </p:cNvPr>
          <p:cNvSpPr/>
          <p:nvPr/>
        </p:nvSpPr>
        <p:spPr>
          <a:xfrm>
            <a:off x="10684933" y="194117"/>
            <a:ext cx="104592" cy="627150"/>
          </a:xfrm>
          <a:prstGeom prst="rect">
            <a:avLst/>
          </a:prstGeom>
          <a:solidFill>
            <a:srgbClr val="162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Segoe UI"/>
            </a:endParaRPr>
          </a:p>
        </p:txBody>
      </p:sp>
      <p:sp>
        <p:nvSpPr>
          <p:cNvPr id="8" name="Rounded Rectangle 42">
            <a:extLst>
              <a:ext uri="{FF2B5EF4-FFF2-40B4-BE49-F238E27FC236}">
                <a16:creationId xmlns:a16="http://schemas.microsoft.com/office/drawing/2014/main" xmlns="" id="{8B76554E-C1DF-41E5-BD26-E90C2451B6A1}"/>
              </a:ext>
            </a:extLst>
          </p:cNvPr>
          <p:cNvSpPr/>
          <p:nvPr/>
        </p:nvSpPr>
        <p:spPr>
          <a:xfrm>
            <a:off x="7640193" y="1992618"/>
            <a:ext cx="2954169" cy="1768676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Rounded Rectangle 44">
            <a:extLst>
              <a:ext uri="{FF2B5EF4-FFF2-40B4-BE49-F238E27FC236}">
                <a16:creationId xmlns:a16="http://schemas.microsoft.com/office/drawing/2014/main" xmlns="" id="{47CC4C00-EEF6-42F9-B7B2-E9D1AF16D3EA}"/>
              </a:ext>
            </a:extLst>
          </p:cNvPr>
          <p:cNvSpPr/>
          <p:nvPr/>
        </p:nvSpPr>
        <p:spPr>
          <a:xfrm>
            <a:off x="8790895" y="1440206"/>
            <a:ext cx="716448" cy="82683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Rounded Rectangle 42">
            <a:extLst>
              <a:ext uri="{FF2B5EF4-FFF2-40B4-BE49-F238E27FC236}">
                <a16:creationId xmlns:a16="http://schemas.microsoft.com/office/drawing/2014/main" xmlns="" id="{79066E94-7E76-468F-A374-98656D72AA3E}"/>
              </a:ext>
            </a:extLst>
          </p:cNvPr>
          <p:cNvSpPr/>
          <p:nvPr/>
        </p:nvSpPr>
        <p:spPr>
          <a:xfrm>
            <a:off x="4097709" y="1992618"/>
            <a:ext cx="3250522" cy="1768676"/>
          </a:xfrm>
          <a:prstGeom prst="roundRect">
            <a:avLst/>
          </a:prstGeom>
          <a:noFill/>
          <a:ln w="28575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Rounded Rectangle 44">
            <a:extLst>
              <a:ext uri="{FF2B5EF4-FFF2-40B4-BE49-F238E27FC236}">
                <a16:creationId xmlns:a16="http://schemas.microsoft.com/office/drawing/2014/main" xmlns="" id="{5D9F2441-DEBD-47D8-8B96-6D5E484E29E4}"/>
              </a:ext>
            </a:extLst>
          </p:cNvPr>
          <p:cNvSpPr/>
          <p:nvPr/>
        </p:nvSpPr>
        <p:spPr>
          <a:xfrm>
            <a:off x="5310336" y="1495780"/>
            <a:ext cx="831330" cy="826832"/>
          </a:xfrm>
          <a:prstGeom prst="round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2" name="תמונה 11">
            <a:extLst>
              <a:ext uri="{FF2B5EF4-FFF2-40B4-BE49-F238E27FC236}">
                <a16:creationId xmlns:a16="http://schemas.microsoft.com/office/drawing/2014/main" xmlns="" id="{905FB2E8-D7ED-4694-86C4-64C69A7410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2820" y="1569334"/>
            <a:ext cx="592597" cy="59259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4FAE32-253C-4416-A0AE-BA8BD570A9C8}"/>
              </a:ext>
            </a:extLst>
          </p:cNvPr>
          <p:cNvSpPr txBox="1"/>
          <p:nvPr/>
        </p:nvSpPr>
        <p:spPr>
          <a:xfrm>
            <a:off x="7731514" y="2174630"/>
            <a:ext cx="2862848" cy="150810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4400" b="1">
                <a:solidFill>
                  <a:srgbClr val="4871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5,000</a:t>
            </a:r>
            <a:endParaRPr lang="he-IL" sz="4400" b="1" dirty="0">
              <a:solidFill>
                <a:srgbClr val="4871C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 rtl="1"/>
            <a:r>
              <a:rPr lang="he-IL" sz="1700" b="1" dirty="0">
                <a:solidFill>
                  <a:srgbClr val="4871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he-IL" sz="2400" b="1" dirty="0">
                <a:solidFill>
                  <a:srgbClr val="4871C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יח"ד בשלב א' של התכנית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1F2EDBBD-B61A-4B06-87A2-3E120EAF47C4}"/>
              </a:ext>
            </a:extLst>
          </p:cNvPr>
          <p:cNvSpPr txBox="1"/>
          <p:nvPr/>
        </p:nvSpPr>
        <p:spPr>
          <a:xfrm>
            <a:off x="4155513" y="2225276"/>
            <a:ext cx="3250522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4000" b="1" dirty="0">
                <a:solidFill>
                  <a:srgbClr val="FF993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תכנון מותאם</a:t>
            </a:r>
          </a:p>
          <a:p>
            <a:pPr algn="ctr" rtl="1"/>
            <a:r>
              <a:rPr lang="he-IL" sz="2400" b="1" dirty="0">
                <a:solidFill>
                  <a:srgbClr val="FF9933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לצרכי האוכלוסייה החרדית</a:t>
            </a:r>
          </a:p>
        </p:txBody>
      </p:sp>
      <p:sp>
        <p:nvSpPr>
          <p:cNvPr id="17" name="Rounded Rectangle 42">
            <a:extLst>
              <a:ext uri="{FF2B5EF4-FFF2-40B4-BE49-F238E27FC236}">
                <a16:creationId xmlns:a16="http://schemas.microsoft.com/office/drawing/2014/main" xmlns="" id="{1F3433BC-4C40-4FCC-9906-83DB06C62C79}"/>
              </a:ext>
            </a:extLst>
          </p:cNvPr>
          <p:cNvSpPr/>
          <p:nvPr/>
        </p:nvSpPr>
        <p:spPr>
          <a:xfrm>
            <a:off x="851578" y="1992617"/>
            <a:ext cx="2954169" cy="1768677"/>
          </a:xfrm>
          <a:prstGeom prst="roundRect">
            <a:avLst/>
          </a:prstGeom>
          <a:noFill/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Rounded Rectangle 44">
            <a:extLst>
              <a:ext uri="{FF2B5EF4-FFF2-40B4-BE49-F238E27FC236}">
                <a16:creationId xmlns:a16="http://schemas.microsoft.com/office/drawing/2014/main" xmlns="" id="{71E7D395-C057-432A-8A80-96D807B362DF}"/>
              </a:ext>
            </a:extLst>
          </p:cNvPr>
          <p:cNvSpPr/>
          <p:nvPr/>
        </p:nvSpPr>
        <p:spPr>
          <a:xfrm>
            <a:off x="1950767" y="1495780"/>
            <a:ext cx="762082" cy="826832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4F78301E-FA23-4753-A542-A708F437B540}"/>
              </a:ext>
            </a:extLst>
          </p:cNvPr>
          <p:cNvSpPr txBox="1"/>
          <p:nvPr/>
        </p:nvSpPr>
        <p:spPr>
          <a:xfrm>
            <a:off x="867333" y="2161931"/>
            <a:ext cx="2922658" cy="150810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4400" b="1" dirty="0">
                <a:solidFill>
                  <a:schemeClr val="accent4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כ-20,000</a:t>
            </a:r>
          </a:p>
          <a:p>
            <a:pPr algn="ctr" rtl="1"/>
            <a:r>
              <a:rPr lang="he-IL" sz="2400" b="1" dirty="0">
                <a:solidFill>
                  <a:schemeClr val="accent4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יח"ד בתכנית המתאר</a:t>
            </a:r>
            <a:endParaRPr lang="he-IL" sz="800" b="1" dirty="0">
              <a:solidFill>
                <a:schemeClr val="accent4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1" name="Rounded Rectangle 42">
            <a:extLst>
              <a:ext uri="{FF2B5EF4-FFF2-40B4-BE49-F238E27FC236}">
                <a16:creationId xmlns:a16="http://schemas.microsoft.com/office/drawing/2014/main" xmlns="" id="{87770846-EA56-4159-83F3-8BD8643CF5B6}"/>
              </a:ext>
            </a:extLst>
          </p:cNvPr>
          <p:cNvSpPr/>
          <p:nvPr/>
        </p:nvSpPr>
        <p:spPr>
          <a:xfrm>
            <a:off x="1950767" y="4554799"/>
            <a:ext cx="3359569" cy="1685745"/>
          </a:xfrm>
          <a:prstGeom prst="round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Rounded Rectangle 44">
            <a:extLst>
              <a:ext uri="{FF2B5EF4-FFF2-40B4-BE49-F238E27FC236}">
                <a16:creationId xmlns:a16="http://schemas.microsoft.com/office/drawing/2014/main" xmlns="" id="{E40852BF-CB6F-4390-94F9-3A410F277E8D}"/>
              </a:ext>
            </a:extLst>
          </p:cNvPr>
          <p:cNvSpPr/>
          <p:nvPr/>
        </p:nvSpPr>
        <p:spPr>
          <a:xfrm>
            <a:off x="3077792" y="4039834"/>
            <a:ext cx="992144" cy="856679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E8F0994B-8A00-4E53-A578-1DAF5AEFC0CB}"/>
              </a:ext>
            </a:extLst>
          </p:cNvPr>
          <p:cNvSpPr txBox="1"/>
          <p:nvPr/>
        </p:nvSpPr>
        <p:spPr>
          <a:xfrm>
            <a:off x="1826604" y="4925543"/>
            <a:ext cx="3550066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4000" b="1" dirty="0">
                <a:solidFill>
                  <a:srgbClr val="7030A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520,000</a:t>
            </a:r>
          </a:p>
          <a:p>
            <a:pPr algn="ctr" rtl="1"/>
            <a:r>
              <a:rPr lang="he-IL" sz="2400" b="1" dirty="0">
                <a:solidFill>
                  <a:srgbClr val="7030A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מ"ר שטחי תעסוקה</a:t>
            </a:r>
          </a:p>
        </p:txBody>
      </p:sp>
      <p:sp>
        <p:nvSpPr>
          <p:cNvPr id="24" name="Rounded Rectangle 42">
            <a:extLst>
              <a:ext uri="{FF2B5EF4-FFF2-40B4-BE49-F238E27FC236}">
                <a16:creationId xmlns:a16="http://schemas.microsoft.com/office/drawing/2014/main" xmlns="" id="{0FEB10CA-4E78-4FEA-A1C0-13B60282C2FE}"/>
              </a:ext>
            </a:extLst>
          </p:cNvPr>
          <p:cNvSpPr/>
          <p:nvPr/>
        </p:nvSpPr>
        <p:spPr>
          <a:xfrm>
            <a:off x="6095999" y="4572077"/>
            <a:ext cx="3359569" cy="1668467"/>
          </a:xfrm>
          <a:prstGeom prst="roundRect">
            <a:avLst/>
          </a:prstGeom>
          <a:noFill/>
          <a:ln w="28575">
            <a:solidFill>
              <a:srgbClr val="2EB3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5" name="Rounded Rectangle 44">
            <a:extLst>
              <a:ext uri="{FF2B5EF4-FFF2-40B4-BE49-F238E27FC236}">
                <a16:creationId xmlns:a16="http://schemas.microsoft.com/office/drawing/2014/main" xmlns="" id="{94EE5127-F8AC-4395-B6D7-F0F8107BCB74}"/>
              </a:ext>
            </a:extLst>
          </p:cNvPr>
          <p:cNvSpPr/>
          <p:nvPr/>
        </p:nvSpPr>
        <p:spPr>
          <a:xfrm>
            <a:off x="7284268" y="4028781"/>
            <a:ext cx="899816" cy="856679"/>
          </a:xfrm>
          <a:prstGeom prst="roundRect">
            <a:avLst/>
          </a:prstGeom>
          <a:solidFill>
            <a:srgbClr val="2EB3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BF14500F-6C2B-4D49-851C-957321559099}"/>
              </a:ext>
            </a:extLst>
          </p:cNvPr>
          <p:cNvSpPr txBox="1"/>
          <p:nvPr/>
        </p:nvSpPr>
        <p:spPr>
          <a:xfrm>
            <a:off x="5936393" y="4925669"/>
            <a:ext cx="3595566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4000" b="1" dirty="0">
                <a:solidFill>
                  <a:srgbClr val="2EB39C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פתרון זמין </a:t>
            </a:r>
          </a:p>
          <a:p>
            <a:pPr algn="ctr" rtl="1"/>
            <a:r>
              <a:rPr lang="he-IL" sz="2400" b="1" dirty="0">
                <a:solidFill>
                  <a:srgbClr val="2EB39C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ללא חסמים</a:t>
            </a:r>
          </a:p>
        </p:txBody>
      </p:sp>
      <p:pic>
        <p:nvPicPr>
          <p:cNvPr id="13" name="תמונה 12">
            <a:extLst>
              <a:ext uri="{FF2B5EF4-FFF2-40B4-BE49-F238E27FC236}">
                <a16:creationId xmlns:a16="http://schemas.microsoft.com/office/drawing/2014/main" xmlns="" id="{AD51164E-5725-4E6A-8A88-A736A5A338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565" y="3960828"/>
            <a:ext cx="992144" cy="992144"/>
          </a:xfrm>
          <a:prstGeom prst="rect">
            <a:avLst/>
          </a:prstGeom>
        </p:spPr>
      </p:pic>
      <p:pic>
        <p:nvPicPr>
          <p:cNvPr id="32" name="תמונה 31">
            <a:extLst>
              <a:ext uri="{FF2B5EF4-FFF2-40B4-BE49-F238E27FC236}">
                <a16:creationId xmlns:a16="http://schemas.microsoft.com/office/drawing/2014/main" xmlns="" id="{6E9C7F9C-A930-480E-9601-0CC30303A6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876" y="1614447"/>
            <a:ext cx="594250" cy="594250"/>
          </a:xfrm>
          <a:prstGeom prst="rect">
            <a:avLst/>
          </a:prstGeom>
        </p:spPr>
      </p:pic>
      <p:pic>
        <p:nvPicPr>
          <p:cNvPr id="34" name="תמונה 33">
            <a:extLst>
              <a:ext uri="{FF2B5EF4-FFF2-40B4-BE49-F238E27FC236}">
                <a16:creationId xmlns:a16="http://schemas.microsoft.com/office/drawing/2014/main" xmlns="" id="{12B596AC-2218-4821-86DC-D8B933B078A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813" y="4077217"/>
            <a:ext cx="808243" cy="808243"/>
          </a:xfrm>
          <a:prstGeom prst="rect">
            <a:avLst/>
          </a:prstGeom>
        </p:spPr>
      </p:pic>
      <p:pic>
        <p:nvPicPr>
          <p:cNvPr id="36" name="תמונה 35">
            <a:extLst>
              <a:ext uri="{FF2B5EF4-FFF2-40B4-BE49-F238E27FC236}">
                <a16:creationId xmlns:a16="http://schemas.microsoft.com/office/drawing/2014/main" xmlns="" id="{20DE317C-54D8-4B32-9ED0-78812E90B9E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709" y="1621547"/>
            <a:ext cx="587147" cy="5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752543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המכון חדש">
      <a:dk1>
        <a:srgbClr val="FFFFFF"/>
      </a:dk1>
      <a:lt1>
        <a:srgbClr val="141E38"/>
      </a:lt1>
      <a:dk2>
        <a:srgbClr val="FFFFFF"/>
      </a:dk2>
      <a:lt2>
        <a:srgbClr val="141E38"/>
      </a:lt2>
      <a:accent1>
        <a:srgbClr val="4871C0"/>
      </a:accent1>
      <a:accent2>
        <a:srgbClr val="198BD1"/>
      </a:accent2>
      <a:accent3>
        <a:srgbClr val="08BBDF"/>
      </a:accent3>
      <a:accent4>
        <a:srgbClr val="06D0DD"/>
      </a:accent4>
      <a:accent5>
        <a:srgbClr val="3DE5D5"/>
      </a:accent5>
      <a:accent6>
        <a:srgbClr val="D1E6FD"/>
      </a:accent6>
      <a:hlink>
        <a:srgbClr val="076DDA"/>
      </a:hlink>
      <a:folHlink>
        <a:srgbClr val="757070"/>
      </a:folHlink>
    </a:clrScheme>
    <a:fontScheme name="Tahoma המכון הישראלי לדמוקריה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אופק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1">
        <a:spAutoFit/>
      </a:bodyPr>
      <a:lstStyle>
        <a:defPPr>
          <a:defRPr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מסמך" ma:contentTypeID="0x010100CCBB6777C30DFD46B30CF918394FAEAE" ma:contentTypeVersion="" ma:contentTypeDescription="צור מסמך חדש." ma:contentTypeScope="" ma:versionID="390071cec4ce42d0847f75a4fed41ba3">
  <xsd:schema xmlns:xsd="http://www.w3.org/2001/XMLSchema" xmlns:xs="http://www.w3.org/2001/XMLSchema" xmlns:p="http://schemas.microsoft.com/office/2006/metadata/properties" xmlns:ns2="290d5b49-c690-4c6f-bbb9-1e50dab33eee" targetNamespace="http://schemas.microsoft.com/office/2006/metadata/properties" ma:root="true" ma:fieldsID="d7dd2f529bbe50785394ddfd47ca1ac1" ns2:_="">
    <xsd:import namespace="290d5b49-c690-4c6f-bbb9-1e50dab33eee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d5b49-c690-4c6f-bbb9-1e50dab33ee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משותף עם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סוג תוכן"/>
        <xsd:element ref="dc:title" minOccurs="0" maxOccurs="1" ma:index="4" ma:displayName="כותרת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4.xml><?xml version="1.0" encoding="utf-8"?>
<?mso-contentType ?>
<customXsn xmlns="http://schemas.microsoft.com/office/2006/metadata/customXsn">
  <xsnLocation>http://svpsps16.prod.root.moch.gov.il/_cts/MochLetterColorful/2585c0cfe4f3b3c8customXsn.xsn</xsnLocation>
  <cached>True</cached>
  <openByDefault>False</openByDefault>
  <xsnScope>http://svpsps16.prod.root.moch.gov.il</xsnScope>
</customXsn>
</file>

<file path=customXml/itemProps1.xml><?xml version="1.0" encoding="utf-8"?>
<ds:datastoreItem xmlns:ds="http://schemas.openxmlformats.org/officeDocument/2006/customXml" ds:itemID="{5ABF4462-C8F5-4570-A308-E8FB4262E714}"/>
</file>

<file path=customXml/itemProps2.xml><?xml version="1.0" encoding="utf-8"?>
<ds:datastoreItem xmlns:ds="http://schemas.openxmlformats.org/officeDocument/2006/customXml" ds:itemID="{15DB2616-FC4F-4F05-A2E8-49D2B8FAF86B}"/>
</file>

<file path=customXml/itemProps3.xml><?xml version="1.0" encoding="utf-8"?>
<ds:datastoreItem xmlns:ds="http://schemas.openxmlformats.org/officeDocument/2006/customXml" ds:itemID="{67AE35C8-A9E5-4436-919A-4AEA4D38F040}"/>
</file>

<file path=customXml/itemProps4.xml><?xml version="1.0" encoding="utf-8"?>
<ds:datastoreItem xmlns:ds="http://schemas.openxmlformats.org/officeDocument/2006/customXml" ds:itemID="{EEB4D9FA-F7FF-41C5-96D0-EBEDDA181785}">
  <ds:schemaRefs>
    <ds:schemaRef ds:uri="http://schemas.microsoft.com/office/2006/metadata/customXs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6666</TotalTime>
  <Words>377</Words>
  <Application>Microsoft Office PowerPoint</Application>
  <PresentationFormat>מסך רחב</PresentationFormat>
  <Paragraphs>103</Paragraphs>
  <Slides>10</Slides>
  <Notes>9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7" baseType="lpstr">
      <vt:lpstr>Arial</vt:lpstr>
      <vt:lpstr>Assistant</vt:lpstr>
      <vt:lpstr>Calibri</vt:lpstr>
      <vt:lpstr>Open Sans</vt:lpstr>
      <vt:lpstr>Segoe UI</vt:lpstr>
      <vt:lpstr>Tahoma</vt:lpstr>
      <vt:lpstr>ערכת נושא Office</vt:lpstr>
      <vt:lpstr>אתגרי הדיור בחברה החרדית </vt:lpstr>
      <vt:lpstr>מצגת של PowerPoint</vt:lpstr>
      <vt:lpstr>מצגת של PowerPoint</vt:lpstr>
      <vt:lpstr>סיכום שנת 2021 יח"ד בשכונות וערים ייעודיות למגזר החרדי </vt:lpstr>
      <vt:lpstr>תכניות המיועדות לאוכלוסייה החרדית שאושרו בין השנים 2020-2018 סה"כ: 13,342 יח"ד</vt:lpstr>
      <vt:lpstr>מצגת של PowerPoint</vt:lpstr>
      <vt:lpstr>מצגת של PowerPoint</vt:lpstr>
      <vt:lpstr>מצגת של PowerPoint</vt:lpstr>
      <vt:lpstr>יעדים ל-2022 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הפגיעה בתעסוקה בזמן המשבר הייתה (ועודנה) קשה יותר עבור בעלי הכנסות נמוכות</dc:title>
  <dc:creator>Roe kenneth Portal</dc:creator>
  <cp:lastModifiedBy>כוכי שבתאי</cp:lastModifiedBy>
  <cp:revision>297</cp:revision>
  <cp:lastPrinted>2022-02-08T05:03:08Z</cp:lastPrinted>
  <dcterms:created xsi:type="dcterms:W3CDTF">2021-06-24T08:35:19Z</dcterms:created>
  <dcterms:modified xsi:type="dcterms:W3CDTF">2022-02-08T05:03:23Z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0x010100CCBB6777C30DFD46B30CF918394FAEAE</vt:lpwstr>
  </property>
  <property fmtid="{D5CDD505-2E9C-101B-9397-08002B2CF9AE}" pid="3" name="SanhedrinDocumentType">
    <vt:r8>88</vt:r8>
  </property>
  <property fmtid="{D5CDD505-2E9C-101B-9397-08002B2CF9AE}" pid="4" name="SanhedrinItemID">
    <vt:r8>2169175</vt:r8>
  </property>
</Properties>
</file>