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81" r:id="rId3"/>
    <p:sldId id="282" r:id="rId4"/>
    <p:sldId id="258" r:id="rId5"/>
    <p:sldId id="266" r:id="rId6"/>
    <p:sldId id="264" r:id="rId7"/>
    <p:sldId id="265" r:id="rId8"/>
    <p:sldId id="283" r:id="rId9"/>
    <p:sldId id="284" r:id="rId10"/>
    <p:sldId id="261" r:id="rId11"/>
    <p:sldId id="262" r:id="rId12"/>
    <p:sldId id="270" r:id="rId13"/>
    <p:sldId id="271" r:id="rId14"/>
    <p:sldId id="269" r:id="rId15"/>
    <p:sldId id="268" r:id="rId16"/>
    <p:sldId id="275" r:id="rId17"/>
    <p:sldId id="274" r:id="rId18"/>
    <p:sldId id="276" r:id="rId19"/>
    <p:sldId id="277" r:id="rId20"/>
    <p:sldId id="278" r:id="rId21"/>
    <p:sldId id="279" r:id="rId22"/>
    <p:sldId id="280" r:id="rId23"/>
    <p:sldId id="285" r:id="rId24"/>
    <p:sldId id="286" r:id="rId25"/>
    <p:sldId id="287" r:id="rId26"/>
    <p:sldId id="288" r:id="rId27"/>
    <p:sldId id="289" r:id="rId28"/>
  </p:sldIdLst>
  <p:sldSz cx="9144000" cy="6858000" type="screen4x3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100" d="100"/>
          <a:sy n="100" d="100"/>
        </p:scale>
        <p:origin x="-1308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A3EE8-7986-4FFF-A835-7932E192AF42}" type="datetimeFigureOut">
              <a:rPr lang="he-IL" smtClean="0"/>
              <a:t>י"ג/כסלו/תשס"ט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DEF3-3E53-4E97-8117-BD6D366C3D3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A3EE8-7986-4FFF-A835-7932E192AF42}" type="datetimeFigureOut">
              <a:rPr lang="he-IL" smtClean="0"/>
              <a:t>י"ג/כסלו/תשס"ט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DEF3-3E53-4E97-8117-BD6D366C3D3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A3EE8-7986-4FFF-A835-7932E192AF42}" type="datetimeFigureOut">
              <a:rPr lang="he-IL" smtClean="0"/>
              <a:t>י"ג/כסלו/תשס"ט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DEF3-3E53-4E97-8117-BD6D366C3D3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A3EE8-7986-4FFF-A835-7932E192AF42}" type="datetimeFigureOut">
              <a:rPr lang="he-IL" smtClean="0"/>
              <a:t>י"ג/כסלו/תשס"ט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DEF3-3E53-4E97-8117-BD6D366C3D3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A3EE8-7986-4FFF-A835-7932E192AF42}" type="datetimeFigureOut">
              <a:rPr lang="he-IL" smtClean="0"/>
              <a:t>י"ג/כסלו/תשס"ט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DEF3-3E53-4E97-8117-BD6D366C3D3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A3EE8-7986-4FFF-A835-7932E192AF42}" type="datetimeFigureOut">
              <a:rPr lang="he-IL" smtClean="0"/>
              <a:t>י"ג/כסלו/תשס"ט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DEF3-3E53-4E97-8117-BD6D366C3D3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A3EE8-7986-4FFF-A835-7932E192AF42}" type="datetimeFigureOut">
              <a:rPr lang="he-IL" smtClean="0"/>
              <a:t>י"ג/כסלו/תשס"ט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DEF3-3E53-4E97-8117-BD6D366C3D3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A3EE8-7986-4FFF-A835-7932E192AF42}" type="datetimeFigureOut">
              <a:rPr lang="he-IL" smtClean="0"/>
              <a:t>י"ג/כסלו/תשס"ט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DEF3-3E53-4E97-8117-BD6D366C3D3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A3EE8-7986-4FFF-A835-7932E192AF42}" type="datetimeFigureOut">
              <a:rPr lang="he-IL" smtClean="0"/>
              <a:t>י"ג/כסלו/תשס"ט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DEF3-3E53-4E97-8117-BD6D366C3D3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A3EE8-7986-4FFF-A835-7932E192AF42}" type="datetimeFigureOut">
              <a:rPr lang="he-IL" smtClean="0"/>
              <a:t>י"ג/כסלו/תשס"ט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DEF3-3E53-4E97-8117-BD6D366C3D3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A3EE8-7986-4FFF-A835-7932E192AF42}" type="datetimeFigureOut">
              <a:rPr lang="he-IL" smtClean="0"/>
              <a:t>י"ג/כסלו/תשס"ט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DEF3-3E53-4E97-8117-BD6D366C3D3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A3EE8-7986-4FFF-A835-7932E192AF42}" type="datetimeFigureOut">
              <a:rPr lang="he-IL" smtClean="0"/>
              <a:t>י"ג/כסלו/תשס"ט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2DEF3-3E53-4E97-8117-BD6D366C3D33}" type="slidenum">
              <a:rPr lang="he-IL" smtClean="0"/>
              <a:t>‹#›</a:t>
            </a:fld>
            <a:endParaRPr lang="he-I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upload.kipa.co.il/bikorim/110519-31120073703112007.jp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e-IL" dirty="0" smtClean="0"/>
              <a:t>שעורי צילום </a:t>
            </a:r>
            <a:r>
              <a:rPr lang="he-IL" dirty="0" err="1" smtClean="0"/>
              <a:t>– ת</a:t>
            </a:r>
            <a:r>
              <a:rPr lang="he-IL" dirty="0" smtClean="0"/>
              <a:t>אורה וצבע</a:t>
            </a:r>
            <a:endParaRPr lang="he-IL" dirty="0"/>
          </a:p>
        </p:txBody>
      </p:sp>
      <p:sp>
        <p:nvSpPr>
          <p:cNvPr id="4" name="כותרת משנה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e-IL" dirty="0" smtClean="0"/>
              <a:t>+</a:t>
            </a:r>
            <a:r>
              <a:rPr lang="he-IL" dirty="0" err="1" smtClean="0"/>
              <a:t>הבטים</a:t>
            </a:r>
            <a:r>
              <a:rPr lang="he-IL" dirty="0" smtClean="0"/>
              <a:t> מעשיים על </a:t>
            </a:r>
            <a:r>
              <a:rPr lang="he-IL" dirty="0" err="1" smtClean="0"/>
              <a:t>ניקון</a:t>
            </a:r>
            <a:r>
              <a:rPr lang="he-IL" dirty="0"/>
              <a:t> </a:t>
            </a:r>
            <a:r>
              <a:rPr lang="he-IL" dirty="0" smtClean="0"/>
              <a:t> </a:t>
            </a:r>
            <a:r>
              <a:rPr lang="en-US" dirty="0" smtClean="0"/>
              <a:t>L10</a:t>
            </a:r>
            <a:endParaRPr lang="he-I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1357322" cy="671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214546" y="285728"/>
            <a:ext cx="642942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המבזק מופעל אוטומטית באור חלש</a:t>
            </a:r>
            <a:endParaRPr lang="he-IL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285984" y="1428736"/>
            <a:ext cx="642942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הבזק עם הפחתת עיניים אדומות</a:t>
            </a:r>
            <a:endParaRPr lang="he-IL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214546" y="2786058"/>
            <a:ext cx="642942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ביטול הבזק</a:t>
            </a:r>
            <a:endParaRPr lang="he-IL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143108" y="4071942"/>
            <a:ext cx="642942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הבזק בכל עת</a:t>
            </a:r>
            <a:endParaRPr lang="he-IL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214546" y="5286388"/>
            <a:ext cx="6429420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הבזק </a:t>
            </a:r>
            <a:r>
              <a:rPr lang="he-IL" sz="2800" dirty="0" err="1" smtClean="0"/>
              <a:t>בסינכרון</a:t>
            </a:r>
            <a:r>
              <a:rPr lang="he-IL" sz="2800" dirty="0" smtClean="0"/>
              <a:t> איטי כדי להאיר נושא על רקע סצנה לילית, כאשר ההבזק מאיר את הנושא ומהירות איטית חושפת את הסצנה הלילית</a:t>
            </a:r>
            <a:endParaRPr lang="he-IL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29312" cy="1143000"/>
          </a:xfrm>
        </p:spPr>
        <p:txBody>
          <a:bodyPr>
            <a:normAutofit fontScale="90000"/>
          </a:bodyPr>
          <a:lstStyle/>
          <a:p>
            <a:r>
              <a:rPr lang="he-IL" dirty="0" smtClean="0"/>
              <a:t>הבזק בכל עת: פועל תמיד –</a:t>
            </a:r>
            <a:r>
              <a:rPr lang="he-IL" dirty="0" err="1" smtClean="0"/>
              <a:t> מאיר</a:t>
            </a:r>
            <a:r>
              <a:rPr lang="he-IL" dirty="0" smtClean="0"/>
              <a:t> צללים באור שמש.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he-IL" dirty="0" smtClean="0"/>
              <a:t>המבזק </a:t>
            </a:r>
            <a:r>
              <a:rPr lang="he-IL" dirty="0"/>
              <a:t>מופעל בכל צילום</a:t>
            </a:r>
            <a:r>
              <a:rPr lang="ar-SA" dirty="0"/>
              <a:t>, </a:t>
            </a:r>
            <a:r>
              <a:rPr lang="he-IL" dirty="0"/>
              <a:t>בלי קשר לתנאי התאורה</a:t>
            </a:r>
            <a:r>
              <a:rPr lang="ar-SA" dirty="0"/>
              <a:t>, </a:t>
            </a:r>
            <a:r>
              <a:rPr lang="he-IL" dirty="0"/>
              <a:t>בין אם מצלמים באור שמש מלא ובין אם בתאורה חלשה יותר</a:t>
            </a:r>
            <a:r>
              <a:rPr lang="ar-SA" dirty="0"/>
              <a:t>. </a:t>
            </a:r>
            <a:r>
              <a:rPr lang="he-IL" dirty="0"/>
              <a:t>במקרים רבים מצב זה עדיף על מצב מבזק אוטומטי</a:t>
            </a:r>
            <a:r>
              <a:rPr lang="ar-SA" dirty="0"/>
              <a:t>, </a:t>
            </a:r>
            <a:r>
              <a:rPr lang="he-IL" dirty="0"/>
              <a:t>מאחר שאנו שולטים בו על תאורת המבזק</a:t>
            </a:r>
            <a:r>
              <a:rPr lang="ar-SA" dirty="0"/>
              <a:t>. </a:t>
            </a:r>
            <a:r>
              <a:rPr lang="he-IL" dirty="0"/>
              <a:t>דוגמה לשימוש נפוץ במצב זה</a:t>
            </a:r>
            <a:r>
              <a:rPr lang="ar-SA" dirty="0"/>
              <a:t>: </a:t>
            </a:r>
            <a:r>
              <a:rPr lang="he-IL" dirty="0"/>
              <a:t>כאשר מצלמים דיוקן מול האור</a:t>
            </a:r>
            <a:r>
              <a:rPr lang="ar-SA" dirty="0"/>
              <a:t>, </a:t>
            </a:r>
            <a:r>
              <a:rPr lang="he-IL" dirty="0"/>
              <a:t>פני המצולם יופיעו כצללית</a:t>
            </a:r>
            <a:r>
              <a:rPr lang="ar-SA" dirty="0"/>
              <a:t>. </a:t>
            </a:r>
            <a:r>
              <a:rPr lang="he-IL" dirty="0"/>
              <a:t>אם נפעיל את המבזק</a:t>
            </a:r>
            <a:r>
              <a:rPr lang="ar-SA" dirty="0"/>
              <a:t>, </a:t>
            </a:r>
            <a:r>
              <a:rPr lang="he-IL" dirty="0"/>
              <a:t>הוא יאיר את פני המצולם וכך נקבל תאורה מאוזנת</a:t>
            </a:r>
            <a:r>
              <a:rPr lang="ar-SA" dirty="0"/>
              <a:t>.</a:t>
            </a:r>
            <a:endParaRPr lang="en-US" dirty="0"/>
          </a:p>
          <a:p>
            <a:pPr>
              <a:buNone/>
            </a:pPr>
            <a:endParaRPr lang="he-IL" dirty="0"/>
          </a:p>
        </p:txBody>
      </p:sp>
      <p:pic>
        <p:nvPicPr>
          <p:cNvPr id="4" name="Picture 2" descr="צילום: זמן דיגיטלי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91300" y="285728"/>
            <a:ext cx="2552700" cy="16192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wide2_w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14422"/>
            <a:ext cx="294322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 descr="wide3_w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285860"/>
            <a:ext cx="3000396" cy="3834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286380" y="5357826"/>
            <a:ext cx="3000396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he-IL" sz="2800" dirty="0" smtClean="0"/>
              <a:t>צילום עם מבזק –</a:t>
            </a:r>
            <a:r>
              <a:rPr lang="he-IL" sz="2800" dirty="0" err="1" smtClean="0"/>
              <a:t> תא</a:t>
            </a:r>
            <a:r>
              <a:rPr lang="he-IL" sz="2800" dirty="0" smtClean="0"/>
              <a:t>ורה מאוזנת</a:t>
            </a:r>
            <a:endParaRPr lang="he-IL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5286388"/>
            <a:ext cx="3643338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he-IL" sz="2800" dirty="0" smtClean="0"/>
              <a:t>צילום ללא מבזק </a:t>
            </a:r>
            <a:r>
              <a:rPr lang="he-IL" sz="2800" dirty="0" err="1" smtClean="0"/>
              <a:t>– פ</a:t>
            </a:r>
            <a:r>
              <a:rPr lang="he-IL" sz="2800" dirty="0" smtClean="0"/>
              <a:t>ני המצולם מוצלות (כי יש אור מאחוריו)</a:t>
            </a:r>
            <a:endParaRPr lang="he-IL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643042" y="357166"/>
            <a:ext cx="642942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he-IL" sz="2800" dirty="0" smtClean="0"/>
              <a:t>צילום ביום</a:t>
            </a:r>
            <a:endParaRPr lang="he-IL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G:\00-לקוחות\GREEN\2007\03-סיור בירושלים\אילן\DSC_019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34" y="428604"/>
            <a:ext cx="6560687" cy="5786478"/>
          </a:xfrm>
          <a:prstGeom prst="rect">
            <a:avLst/>
          </a:prstGeom>
          <a:noFill/>
        </p:spPr>
      </p:pic>
      <p:sp>
        <p:nvSpPr>
          <p:cNvPr id="5" name="חץ למטה 4"/>
          <p:cNvSpPr/>
          <p:nvPr/>
        </p:nvSpPr>
        <p:spPr>
          <a:xfrm>
            <a:off x="5357818" y="500042"/>
            <a:ext cx="3643338" cy="50720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dirty="0" smtClean="0"/>
              <a:t>התאורה מגיעה מלמעלה. שימו לב לצל מתחת לעיניים</a:t>
            </a:r>
          </a:p>
          <a:p>
            <a:pPr algn="ctr"/>
            <a:endParaRPr lang="he-IL" dirty="0"/>
          </a:p>
          <a:p>
            <a:pPr algn="ctr"/>
            <a:r>
              <a:rPr lang="he-IL" sz="3600" dirty="0" smtClean="0"/>
              <a:t>מבזק היה מונע תופעה זו.</a:t>
            </a:r>
            <a:endParaRPr lang="he-IL" sz="3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329246" cy="1143000"/>
          </a:xfrm>
        </p:spPr>
        <p:txBody>
          <a:bodyPr/>
          <a:lstStyle/>
          <a:p>
            <a:r>
              <a:rPr lang="he-IL" dirty="0" smtClean="0"/>
              <a:t>מצב צילום ללא מבזק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457200" y="1831995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he-IL" b="1" dirty="0"/>
              <a:t>מצב צילום ללא מבזק</a:t>
            </a:r>
            <a:r>
              <a:rPr lang="ar-SA" b="1" dirty="0"/>
              <a:t>:</a:t>
            </a:r>
            <a:r>
              <a:rPr lang="ar-SA" dirty="0"/>
              <a:t> </a:t>
            </a:r>
            <a:r>
              <a:rPr lang="he-IL" dirty="0"/>
              <a:t>מתאים לצילום בתאורה הקיימת</a:t>
            </a:r>
            <a:r>
              <a:rPr lang="ar-SA" dirty="0"/>
              <a:t>, </a:t>
            </a:r>
            <a:r>
              <a:rPr lang="he-IL" dirty="0"/>
              <a:t>כמו צילום בפנים הבית</a:t>
            </a:r>
            <a:r>
              <a:rPr lang="ar-SA" dirty="0"/>
              <a:t>. </a:t>
            </a:r>
            <a:r>
              <a:rPr lang="he-IL" dirty="0"/>
              <a:t>במצב זה אנו נהנים מהתאורה הטבעית מבלי שהמבזק יפגע בה</a:t>
            </a:r>
            <a:r>
              <a:rPr lang="ar-SA" dirty="0"/>
              <a:t>. </a:t>
            </a:r>
            <a:r>
              <a:rPr lang="he-IL" dirty="0"/>
              <a:t>תמיד חייבים לזכור כי תאורת המבזק מעניקה לתמונה אווירה שונה לחלוטין מצילום באור טבעי המגיע מנורה ביתית או חלון צדדי</a:t>
            </a:r>
            <a:r>
              <a:rPr lang="ar-SA" dirty="0"/>
              <a:t>. </a:t>
            </a:r>
            <a:r>
              <a:rPr lang="he-IL" dirty="0"/>
              <a:t>דוגמה לשימוש במצב זה</a:t>
            </a:r>
            <a:r>
              <a:rPr lang="ar-SA" dirty="0"/>
              <a:t>: </a:t>
            </a:r>
            <a:r>
              <a:rPr lang="he-IL" dirty="0"/>
              <a:t>ניסיתם פעם לצלם ילד נושף על נרות עוגת יום ההולדת</a:t>
            </a:r>
            <a:r>
              <a:rPr lang="ar-SA" dirty="0"/>
              <a:t>, </a:t>
            </a:r>
            <a:r>
              <a:rPr lang="he-IL" dirty="0"/>
              <a:t>תוך שימוש במבזק</a:t>
            </a:r>
            <a:r>
              <a:rPr lang="ar-SA" dirty="0"/>
              <a:t>? </a:t>
            </a:r>
            <a:r>
              <a:rPr lang="he-IL" dirty="0"/>
              <a:t>את אור הנרות לא רואים</a:t>
            </a:r>
            <a:r>
              <a:rPr lang="ar-SA" dirty="0"/>
              <a:t>, </a:t>
            </a:r>
            <a:r>
              <a:rPr lang="he-IL" dirty="0"/>
              <a:t>מכיוון שעוצמת המבזק חזקה בהרבה מהם</a:t>
            </a:r>
            <a:r>
              <a:rPr lang="ar-SA" dirty="0"/>
              <a:t>. </a:t>
            </a:r>
            <a:r>
              <a:rPr lang="he-IL" dirty="0"/>
              <a:t>כבו את המבזק ותהנה מתאורת נרות חמימה</a:t>
            </a:r>
            <a:r>
              <a:rPr lang="ar-SA" dirty="0"/>
              <a:t>.</a:t>
            </a:r>
            <a:endParaRPr lang="he-IL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142876"/>
            <a:ext cx="2214610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wide1_w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3116"/>
            <a:ext cx="38862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http://ilschool.org/home/schools/click/UserFiles/Images/Pear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14290"/>
            <a:ext cx="4200525" cy="6191250"/>
          </a:xfrm>
          <a:prstGeom prst="rect">
            <a:avLst/>
          </a:prstGeom>
          <a:noFill/>
        </p:spPr>
      </p:pic>
      <p:sp>
        <p:nvSpPr>
          <p:cNvPr id="6" name="חץ שמאלה 5"/>
          <p:cNvSpPr/>
          <p:nvPr/>
        </p:nvSpPr>
        <p:spPr>
          <a:xfrm>
            <a:off x="2428860" y="1643050"/>
            <a:ext cx="1857388" cy="121444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dirty="0" smtClean="0"/>
              <a:t>הנרות הן מקור האור</a:t>
            </a:r>
            <a:endParaRPr lang="he-IL" dirty="0"/>
          </a:p>
        </p:txBody>
      </p:sp>
      <p:sp>
        <p:nvSpPr>
          <p:cNvPr id="7" name="חץ ימינה 6"/>
          <p:cNvSpPr/>
          <p:nvPr/>
        </p:nvSpPr>
        <p:spPr>
          <a:xfrm rot="20452063">
            <a:off x="2428860" y="5000636"/>
            <a:ext cx="2428892" cy="10715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dirty="0" smtClean="0"/>
              <a:t>מקור אור חלש מהחזית</a:t>
            </a:r>
            <a:endParaRPr lang="he-IL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0"/>
            <a:ext cx="2214610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42844" y="357166"/>
            <a:ext cx="1357322" cy="67710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dirty="0" smtClean="0"/>
              <a:t>צולם </a:t>
            </a:r>
            <a:r>
              <a:rPr lang="he-IL" sz="2000" b="1" i="1" dirty="0" smtClean="0"/>
              <a:t>ללא </a:t>
            </a:r>
            <a:r>
              <a:rPr lang="he-IL" dirty="0" smtClean="0"/>
              <a:t>מבזק כמובן!</a:t>
            </a:r>
            <a:endParaRPr lang="he-IL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מה זה צבע לבן?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he-IL" dirty="0" smtClean="0"/>
              <a:t>הצבעים של הנושא משתנים בהתאם לתאורה.</a:t>
            </a:r>
          </a:p>
          <a:p>
            <a:pPr>
              <a:buNone/>
            </a:pPr>
            <a:r>
              <a:rPr lang="he-IL" dirty="0" smtClean="0"/>
              <a:t>העין האנושים אינה מבחינה בכף. </a:t>
            </a:r>
          </a:p>
          <a:p>
            <a:pPr>
              <a:buNone/>
            </a:pPr>
            <a:r>
              <a:rPr lang="he-IL" dirty="0" smtClean="0"/>
              <a:t>סדין לבן, נראה לבן לאור </a:t>
            </a:r>
            <a:r>
              <a:rPr lang="he-IL" dirty="0" err="1" smtClean="0"/>
              <a:t>פלורסנט</a:t>
            </a:r>
            <a:r>
              <a:rPr lang="he-IL" dirty="0" smtClean="0"/>
              <a:t>, וגם באור השמש.</a:t>
            </a:r>
          </a:p>
          <a:p>
            <a:pPr>
              <a:buNone/>
            </a:pPr>
            <a:r>
              <a:rPr lang="he-IL" dirty="0" smtClean="0"/>
              <a:t>המוח שלנו </a:t>
            </a:r>
            <a:r>
              <a:rPr lang="he-IL" b="1" dirty="0" smtClean="0"/>
              <a:t>מתרגם</a:t>
            </a:r>
            <a:r>
              <a:rPr lang="he-IL" dirty="0" smtClean="0"/>
              <a:t> את הצבע למה שהוא רגיל.</a:t>
            </a:r>
          </a:p>
          <a:p>
            <a:pPr>
              <a:buNone/>
            </a:pPr>
            <a:r>
              <a:rPr lang="he-IL" dirty="0" smtClean="0"/>
              <a:t>המצלמה אינה יכולה לעשות זאת לבד!</a:t>
            </a:r>
          </a:p>
          <a:p>
            <a:pPr>
              <a:buNone/>
            </a:pPr>
            <a:r>
              <a:rPr lang="he-IL" dirty="0" smtClean="0">
                <a:solidFill>
                  <a:srgbClr val="C00000"/>
                </a:solidFill>
              </a:rPr>
              <a:t>כדי להשיג בצילום שלך צבעים נכונים יש להשתמש באופציות לתיקוני חשיפה ואיזון לבן.</a:t>
            </a:r>
            <a:endParaRPr lang="he-IL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תיקונים בתאורה </a:t>
            </a:r>
            <a:r>
              <a:rPr lang="he-IL" dirty="0" err="1" smtClean="0"/>
              <a:t>בניקון</a:t>
            </a:r>
            <a:r>
              <a:rPr lang="he-IL" dirty="0" smtClean="0"/>
              <a:t> </a:t>
            </a:r>
            <a:r>
              <a:rPr lang="en-US" dirty="0" smtClean="0"/>
              <a:t>L10</a:t>
            </a:r>
            <a:r>
              <a:rPr lang="he-IL" dirty="0" smtClean="0"/>
              <a:t> </a:t>
            </a:r>
            <a:r>
              <a:rPr lang="he-IL" dirty="0" err="1" smtClean="0"/>
              <a:t>– תיקון</a:t>
            </a:r>
            <a:r>
              <a:rPr lang="he-IL" dirty="0" smtClean="0"/>
              <a:t> חשיפה</a:t>
            </a:r>
            <a:endParaRPr lang="he-IL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428736"/>
            <a:ext cx="335758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346836" y="3738554"/>
            <a:ext cx="250033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dirty="0" smtClean="0"/>
              <a:t>על המסך יופיע תפריט "קיזוז חשיפה"</a:t>
            </a:r>
            <a:endParaRPr lang="he-IL" dirty="0"/>
          </a:p>
        </p:txBody>
      </p:sp>
      <p:sp>
        <p:nvSpPr>
          <p:cNvPr id="6" name="TextBox 5"/>
          <p:cNvSpPr txBox="1"/>
          <p:nvPr/>
        </p:nvSpPr>
        <p:spPr>
          <a:xfrm>
            <a:off x="6715140" y="4500570"/>
            <a:ext cx="207170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dirty="0" smtClean="0"/>
              <a:t>אם התמונה כהה מידי </a:t>
            </a:r>
            <a:r>
              <a:rPr lang="he-IL" dirty="0" err="1" smtClean="0"/>
              <a:t>– ל</a:t>
            </a:r>
            <a:r>
              <a:rPr lang="he-IL" dirty="0" smtClean="0"/>
              <a:t>חץ על + </a:t>
            </a:r>
          </a:p>
          <a:p>
            <a:r>
              <a:rPr lang="he-IL" dirty="0" smtClean="0"/>
              <a:t>לחץ על </a:t>
            </a:r>
            <a:r>
              <a:rPr lang="en-US" dirty="0" smtClean="0"/>
              <a:t>OK</a:t>
            </a:r>
            <a:endParaRPr lang="he-IL" dirty="0"/>
          </a:p>
        </p:txBody>
      </p:sp>
      <p:sp>
        <p:nvSpPr>
          <p:cNvPr id="7" name="TextBox 6"/>
          <p:cNvSpPr txBox="1"/>
          <p:nvPr/>
        </p:nvSpPr>
        <p:spPr>
          <a:xfrm>
            <a:off x="6715140" y="5643578"/>
            <a:ext cx="207170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dirty="0" smtClean="0"/>
              <a:t>אם התמונה בהירה מידי לחץ על –</a:t>
            </a:r>
          </a:p>
          <a:p>
            <a:r>
              <a:rPr lang="he-IL" dirty="0" smtClean="0"/>
              <a:t>לחץ על </a:t>
            </a:r>
            <a:r>
              <a:rPr lang="en-US" dirty="0" smtClean="0"/>
              <a:t>OK</a:t>
            </a:r>
            <a:endParaRPr lang="he-IL" dirty="0"/>
          </a:p>
        </p:txBody>
      </p:sp>
      <p:sp>
        <p:nvSpPr>
          <p:cNvPr id="8" name="TextBox 7"/>
          <p:cNvSpPr txBox="1"/>
          <p:nvPr/>
        </p:nvSpPr>
        <p:spPr>
          <a:xfrm>
            <a:off x="6215074" y="2500306"/>
            <a:ext cx="250033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dirty="0" smtClean="0"/>
              <a:t>לחץ על ה +/- ברב בורר שמימין למסך</a:t>
            </a:r>
            <a:endParaRPr lang="he-IL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2890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00100" y="714356"/>
            <a:ext cx="642942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תפריט </a:t>
            </a:r>
            <a:r>
              <a:rPr lang="en-US" sz="2800" dirty="0" smtClean="0"/>
              <a:t>SET-UP</a:t>
            </a:r>
            <a:endParaRPr lang="he-IL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71538" y="1857364"/>
            <a:ext cx="642942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קבע גודל התמונה</a:t>
            </a:r>
            <a:endParaRPr lang="he-IL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071538" y="3000372"/>
            <a:ext cx="642942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איזון לבן</a:t>
            </a:r>
            <a:endParaRPr lang="he-IL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0430" y="3643314"/>
            <a:ext cx="5643570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צילום רציף =  - מצלם 2 תמונות אוטומטיות </a:t>
            </a:r>
            <a:r>
              <a:rPr lang="he-IL" sz="2800" dirty="0" err="1" smtClean="0"/>
              <a:t>בשניה</a:t>
            </a:r>
            <a:r>
              <a:rPr lang="he-IL" sz="2800" dirty="0" smtClean="0"/>
              <a:t> עד 5 תמונות, או רב צילום 16 תמונות</a:t>
            </a:r>
            <a:endParaRPr lang="he-IL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000100" y="5286389"/>
            <a:ext cx="642942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en-US" sz="2800" dirty="0" smtClean="0"/>
              <a:t>Best Shoot </a:t>
            </a:r>
            <a:r>
              <a:rPr lang="en-US" sz="2800" dirty="0" err="1" smtClean="0"/>
              <a:t>Sellect</a:t>
            </a:r>
            <a:r>
              <a:rPr lang="en-US" sz="2800" dirty="0" smtClean="0"/>
              <a:t> – </a:t>
            </a:r>
            <a:r>
              <a:rPr lang="he-IL" sz="2800" dirty="0" smtClean="0"/>
              <a:t>בחירה אוטומטית של הצילום הטוב ביותר. </a:t>
            </a:r>
            <a:endParaRPr lang="he-IL" sz="2800" dirty="0"/>
          </a:p>
        </p:txBody>
      </p:sp>
      <p:cxnSp>
        <p:nvCxnSpPr>
          <p:cNvPr id="11" name="מחבר חץ ישר 10"/>
          <p:cNvCxnSpPr/>
          <p:nvPr/>
        </p:nvCxnSpPr>
        <p:spPr>
          <a:xfrm>
            <a:off x="3000364" y="400050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מחבר חץ ישר 11"/>
          <p:cNvCxnSpPr/>
          <p:nvPr/>
        </p:nvCxnSpPr>
        <p:spPr>
          <a:xfrm>
            <a:off x="1928794" y="5000636"/>
            <a:ext cx="428628" cy="2857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מחבר חץ ישר 13"/>
          <p:cNvCxnSpPr/>
          <p:nvPr/>
        </p:nvCxnSpPr>
        <p:spPr>
          <a:xfrm rot="10800000">
            <a:off x="3214678" y="2714620"/>
            <a:ext cx="2786082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מחבר חץ ישר 14"/>
          <p:cNvCxnSpPr/>
          <p:nvPr/>
        </p:nvCxnSpPr>
        <p:spPr>
          <a:xfrm>
            <a:off x="3143240" y="1714488"/>
            <a:ext cx="428628" cy="2857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מחבר חץ ישר 15"/>
          <p:cNvCxnSpPr/>
          <p:nvPr/>
        </p:nvCxnSpPr>
        <p:spPr>
          <a:xfrm>
            <a:off x="2143108" y="500042"/>
            <a:ext cx="428628" cy="2857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571868" y="6380946"/>
            <a:ext cx="5572132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תפריט לקבלת תמונות בגוונים שונים</a:t>
            </a:r>
            <a:endParaRPr lang="he-IL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2285984" y="-214338"/>
            <a:ext cx="6858016" cy="1143000"/>
          </a:xfrm>
        </p:spPr>
        <p:txBody>
          <a:bodyPr>
            <a:normAutofit/>
          </a:bodyPr>
          <a:lstStyle/>
          <a:p>
            <a:r>
              <a:rPr lang="he-IL" dirty="0" smtClean="0"/>
              <a:t>תפריט צילום  </a:t>
            </a:r>
            <a:r>
              <a:rPr lang="he-IL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האדומים קשורים לנושא הצבע</a:t>
            </a:r>
            <a:endParaRPr lang="he-IL" sz="2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איכות התמונה </a:t>
            </a:r>
            <a:r>
              <a:rPr lang="he-IL" dirty="0" err="1" smtClean="0"/>
              <a:t>– ח</a:t>
            </a:r>
            <a:r>
              <a:rPr lang="he-IL" dirty="0" smtClean="0"/>
              <a:t>שוב </a:t>
            </a:r>
            <a:r>
              <a:rPr lang="he-IL" dirty="0" err="1" smtClean="0"/>
              <a:t>– ל</a:t>
            </a:r>
            <a:r>
              <a:rPr lang="he-IL" dirty="0" smtClean="0"/>
              <a:t>תערוכה בחר בגודל תמונה מתאים!</a:t>
            </a:r>
            <a:endParaRPr lang="he-IL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571876"/>
            <a:ext cx="314327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143116"/>
            <a:ext cx="385762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מחבר חץ ישר 7"/>
          <p:cNvCxnSpPr/>
          <p:nvPr/>
        </p:nvCxnSpPr>
        <p:spPr>
          <a:xfrm rot="10800000">
            <a:off x="3786182" y="4929198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072066" y="4714884"/>
            <a:ext cx="35719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dirty="0" smtClean="0"/>
              <a:t>בחר בדרך כלל בגודל </a:t>
            </a:r>
            <a:r>
              <a:rPr lang="en-US" dirty="0" smtClean="0"/>
              <a:t>PC</a:t>
            </a:r>
            <a:r>
              <a:rPr lang="he-IL" dirty="0" smtClean="0"/>
              <a:t> –</a:t>
            </a:r>
            <a:r>
              <a:rPr lang="he-IL" dirty="0" err="1" smtClean="0"/>
              <a:t> לת</a:t>
            </a:r>
            <a:r>
              <a:rPr lang="he-IL" dirty="0" smtClean="0"/>
              <a:t>צוגה במחשב ובאינטרנט</a:t>
            </a:r>
            <a:endParaRPr lang="he-IL" dirty="0"/>
          </a:p>
        </p:txBody>
      </p:sp>
      <p:sp>
        <p:nvSpPr>
          <p:cNvPr id="10" name="TextBox 9"/>
          <p:cNvSpPr txBox="1"/>
          <p:nvPr/>
        </p:nvSpPr>
        <p:spPr>
          <a:xfrm>
            <a:off x="4857752" y="3857628"/>
            <a:ext cx="385765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dirty="0" smtClean="0"/>
              <a:t>בחר בגודל </a:t>
            </a:r>
            <a:r>
              <a:rPr lang="en-US" dirty="0" smtClean="0"/>
              <a:t>NORMAL</a:t>
            </a:r>
            <a:r>
              <a:rPr lang="he-IL" dirty="0" smtClean="0"/>
              <a:t>  או </a:t>
            </a:r>
            <a:r>
              <a:rPr lang="en-US" dirty="0" smtClean="0"/>
              <a:t>HIGH</a:t>
            </a:r>
            <a:r>
              <a:rPr lang="he-IL" dirty="0" smtClean="0"/>
              <a:t> כדי לפתח תמונות לתערוכה או לספר מחזור</a:t>
            </a:r>
            <a:endParaRPr lang="he-IL" dirty="0"/>
          </a:p>
        </p:txBody>
      </p:sp>
      <p:cxnSp>
        <p:nvCxnSpPr>
          <p:cNvPr id="11" name="מחבר חץ ישר 10"/>
          <p:cNvCxnSpPr/>
          <p:nvPr/>
        </p:nvCxnSpPr>
        <p:spPr>
          <a:xfrm rot="10800000">
            <a:off x="3929058" y="4000504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מחבר חץ ישר 11"/>
          <p:cNvCxnSpPr/>
          <p:nvPr/>
        </p:nvCxnSpPr>
        <p:spPr>
          <a:xfrm rot="10800000">
            <a:off x="4000496" y="4286256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סוגי תאורה </a:t>
            </a:r>
            <a:r>
              <a:rPr lang="he-IL" dirty="0" err="1" smtClean="0"/>
              <a:t>– ת</a:t>
            </a:r>
            <a:r>
              <a:rPr lang="he-IL" dirty="0" smtClean="0"/>
              <a:t>אורה חמה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/>
              <a:t>תאורה חמה- הנוצרת </a:t>
            </a:r>
            <a:r>
              <a:rPr lang="he-IL" dirty="0" smtClean="0"/>
              <a:t>ממנורות </a:t>
            </a:r>
            <a:r>
              <a:rPr lang="he-IL" dirty="0"/>
              <a:t>הביתיות ותאורות </a:t>
            </a:r>
            <a:r>
              <a:rPr lang="he-IL" dirty="0" smtClean="0"/>
              <a:t>הרחוב, תאורת </a:t>
            </a:r>
            <a:r>
              <a:rPr lang="he-IL" dirty="0"/>
              <a:t>נרות, הלוגן, אש ועוד.. תאורות אלו מפיצות </a:t>
            </a:r>
            <a:r>
              <a:rPr lang="he-IL" dirty="0" smtClean="0"/>
              <a:t>חום</a:t>
            </a:r>
            <a:r>
              <a:rPr lang="he-IL" dirty="0"/>
              <a:t>.</a:t>
            </a:r>
          </a:p>
        </p:txBody>
      </p:sp>
      <p:pic>
        <p:nvPicPr>
          <p:cNvPr id="26626" name="Picture 2" descr="https://www.kipa.co.il/bikorim/show_art_img.asp?img_src=http://upload.kipa.co.il/bikorim/110519-31120073703112007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928934"/>
            <a:ext cx="5278472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איזון לבן</a:t>
            </a:r>
            <a:endParaRPr lang="he-IL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3116"/>
            <a:ext cx="307183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285860"/>
            <a:ext cx="392909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357554" y="2428868"/>
            <a:ext cx="5500694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אוטומטי- מתאים לרוב מצבי הצילום</a:t>
            </a:r>
            <a:endParaRPr lang="he-IL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357554" y="3000372"/>
            <a:ext cx="5500694" cy="26776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en-US" sz="2800" dirty="0" smtClean="0"/>
              <a:t>White Bal. preset </a:t>
            </a:r>
            <a:r>
              <a:rPr lang="he-IL" sz="2800" dirty="0" smtClean="0"/>
              <a:t> - מדידת הלבן בתאורה נוכחית.</a:t>
            </a:r>
          </a:p>
          <a:p>
            <a:r>
              <a:rPr lang="he-IL" sz="2800" dirty="0" smtClean="0"/>
              <a:t>כדי למדוד את האיזון הדרוש יש לצלם נייר לבן </a:t>
            </a:r>
            <a:r>
              <a:rPr lang="he-IL" sz="2800" dirty="0" err="1" smtClean="0"/>
              <a:t>– ה</a:t>
            </a:r>
            <a:r>
              <a:rPr lang="he-IL" sz="2800" dirty="0" smtClean="0"/>
              <a:t>תמונה לא מצולמת אך המצלמה עורכת מדידות .</a:t>
            </a:r>
          </a:p>
          <a:p>
            <a:r>
              <a:rPr lang="he-IL" sz="2800" dirty="0" err="1" smtClean="0"/>
              <a:t>הבסר</a:t>
            </a:r>
            <a:r>
              <a:rPr lang="he-IL" sz="2800" dirty="0" smtClean="0"/>
              <a:t> </a:t>
            </a:r>
            <a:r>
              <a:rPr lang="he-IL" sz="2800" dirty="0" err="1" smtClean="0"/>
              <a:t>בשיקופית</a:t>
            </a:r>
            <a:r>
              <a:rPr lang="he-IL" sz="2800" dirty="0" smtClean="0"/>
              <a:t> הבאה.</a:t>
            </a:r>
            <a:endParaRPr lang="he-IL" sz="2800" dirty="0"/>
          </a:p>
        </p:txBody>
      </p:sp>
      <p:cxnSp>
        <p:nvCxnSpPr>
          <p:cNvPr id="9" name="מחבר חץ ישר 8"/>
          <p:cNvCxnSpPr/>
          <p:nvPr/>
        </p:nvCxnSpPr>
        <p:spPr>
          <a:xfrm rot="10800000" flipV="1">
            <a:off x="2643174" y="2643182"/>
            <a:ext cx="1143008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מחבר חץ ישר 9"/>
          <p:cNvCxnSpPr/>
          <p:nvPr/>
        </p:nvCxnSpPr>
        <p:spPr>
          <a:xfrm rot="10800000">
            <a:off x="2928926" y="3071810"/>
            <a:ext cx="1071570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/>
          <a:lstStyle/>
          <a:p>
            <a:r>
              <a:rPr lang="he-I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איזון לבן מראש </a:t>
            </a:r>
            <a:r>
              <a:rPr lang="he-IL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מדידת</a:t>
            </a:r>
            <a:r>
              <a:rPr lang="he-I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הלבן.</a:t>
            </a:r>
            <a:endParaRPr lang="he-I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321471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57580" y="2500306"/>
            <a:ext cx="5500694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1.הזום יופעל אוטומטית.על המסך תופיע מסגרת בהירה ומתחתיה תפריט </a:t>
            </a:r>
            <a:r>
              <a:rPr lang="en-US" sz="2800" dirty="0" smtClean="0"/>
              <a:t>Cancel </a:t>
            </a:r>
            <a:r>
              <a:rPr lang="he-IL" sz="2800" dirty="0" smtClean="0"/>
              <a:t> (ביטול) או </a:t>
            </a:r>
            <a:r>
              <a:rPr lang="en-US" sz="2800" dirty="0" smtClean="0"/>
              <a:t>Measure </a:t>
            </a:r>
            <a:r>
              <a:rPr lang="he-IL" sz="2800" dirty="0" smtClean="0"/>
              <a:t> (מדידה). בחר ב </a:t>
            </a:r>
            <a:r>
              <a:rPr lang="en-US" sz="2800" dirty="0" smtClean="0"/>
              <a:t>Measure</a:t>
            </a:r>
            <a:r>
              <a:rPr lang="he-IL" sz="2800" dirty="0" smtClean="0"/>
              <a:t> .</a:t>
            </a:r>
          </a:p>
          <a:p>
            <a:r>
              <a:rPr lang="he-IL" sz="2800" dirty="0" smtClean="0"/>
              <a:t>2.מקם נייר לבן וכוון את המצלמה כך שיכנס למסגרת הבהירה שעל המסך.</a:t>
            </a:r>
          </a:p>
          <a:p>
            <a:r>
              <a:rPr lang="he-IL" sz="2800" dirty="0" smtClean="0"/>
              <a:t>לחץ על המחשף.</a:t>
            </a:r>
          </a:p>
          <a:p>
            <a:r>
              <a:rPr lang="he-IL" sz="2800" dirty="0" smtClean="0"/>
              <a:t>3.המצלמה מודדת את הצבע הלבן של הניר ומאזנת את נתוני הצילום הבאים בהתאם לכך </a:t>
            </a:r>
            <a:r>
              <a:rPr lang="he-IL" sz="2800" dirty="0" err="1" smtClean="0"/>
              <a:t>– ע</a:t>
            </a:r>
            <a:r>
              <a:rPr lang="he-IL" sz="2800" dirty="0" smtClean="0"/>
              <a:t>כשיו תתחיל לצלם.</a:t>
            </a:r>
            <a:endParaRPr lang="he-IL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500430" y="1071546"/>
            <a:ext cx="5500694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בחר בתפריט </a:t>
            </a:r>
            <a:r>
              <a:rPr lang="en-US" sz="2800" dirty="0" smtClean="0"/>
              <a:t>White Bal. Preset</a:t>
            </a:r>
            <a:r>
              <a:rPr lang="he-IL" sz="2800" dirty="0" smtClean="0"/>
              <a:t> כדי למדוד את הצבע הלבן בסביבה בה אתה מצלם.</a:t>
            </a:r>
            <a:r>
              <a:rPr lang="he-IL" sz="2800" dirty="0" smtClean="0"/>
              <a:t> </a:t>
            </a:r>
            <a:endParaRPr lang="he-IL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6029332" y="500042"/>
            <a:ext cx="3114668" cy="1868478"/>
          </a:xfrm>
        </p:spPr>
        <p:txBody>
          <a:bodyPr>
            <a:normAutofit fontScale="90000"/>
          </a:bodyPr>
          <a:lstStyle/>
          <a:p>
            <a:r>
              <a:rPr lang="he-I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איזון לבן</a:t>
            </a:r>
            <a:br>
              <a:rPr lang="he-I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e-I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אפשרויות בית החרושת</a:t>
            </a:r>
            <a:endParaRPr lang="he-I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390"/>
            <a:ext cx="4500594" cy="6786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928662" y="928670"/>
            <a:ext cx="4071934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איזון לבן לצילום באור יום</a:t>
            </a:r>
            <a:endParaRPr lang="he-IL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2500306"/>
            <a:ext cx="6000792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איזון לבן לצילום תוך הבית עם מנורות ליבון</a:t>
            </a:r>
            <a:endParaRPr lang="he-IL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785786" y="3929066"/>
            <a:ext cx="6000792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איזון לבן לצילום תוך הבית עם </a:t>
            </a:r>
            <a:r>
              <a:rPr lang="he-IL" sz="2800" dirty="0" err="1" smtClean="0"/>
              <a:t>פלורסנטים</a:t>
            </a:r>
            <a:endParaRPr lang="he-IL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000100" y="5500702"/>
            <a:ext cx="6000792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איזון לבן לצילום חוץ יום מעונן</a:t>
            </a:r>
            <a:endParaRPr lang="he-IL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143208" y="6215082"/>
            <a:ext cx="6000792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איזון לבן לצילום עם הפלש של המצלמה</a:t>
            </a:r>
            <a:endParaRPr lang="he-IL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תפריט לקבלת גוונים בתמונות אופציות הצבע</a:t>
            </a:r>
            <a:endParaRPr lang="he-IL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786058"/>
            <a:ext cx="321471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000240"/>
            <a:ext cx="3786214" cy="42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714876" y="3357562"/>
            <a:ext cx="3286148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תפריט זה מאפשר לצלם לגוון את הצילומים –</a:t>
            </a:r>
            <a:r>
              <a:rPr lang="he-IL" sz="2800" dirty="0" err="1" smtClean="0"/>
              <a:t> האופציות</a:t>
            </a:r>
            <a:r>
              <a:rPr lang="he-IL" sz="2800" dirty="0" smtClean="0"/>
              <a:t> </a:t>
            </a:r>
            <a:r>
              <a:rPr lang="he-IL" sz="2800" dirty="0" err="1" smtClean="0"/>
              <a:t>בשיקופית</a:t>
            </a:r>
            <a:r>
              <a:rPr lang="he-IL" sz="2800" dirty="0" smtClean="0"/>
              <a:t> הבאה.</a:t>
            </a:r>
            <a:endParaRPr lang="he-IL" sz="2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אופציות צבע</a:t>
            </a:r>
            <a:endParaRPr lang="he-IL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328614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85786" y="1714488"/>
            <a:ext cx="4071966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צבעים סטנדרטיים</a:t>
            </a:r>
            <a:endParaRPr lang="he-IL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2714620"/>
            <a:ext cx="6000792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צבעים רוויים </a:t>
            </a:r>
            <a:r>
              <a:rPr lang="he-IL" sz="2800" dirty="0" err="1" smtClean="0"/>
              <a:t>– מתקבלת</a:t>
            </a:r>
            <a:r>
              <a:rPr lang="he-IL" sz="2800" dirty="0" smtClean="0"/>
              <a:t> תחושה של ציור</a:t>
            </a:r>
            <a:endParaRPr lang="he-IL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857224" y="3714752"/>
            <a:ext cx="6000792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שחור-לבן</a:t>
            </a:r>
            <a:endParaRPr lang="he-IL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785786" y="4786322"/>
            <a:ext cx="7572428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גוון ספיה </a:t>
            </a:r>
            <a:r>
              <a:rPr lang="he-IL" sz="2800" dirty="0" err="1" smtClean="0"/>
              <a:t>– חום</a:t>
            </a:r>
            <a:r>
              <a:rPr lang="he-IL" sz="2800" dirty="0" smtClean="0"/>
              <a:t> לבן </a:t>
            </a:r>
            <a:r>
              <a:rPr lang="he-IL" sz="2800" dirty="0" err="1" smtClean="0"/>
              <a:t>– מ</a:t>
            </a:r>
            <a:r>
              <a:rPr lang="he-IL" sz="2800" dirty="0" smtClean="0"/>
              <a:t>ראה של תמונות ישנות</a:t>
            </a:r>
            <a:endParaRPr lang="he-IL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857224" y="5786454"/>
            <a:ext cx="3500462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2800" dirty="0" smtClean="0"/>
              <a:t>גוון כחלחל</a:t>
            </a:r>
            <a:endParaRPr lang="he-IL" sz="28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מה כדאי לעשות עכשיו?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he-IL" dirty="0" smtClean="0"/>
              <a:t>צלם אותה תמונה עם </a:t>
            </a:r>
          </a:p>
          <a:p>
            <a:pPr>
              <a:buNone/>
            </a:pPr>
            <a:r>
              <a:rPr lang="he-IL" dirty="0" smtClean="0"/>
              <a:t>תיקוני חשיפה:</a:t>
            </a:r>
            <a:r>
              <a:rPr lang="he-IL" dirty="0"/>
              <a:t> </a:t>
            </a:r>
            <a:endParaRPr lang="he-IL" dirty="0" smtClean="0"/>
          </a:p>
          <a:p>
            <a:pPr>
              <a:buNone/>
            </a:pPr>
            <a:r>
              <a:rPr lang="he-IL" dirty="0" smtClean="0"/>
              <a:t>2-</a:t>
            </a:r>
          </a:p>
          <a:p>
            <a:pPr>
              <a:buNone/>
            </a:pPr>
            <a:r>
              <a:rPr lang="he-IL" dirty="0" smtClean="0"/>
              <a:t>1-</a:t>
            </a:r>
          </a:p>
          <a:p>
            <a:pPr>
              <a:buNone/>
            </a:pPr>
            <a:r>
              <a:rPr lang="he-IL" dirty="0" smtClean="0"/>
              <a:t>0</a:t>
            </a:r>
          </a:p>
          <a:p>
            <a:pPr>
              <a:buNone/>
            </a:pPr>
            <a:r>
              <a:rPr lang="he-IL" dirty="0" smtClean="0"/>
              <a:t>1+</a:t>
            </a:r>
          </a:p>
          <a:p>
            <a:pPr>
              <a:buNone/>
            </a:pPr>
            <a:r>
              <a:rPr lang="he-IL" dirty="0" smtClean="0"/>
              <a:t>2+</a:t>
            </a:r>
          </a:p>
          <a:p>
            <a:pPr>
              <a:buNone/>
            </a:pPr>
            <a:endParaRPr lang="he-IL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335758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כוכב עם 12 פינות 4"/>
          <p:cNvSpPr/>
          <p:nvPr/>
        </p:nvSpPr>
        <p:spPr>
          <a:xfrm>
            <a:off x="7000892" y="357166"/>
            <a:ext cx="1785950" cy="1285884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dirty="0" smtClean="0"/>
              <a:t>שעור ראשון</a:t>
            </a:r>
            <a:endParaRPr lang="he-IL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נסה את השפעת איזון הלבן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he-IL" dirty="0" smtClean="0"/>
              <a:t>בחר איזון לבן שונה וצלם אותה תמונה.</a:t>
            </a:r>
          </a:p>
          <a:p>
            <a:pPr>
              <a:buNone/>
            </a:pPr>
            <a:r>
              <a:rPr lang="he-IL" dirty="0" smtClean="0"/>
              <a:t>ראה את השפעת הקיזוזים על התוצאה</a:t>
            </a:r>
            <a:endParaRPr lang="he-I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786057"/>
            <a:ext cx="2286016" cy="3447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כוכב עם 12 פינות 4"/>
          <p:cNvSpPr/>
          <p:nvPr/>
        </p:nvSpPr>
        <p:spPr>
          <a:xfrm>
            <a:off x="7143768" y="285728"/>
            <a:ext cx="1785950" cy="1285884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dirty="0" smtClean="0"/>
              <a:t>שעור שני</a:t>
            </a:r>
            <a:endParaRPr lang="he-IL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צור תמונות מיוחדות עם אופציות צבע שונות</a:t>
            </a:r>
            <a:endParaRPr lang="he-IL" dirty="0"/>
          </a:p>
        </p:txBody>
      </p:sp>
      <p:sp>
        <p:nvSpPr>
          <p:cNvPr id="4" name="כוכב עם 12 פינות 3"/>
          <p:cNvSpPr/>
          <p:nvPr/>
        </p:nvSpPr>
        <p:spPr>
          <a:xfrm>
            <a:off x="7072330" y="1571612"/>
            <a:ext cx="1785950" cy="1285884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dirty="0" smtClean="0"/>
              <a:t>שעור שלישי</a:t>
            </a:r>
            <a:endParaRPr lang="he-IL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736"/>
            <a:ext cx="328614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תאורת </a:t>
            </a:r>
            <a:r>
              <a:rPr lang="he-IL" dirty="0" err="1" smtClean="0"/>
              <a:t>פלורסנט</a:t>
            </a:r>
            <a:r>
              <a:rPr lang="he-IL" dirty="0" smtClean="0"/>
              <a:t> ותאורת יום</a:t>
            </a:r>
            <a:endParaRPr lang="he-IL" dirty="0"/>
          </a:p>
        </p:txBody>
      </p:sp>
      <p:pic>
        <p:nvPicPr>
          <p:cNvPr id="31746" name="Picture 2" descr="http://www.masa.co.il/MASA/_fck_uploads/Image/masaacher/163%20new/163_P34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2" y="3214686"/>
            <a:ext cx="1905000" cy="1428750"/>
          </a:xfrm>
          <a:prstGeom prst="rect">
            <a:avLst/>
          </a:prstGeom>
          <a:noFill/>
        </p:spPr>
      </p:pic>
      <p:pic>
        <p:nvPicPr>
          <p:cNvPr id="31748" name="Picture 4" descr="http://www.masa.co.il/MASA/_fck_uploads/Image/masaacher/163%20new/163_P34B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43240" y="5072074"/>
            <a:ext cx="2000264" cy="1500198"/>
          </a:xfrm>
          <a:prstGeom prst="rect">
            <a:avLst/>
          </a:prstGeom>
          <a:noFill/>
        </p:spPr>
      </p:pic>
      <p:pic>
        <p:nvPicPr>
          <p:cNvPr id="31750" name="Picture 6" descr="http://www.masa.co.il/MASA/_fck_uploads/Image/masaacher/163%20new/163_P34C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1472" y="1500174"/>
            <a:ext cx="1905000" cy="1428750"/>
          </a:xfrm>
          <a:prstGeom prst="rect">
            <a:avLst/>
          </a:prstGeom>
          <a:noFill/>
        </p:spPr>
      </p:pic>
      <p:sp>
        <p:nvSpPr>
          <p:cNvPr id="8" name="מלבן 7"/>
          <p:cNvSpPr/>
          <p:nvPr/>
        </p:nvSpPr>
        <p:spPr>
          <a:xfrm>
            <a:off x="4214810" y="1428736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e-IL" dirty="0" smtClean="0"/>
          </a:p>
          <a:p>
            <a:r>
              <a:rPr lang="he-IL" dirty="0" smtClean="0"/>
              <a:t>א. תאורת הפלורוסנט- המגיעה מתאורת הפלורוסנטים, הם לא מפיצים חום וצבע האור שלהם הוא כחול / ירוק בהיר.</a:t>
            </a:r>
          </a:p>
          <a:p>
            <a:endParaRPr lang="he-IL" dirty="0" smtClean="0"/>
          </a:p>
          <a:p>
            <a:endParaRPr lang="he-IL" dirty="0" smtClean="0"/>
          </a:p>
          <a:p>
            <a:r>
              <a:rPr lang="he-IL" dirty="0" smtClean="0"/>
              <a:t>ב. תאורת אור יום- תאורת השמש מפיצה גם כן אור כחול בהיר מאוד המגיע מצבע השמיים.</a:t>
            </a:r>
          </a:p>
          <a:p>
            <a:r>
              <a:rPr lang="he-IL" dirty="0" smtClean="0"/>
              <a:t>וכמובן תאורת הירח והכוכבים המפיצים אור לבן חלש מאוד (בסרטים לאור יום).</a:t>
            </a:r>
          </a:p>
          <a:p>
            <a:endParaRPr lang="he-IL" dirty="0"/>
          </a:p>
          <a:p>
            <a:endParaRPr lang="he-IL" dirty="0" smtClean="0"/>
          </a:p>
          <a:p>
            <a:endParaRPr lang="he-IL" dirty="0"/>
          </a:p>
          <a:p>
            <a:r>
              <a:rPr lang="he-IL" dirty="0" smtClean="0"/>
              <a:t>ג. צילום בתוך הבית עם נורת ליבון</a:t>
            </a:r>
          </a:p>
          <a:p>
            <a:r>
              <a:rPr lang="he-IL" dirty="0" smtClean="0"/>
              <a:t>צבע חם.</a:t>
            </a:r>
            <a:endParaRPr lang="he-IL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מלבן 3"/>
          <p:cNvSpPr/>
          <p:nvPr/>
        </p:nvSpPr>
        <p:spPr>
          <a:xfrm>
            <a:off x="3428992" y="1500174"/>
            <a:ext cx="32861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e-IL" dirty="0" smtClean="0"/>
              <a:t>תאורה טבעית מהחלון</a:t>
            </a:r>
            <a:endParaRPr lang="he-IL" dirty="0"/>
          </a:p>
        </p:txBody>
      </p:sp>
      <p:pic>
        <p:nvPicPr>
          <p:cNvPr id="2050" name="Picture 2" descr="http://ilschool.org/WebPages/ImageHandler.ashx?s=747ebff5-bd21-4ba0-ae79-5fcac300079e&amp;pg=cea45e6c-6374-47fb-809a-6c6193432358&amp;section=4b285313-11b7-46af-b60c-dd0c6003b312&amp;image=d5.jpg&amp;height=420&amp;width=4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571744"/>
            <a:ext cx="5500726" cy="3811219"/>
          </a:xfrm>
          <a:prstGeom prst="rect">
            <a:avLst/>
          </a:prstGeom>
          <a:noFill/>
        </p:spPr>
      </p:pic>
      <p:sp>
        <p:nvSpPr>
          <p:cNvPr id="6" name="חץ שמאלה 5"/>
          <p:cNvSpPr/>
          <p:nvPr/>
        </p:nvSpPr>
        <p:spPr>
          <a:xfrm>
            <a:off x="4714876" y="3143248"/>
            <a:ext cx="2857520" cy="114300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dirty="0" smtClean="0"/>
              <a:t>האור מגיע מהצד - מהחלון</a:t>
            </a:r>
            <a:endParaRPr lang="he-I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G:\00-לקוחות\GREEN\2007\03-סיור בירושלים\אילן\DSC_003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5400000">
            <a:off x="849485" y="2293731"/>
            <a:ext cx="4730386" cy="2286016"/>
          </a:xfrm>
          <a:prstGeom prst="rect">
            <a:avLst/>
          </a:prstGeom>
          <a:noFill/>
        </p:spPr>
      </p:pic>
      <p:sp>
        <p:nvSpPr>
          <p:cNvPr id="7" name="חץ למטה 6"/>
          <p:cNvSpPr/>
          <p:nvPr/>
        </p:nvSpPr>
        <p:spPr>
          <a:xfrm>
            <a:off x="5357818" y="500042"/>
            <a:ext cx="3643338" cy="50720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dirty="0" smtClean="0"/>
              <a:t>התאורה מגיעה מלמעלה. שימו לב לצל מתחת לסנטר</a:t>
            </a:r>
            <a:endParaRPr lang="he-IL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Ilan\AppData\Local\Microsoft\Windows\Temporary Internet Files\Low\Content.IE5\7D026SW4\nightshoot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928670"/>
            <a:ext cx="1853108" cy="4857784"/>
          </a:xfrm>
          <a:prstGeom prst="rect">
            <a:avLst/>
          </a:prstGeom>
          <a:noFill/>
        </p:spPr>
      </p:pic>
      <p:sp>
        <p:nvSpPr>
          <p:cNvPr id="5" name="חץ ימינה 4"/>
          <p:cNvSpPr/>
          <p:nvPr/>
        </p:nvSpPr>
        <p:spPr>
          <a:xfrm>
            <a:off x="1214414" y="2500306"/>
            <a:ext cx="3143272" cy="17145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dirty="0" smtClean="0"/>
              <a:t>תאורה מלאכותית המגיעה מאחור</a:t>
            </a:r>
            <a:endParaRPr lang="he-IL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lschool.org/WebPages/ImageHandler.ashx?s=747ebff5-bd21-4ba0-ae79-5fcac300079e&amp;pg=cea45e6c-6374-47fb-809a-6c6193432358&amp;section=4b285313-11b7-46af-b60c-dd0c6003b312&amp;image=Herbarium.jpg&amp;height=420&amp;width=4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7106" y="1643050"/>
            <a:ext cx="4000500" cy="4000501"/>
          </a:xfrm>
          <a:prstGeom prst="rect">
            <a:avLst/>
          </a:prstGeom>
          <a:noFill/>
        </p:spPr>
      </p:pic>
      <p:sp>
        <p:nvSpPr>
          <p:cNvPr id="5" name="חץ שמאלה 4"/>
          <p:cNvSpPr/>
          <p:nvPr/>
        </p:nvSpPr>
        <p:spPr>
          <a:xfrm rot="21159048">
            <a:off x="5435296" y="2550585"/>
            <a:ext cx="3214710" cy="30312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dirty="0" smtClean="0"/>
              <a:t>הקיר מואר באור שנובע מאחורי הדמות!</a:t>
            </a:r>
          </a:p>
          <a:p>
            <a:pPr algn="ctr"/>
            <a:r>
              <a:rPr lang="he-IL" dirty="0" smtClean="0"/>
              <a:t>מדגיש ומחדד את קווי המתאר של הדמות</a:t>
            </a:r>
            <a:endParaRPr lang="he-IL" dirty="0"/>
          </a:p>
        </p:txBody>
      </p:sp>
      <p:sp>
        <p:nvSpPr>
          <p:cNvPr id="6" name="חץ שמאלה 5"/>
          <p:cNvSpPr/>
          <p:nvPr/>
        </p:nvSpPr>
        <p:spPr>
          <a:xfrm rot="20210398" flipH="1">
            <a:off x="621177" y="2992485"/>
            <a:ext cx="2899662" cy="1936739"/>
          </a:xfrm>
          <a:prstGeom prst="leftArrow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dirty="0" smtClean="0"/>
              <a:t>הפנים של הדוגמנית מוארות ממקור אור חזיתי נוסף</a:t>
            </a:r>
            <a:endParaRPr lang="he-IL" dirty="0"/>
          </a:p>
        </p:txBody>
      </p:sp>
      <p:sp>
        <p:nvSpPr>
          <p:cNvPr id="7" name="TextBox 6"/>
          <p:cNvSpPr txBox="1"/>
          <p:nvPr/>
        </p:nvSpPr>
        <p:spPr>
          <a:xfrm>
            <a:off x="1500166" y="500042"/>
            <a:ext cx="642942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he-IL" sz="2800" dirty="0" smtClean="0"/>
              <a:t>2 מקורות אור </a:t>
            </a:r>
            <a:r>
              <a:rPr lang="he-IL" sz="2800" dirty="0" err="1" smtClean="0"/>
              <a:t>– ת</a:t>
            </a:r>
            <a:r>
              <a:rPr lang="he-IL" sz="2800" dirty="0" smtClean="0"/>
              <a:t>אורה מלאכותית</a:t>
            </a:r>
            <a:endParaRPr lang="he-IL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המבזק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he-IL" dirty="0" smtClean="0"/>
              <a:t>תאורת </a:t>
            </a:r>
            <a:r>
              <a:rPr lang="he-IL" dirty="0"/>
              <a:t>המבזק מתאפיינת במראה מלאכותי. מדוע? שימו לב מהיכן מגיעים מקורות האור שסביבכם: השמש והנורה הביתית מאירים מלמעלה, תאורת חלון מגיעה מהצד. </a:t>
            </a:r>
            <a:r>
              <a:rPr lang="he-IL" dirty="0" smtClean="0"/>
              <a:t> - המבזק מגיע מהחזית </a:t>
            </a:r>
            <a:r>
              <a:rPr lang="he-IL" dirty="0" err="1" smtClean="0"/>
              <a:t>– ז</a:t>
            </a:r>
            <a:r>
              <a:rPr lang="he-IL" dirty="0" smtClean="0"/>
              <a:t>ואינה תאורה טבעית!</a:t>
            </a:r>
            <a:endParaRPr lang="en-US" dirty="0"/>
          </a:p>
          <a:p>
            <a:endParaRPr lang="he-I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המבזק במצלמת </a:t>
            </a:r>
            <a:r>
              <a:rPr lang="he-IL" dirty="0" err="1" smtClean="0"/>
              <a:t>ניקון</a:t>
            </a:r>
            <a:r>
              <a:rPr lang="he-IL" dirty="0" smtClean="0"/>
              <a:t> 10</a:t>
            </a:r>
            <a:r>
              <a:rPr lang="en-US" dirty="0" smtClean="0"/>
              <a:t>L</a:t>
            </a:r>
            <a:endParaRPr lang="he-IL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85860"/>
            <a:ext cx="335758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715140" y="4500570"/>
            <a:ext cx="207170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dirty="0" smtClean="0"/>
              <a:t>על הצג יתקבל תפריט בחירה.</a:t>
            </a:r>
          </a:p>
          <a:p>
            <a:r>
              <a:rPr lang="he-IL" dirty="0" smtClean="0"/>
              <a:t>פרוט האפשרויות </a:t>
            </a:r>
            <a:r>
              <a:rPr lang="he-IL" dirty="0" err="1" smtClean="0"/>
              <a:t>בשיקופית</a:t>
            </a:r>
            <a:r>
              <a:rPr lang="he-IL" dirty="0" smtClean="0"/>
              <a:t> הבאה.</a:t>
            </a:r>
            <a:endParaRPr lang="he-IL" dirty="0"/>
          </a:p>
        </p:txBody>
      </p:sp>
      <p:sp>
        <p:nvSpPr>
          <p:cNvPr id="6" name="TextBox 5"/>
          <p:cNvSpPr txBox="1"/>
          <p:nvPr/>
        </p:nvSpPr>
        <p:spPr>
          <a:xfrm>
            <a:off x="6215074" y="2500306"/>
            <a:ext cx="250033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dirty="0" smtClean="0"/>
              <a:t>לחץ על כפתור המבזק ברב בורר. על הצג יופיעו אפשרויות הבחירה</a:t>
            </a:r>
            <a:endParaRPr lang="he-IL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2216</TotalTime>
  <Words>912</Words>
  <Application>Microsoft Office PowerPoint</Application>
  <PresentationFormat>‫הצגה על המסך (4:3)</PresentationFormat>
  <Paragraphs>112</Paragraphs>
  <Slides>27</Slides>
  <Notes>0</Notes>
  <HiddenSlides>0</HiddenSlides>
  <MMClips>0</MMClips>
  <ScaleCrop>false</ScaleCrop>
  <HeadingPairs>
    <vt:vector size="4" baseType="variant"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27</vt:i4>
      </vt:variant>
    </vt:vector>
  </HeadingPairs>
  <TitlesOfParts>
    <vt:vector size="28" baseType="lpstr">
      <vt:lpstr>ערכת נושא Office</vt:lpstr>
      <vt:lpstr>שעורי צילום – תאורה וצבע</vt:lpstr>
      <vt:lpstr>סוגי תאורה – תאורה חמה</vt:lpstr>
      <vt:lpstr>תאורת פלורסנט ותאורת יום</vt:lpstr>
      <vt:lpstr>שקופית 4</vt:lpstr>
      <vt:lpstr>שקופית 5</vt:lpstr>
      <vt:lpstr>שקופית 6</vt:lpstr>
      <vt:lpstr>שקופית 7</vt:lpstr>
      <vt:lpstr>המבזק</vt:lpstr>
      <vt:lpstr>המבזק במצלמת ניקון 10L</vt:lpstr>
      <vt:lpstr>שקופית 10</vt:lpstr>
      <vt:lpstr>הבזק בכל עת: פועל תמיד – מאיר צללים באור שמש.</vt:lpstr>
      <vt:lpstr>שקופית 12</vt:lpstr>
      <vt:lpstr>שקופית 13</vt:lpstr>
      <vt:lpstr>מצב צילום ללא מבזק</vt:lpstr>
      <vt:lpstr>שקופית 15</vt:lpstr>
      <vt:lpstr>מה זה צבע לבן?</vt:lpstr>
      <vt:lpstr>תיקונים בתאורה בניקון L10 – תיקון חשיפה</vt:lpstr>
      <vt:lpstr>תפריט צילום  האדומים קשורים לנושא הצבע</vt:lpstr>
      <vt:lpstr>איכות התמונה – חשוב – לתערוכה בחר בגודל תמונה מתאים!</vt:lpstr>
      <vt:lpstr>איזון לבן</vt:lpstr>
      <vt:lpstr>איזון לבן מראש – מדידת הלבן.</vt:lpstr>
      <vt:lpstr>איזון לבן אפשרויות בית החרושת</vt:lpstr>
      <vt:lpstr>תפריט לקבלת גוונים בתמונות אופציות הצבע</vt:lpstr>
      <vt:lpstr>אופציות צבע</vt:lpstr>
      <vt:lpstr>מה כדאי לעשות עכשיו?</vt:lpstr>
      <vt:lpstr>נסה את השפעת איזון הלבן</vt:lpstr>
      <vt:lpstr>צור תמונות מיוחדות עם אופציות צבע שונות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שעורי צילום - התאורה</dc:title>
  <dc:creator>Ilan</dc:creator>
  <cp:lastModifiedBy>Ilan</cp:lastModifiedBy>
  <cp:revision>106</cp:revision>
  <dcterms:created xsi:type="dcterms:W3CDTF">2008-12-10T16:07:09Z</dcterms:created>
  <dcterms:modified xsi:type="dcterms:W3CDTF">2008-12-12T05:03:53Z</dcterms:modified>
</cp:coreProperties>
</file>