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62" r:id="rId2"/>
    <p:sldId id="281" r:id="rId3"/>
    <p:sldId id="263" r:id="rId4"/>
    <p:sldId id="256" r:id="rId5"/>
    <p:sldId id="280" r:id="rId6"/>
    <p:sldId id="268" r:id="rId7"/>
    <p:sldId id="257" r:id="rId8"/>
    <p:sldId id="276" r:id="rId9"/>
    <p:sldId id="258" r:id="rId10"/>
    <p:sldId id="277" r:id="rId11"/>
    <p:sldId id="259" r:id="rId12"/>
    <p:sldId id="260" r:id="rId13"/>
    <p:sldId id="261" r:id="rId14"/>
    <p:sldId id="264" r:id="rId15"/>
    <p:sldId id="274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50" d="100"/>
          <a:sy n="50" d="100"/>
        </p:scale>
        <p:origin x="-1188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3822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663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244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1266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681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28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681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567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5667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755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532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99616-26C9-492E-8CCC-DDF75FB9C891}" type="datetimeFigureOut">
              <a:rPr lang="he-IL" smtClean="0"/>
              <a:t>כ"א/כסלו/תשפ"א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034DE-DADB-40BF-818B-5ACF5E099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640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42452" y="1692560"/>
            <a:ext cx="6859096" cy="1702160"/>
          </a:xfrm>
        </p:spPr>
        <p:txBody>
          <a:bodyPr>
            <a:noAutofit/>
          </a:bodyPr>
          <a:lstStyle/>
          <a:p>
            <a:r>
              <a:rPr lang="he-IL" sz="16600" b="1" dirty="0">
                <a:solidFill>
                  <a:srgbClr val="FF0000"/>
                </a:solidFill>
              </a:rPr>
              <a:t>בינגו:</a:t>
            </a:r>
            <a:r>
              <a:rPr lang="he-IL" sz="13800" b="1" dirty="0">
                <a:solidFill>
                  <a:srgbClr val="FF0000"/>
                </a:solidFill>
              </a:rPr>
              <a:t> </a:t>
            </a:r>
            <a:br>
              <a:rPr lang="he-IL" sz="13800" b="1" dirty="0">
                <a:solidFill>
                  <a:srgbClr val="FF0000"/>
                </a:solidFill>
              </a:rPr>
            </a:br>
            <a:r>
              <a:rPr lang="he-IL" sz="13800" b="1" dirty="0">
                <a:solidFill>
                  <a:srgbClr val="FF0000"/>
                </a:solidFill>
              </a:rPr>
              <a:t>חנוכה</a:t>
            </a:r>
          </a:p>
        </p:txBody>
      </p:sp>
      <p:sp>
        <p:nvSpPr>
          <p:cNvPr id="5" name="מלבן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0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60577"/>
            <a:ext cx="3143250" cy="145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5589240"/>
            <a:ext cx="288032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/>
              <a:t>כתיבה: יהודית בלאיש </a:t>
            </a:r>
          </a:p>
          <a:p>
            <a:r>
              <a:rPr lang="he-IL" dirty="0"/>
              <a:t>עריכה: שרית שכטר </a:t>
            </a:r>
          </a:p>
        </p:txBody>
      </p:sp>
    </p:spTree>
    <p:extLst>
      <p:ext uri="{BB962C8B-B14F-4D97-AF65-F5344CB8AC3E}">
        <p14:creationId xmlns:p14="http://schemas.microsoft.com/office/powerpoint/2010/main" val="450967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827584" y="920621"/>
            <a:ext cx="75425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200" dirty="0"/>
              <a:t>לפניכם 12 שאלות. לאחר שהתלמידים ישבצו את המספרים של התוצאות בטבלה המצורפת, הקריאו את השאלות וילד שבחר את המספר שהוא התוצאה יקיף את מספר התוצאה בעיגול . ילד שהקיף   את שני האלכסונים מנצח. אפשר להמשיך את המשחק  עד שילד ימלא את כל הטבלה.</a:t>
            </a:r>
            <a:endParaRPr lang="en-US" sz="3200" dirty="0"/>
          </a:p>
          <a:p>
            <a:pPr algn="ctr"/>
            <a:r>
              <a:rPr lang="he-IL" sz="3200" dirty="0"/>
              <a:t>אפשר לשנות את השאלות על פי רמת הכיתה. </a:t>
            </a:r>
            <a:endParaRPr lang="en-US" sz="3200" dirty="0"/>
          </a:p>
        </p:txBody>
      </p:sp>
      <p:sp>
        <p:nvSpPr>
          <p:cNvPr id="5" name="מלבן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6385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268760"/>
            <a:ext cx="6984776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dirty="0"/>
              <a:t>הכינו לעצמכם לוח של 3</a:t>
            </a:r>
            <a:r>
              <a:rPr lang="en-US" sz="3200" b="1" dirty="0"/>
              <a:t>X</a:t>
            </a:r>
            <a:r>
              <a:rPr lang="he-IL" sz="3200" b="1" dirty="0"/>
              <a:t>3</a:t>
            </a:r>
          </a:p>
          <a:p>
            <a:pPr>
              <a:lnSpc>
                <a:spcPct val="150000"/>
              </a:lnSpc>
            </a:pPr>
            <a:r>
              <a:rPr lang="he-IL" sz="3200" b="1" dirty="0"/>
              <a:t>ומלאו אותו במספרים לפי בחירתכם:</a:t>
            </a:r>
          </a:p>
        </p:txBody>
      </p:sp>
      <p:sp>
        <p:nvSpPr>
          <p:cNvPr id="11" name="מלבן 10"/>
          <p:cNvSpPr/>
          <p:nvPr/>
        </p:nvSpPr>
        <p:spPr>
          <a:xfrm>
            <a:off x="1295636" y="3284984"/>
            <a:ext cx="66247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5400" b="1" dirty="0"/>
              <a:t>65 , 6 , 8 , 25 , 52 ,9 , 1000 , ½ 1 , 255 , 138 , 17.5 , 44   </a:t>
            </a:r>
            <a:endParaRPr lang="en-US" sz="5400" b="1" dirty="0"/>
          </a:p>
        </p:txBody>
      </p:sp>
      <p:sp>
        <p:nvSpPr>
          <p:cNvPr id="27" name="מלבן 2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0688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603341" y="1235075"/>
            <a:ext cx="6840760" cy="1702160"/>
          </a:xfrm>
        </p:spPr>
        <p:txBody>
          <a:bodyPr>
            <a:noAutofit/>
          </a:bodyPr>
          <a:lstStyle/>
          <a:p>
            <a:pPr algn="ctr" rtl="0"/>
            <a:r>
              <a:rPr lang="he-IL" sz="6600" b="1" dirty="0">
                <a:solidFill>
                  <a:schemeClr val="tx1"/>
                </a:solidFill>
              </a:rPr>
              <a:t>כמה נרות מדליקים בחנוכה?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4338" name="Picture 2" descr="×ª××× × ×§×©××¨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7032"/>
            <a:ext cx="19335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804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9552" y="1484784"/>
            <a:ext cx="7363152" cy="1702160"/>
          </a:xfrm>
        </p:spPr>
        <p:txBody>
          <a:bodyPr>
            <a:noAutofit/>
          </a:bodyPr>
          <a:lstStyle/>
          <a:p>
            <a:pPr algn="r"/>
            <a:r>
              <a:rPr lang="he-IL" sz="4400" b="1" dirty="0">
                <a:solidFill>
                  <a:schemeClr val="tx1"/>
                </a:solidFill>
              </a:rPr>
              <a:t>כמה נרות היינו מדליקים אם כד השמן היה מספיק ל-10 ימים?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3314" name="Picture 2" descr="×ª××× × ×§×©××¨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429000"/>
            <a:ext cx="2520281" cy="301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031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423" y="1196752"/>
            <a:ext cx="7363153" cy="3744860"/>
          </a:xfrm>
        </p:spPr>
        <p:txBody>
          <a:bodyPr>
            <a:normAutofit fontScale="90000"/>
          </a:bodyPr>
          <a:lstStyle/>
          <a:p>
            <a:pPr algn="r">
              <a:lnSpc>
                <a:spcPct val="150000"/>
              </a:lnSpc>
            </a:pPr>
            <a:r>
              <a:rPr lang="he-IL" sz="6000" b="1" dirty="0">
                <a:solidFill>
                  <a:schemeClr val="tx1"/>
                </a:solidFill>
              </a:rPr>
              <a:t>כמה ימים יעברו עד שנדליק לפחות חצי מהקופסה? </a:t>
            </a:r>
            <a:endParaRPr lang="he-IL" sz="6600" b="1" dirty="0">
              <a:solidFill>
                <a:schemeClr val="tx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436510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36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34439" y="1732952"/>
            <a:ext cx="7075121" cy="1702160"/>
          </a:xfrm>
        </p:spPr>
        <p:txBody>
          <a:bodyPr>
            <a:noAutofit/>
          </a:bodyPr>
          <a:lstStyle/>
          <a:p>
            <a:pPr algn="r" rtl="0"/>
            <a:r>
              <a:rPr lang="he-IL" sz="6600" b="1" dirty="0" err="1">
                <a:solidFill>
                  <a:schemeClr val="tx1"/>
                </a:solidFill>
              </a:rPr>
              <a:t>בסופגניה</a:t>
            </a:r>
            <a:r>
              <a:rPr lang="he-IL" sz="6600" b="1" dirty="0">
                <a:solidFill>
                  <a:schemeClr val="tx1"/>
                </a:solidFill>
              </a:rPr>
              <a:t> 400 קלוריות כמה קלוריות יש בשתי סופגניות וחצי?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1266" name="Picture 2" descr="×ª××¦××ª ×ª××× × ×¢×××¨ ×¡××¤×× ×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64795"/>
            <a:ext cx="2238176" cy="216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869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62432" y="620688"/>
            <a:ext cx="7219136" cy="3672852"/>
          </a:xfrm>
        </p:spPr>
        <p:txBody>
          <a:bodyPr>
            <a:noAutofit/>
          </a:bodyPr>
          <a:lstStyle/>
          <a:p>
            <a:pPr algn="ctr" rtl="0"/>
            <a:r>
              <a:rPr lang="he-IL" sz="6600" b="1" dirty="0">
                <a:solidFill>
                  <a:schemeClr val="tx1"/>
                </a:solidFill>
              </a:rPr>
              <a:t>אם ביום הראשון </a:t>
            </a:r>
            <a:r>
              <a:rPr lang="he-IL" sz="6600" b="1" dirty="0" err="1">
                <a:solidFill>
                  <a:schemeClr val="tx1"/>
                </a:solidFill>
              </a:rPr>
              <a:t>החנוכיה</a:t>
            </a:r>
            <a:r>
              <a:rPr lang="he-IL" sz="6600" b="1" dirty="0">
                <a:solidFill>
                  <a:schemeClr val="tx1"/>
                </a:solidFill>
              </a:rPr>
              <a:t> דלקה שעה וחצי , כמה זמן היא דלקה ביום השמיני?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42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97152"/>
            <a:ext cx="2743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492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9552" y="1726840"/>
            <a:ext cx="7507168" cy="1702160"/>
          </a:xfrm>
        </p:spPr>
        <p:txBody>
          <a:bodyPr>
            <a:noAutofit/>
          </a:bodyPr>
          <a:lstStyle/>
          <a:p>
            <a:pPr algn="r"/>
            <a:r>
              <a:rPr lang="he-IL" sz="5400" b="1" dirty="0">
                <a:solidFill>
                  <a:schemeClr val="tx1"/>
                </a:solidFill>
              </a:rPr>
              <a:t>רון קיבל דמי חנוכה , שקל ביום הראשון ובכל יום עד סוף חנוכה , ובכל יום פי שתיים מהיום הקודם כמה כסף קיבל רון בסך </a:t>
            </a:r>
            <a:r>
              <a:rPr lang="he-IL" sz="5400" b="1" dirty="0" err="1">
                <a:solidFill>
                  <a:schemeClr val="tx1"/>
                </a:solidFill>
              </a:rPr>
              <a:t>הכל</a:t>
            </a:r>
            <a:r>
              <a:rPr lang="he-IL" sz="5400" b="1" dirty="0">
                <a:solidFill>
                  <a:schemeClr val="tx1"/>
                </a:solidFill>
              </a:rPr>
              <a:t>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65104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068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70444" y="980728"/>
            <a:ext cx="7003112" cy="3168796"/>
          </a:xfrm>
        </p:spPr>
        <p:txBody>
          <a:bodyPr>
            <a:noAutofit/>
          </a:bodyPr>
          <a:lstStyle/>
          <a:p>
            <a:pPr algn="ctr"/>
            <a:r>
              <a:rPr lang="he-IL" sz="6000" b="1" dirty="0">
                <a:solidFill>
                  <a:schemeClr val="tx1"/>
                </a:solidFill>
              </a:rPr>
              <a:t>כ"ה בכסלו הוא היום הראשון של חנוכה , איזה מספר כ"ה </a:t>
            </a:r>
            <a:r>
              <a:rPr lang="he-IL" sz="6000" b="1" dirty="0" err="1">
                <a:solidFill>
                  <a:schemeClr val="tx1"/>
                </a:solidFill>
              </a:rPr>
              <a:t>בגימטריה</a:t>
            </a:r>
            <a:r>
              <a:rPr lang="he-IL" sz="6000" b="1" dirty="0">
                <a:solidFill>
                  <a:schemeClr val="tx1"/>
                </a:solidFill>
              </a:rPr>
              <a:t>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436510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582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123728" y="1268760"/>
            <a:ext cx="5328592" cy="3502360"/>
          </a:xfrm>
        </p:spPr>
        <p:txBody>
          <a:bodyPr>
            <a:noAutofit/>
          </a:bodyPr>
          <a:lstStyle/>
          <a:p>
            <a:r>
              <a:rPr lang="he-IL" sz="6600" b="1" dirty="0">
                <a:solidFill>
                  <a:schemeClr val="tx1"/>
                </a:solidFill>
              </a:rPr>
              <a:t>מהו מספר הבנים של חנה?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1128"/>
            <a:ext cx="2743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133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1146" y="1124744"/>
            <a:ext cx="8136904" cy="3934408"/>
          </a:xfrm>
        </p:spPr>
        <p:txBody>
          <a:bodyPr>
            <a:normAutofit/>
          </a:bodyPr>
          <a:lstStyle/>
          <a:p>
            <a:pPr algn="ctr" rtl="0"/>
            <a:r>
              <a:rPr lang="he-IL" sz="6600" b="1" dirty="0">
                <a:solidFill>
                  <a:schemeClr val="tx1"/>
                </a:solidFill>
              </a:rPr>
              <a:t>מספר הנרות שמדליקים  ביום הראשון , השני והשלישי?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436510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02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8136904" cy="487051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he-IL" sz="4800" b="1" dirty="0">
                <a:solidFill>
                  <a:schemeClr val="tx1"/>
                </a:solidFill>
              </a:rPr>
              <a:t>דמי הכיס של נועה עשרה שקלים ביום הראשון של חנוכה ובכל יום שעובר היא מקבלת שקל פחות  כמה היא מקבלת בכל החופש?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AutoShape 2" descr="×ª××¦××ª ×ª××× × ×¢×××¨ ××× ×× ×××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1778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1774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47664" y="2564904"/>
            <a:ext cx="6355041" cy="1053644"/>
          </a:xfrm>
        </p:spPr>
        <p:txBody>
          <a:bodyPr>
            <a:noAutofit/>
          </a:bodyPr>
          <a:lstStyle/>
          <a:p>
            <a:pPr algn="ctr" rtl="0"/>
            <a:r>
              <a:rPr lang="he-IL" sz="6600" b="1" dirty="0">
                <a:solidFill>
                  <a:schemeClr val="tx1"/>
                </a:solidFill>
              </a:rPr>
              <a:t>מהו סכום האותיות שעל הסביבון </a:t>
            </a:r>
            <a:r>
              <a:rPr lang="he-IL" sz="6600" b="1" dirty="0" err="1">
                <a:solidFill>
                  <a:schemeClr val="tx1"/>
                </a:solidFill>
              </a:rPr>
              <a:t>בגימטריה</a:t>
            </a:r>
            <a:r>
              <a:rPr lang="he-IL" sz="6600" b="1" dirty="0">
                <a:solidFill>
                  <a:schemeClr val="tx1"/>
                </a:solidFill>
              </a:rPr>
              <a:t>? </a:t>
            </a: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6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436510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14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7651185" cy="3888876"/>
          </a:xfrm>
        </p:spPr>
        <p:txBody>
          <a:bodyPr>
            <a:normAutofit/>
          </a:bodyPr>
          <a:lstStyle/>
          <a:p>
            <a:r>
              <a:rPr lang="he-IL" sz="6000" b="1" dirty="0">
                <a:solidFill>
                  <a:schemeClr val="tx1"/>
                </a:solidFill>
              </a:rPr>
              <a:t>קילוגרם שווה ל-7000 קלוריות , כמה סופגניות נאכל כדי להעלות קילו במשקל? 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58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3074" name="Picture 2" descr="×ª××¦××ª ×ª××× × ×¢×××¨ ×× ×××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436510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84231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1157</TotalTime>
  <Words>252</Words>
  <Application>Microsoft Office PowerPoint</Application>
  <PresentationFormat>‫הצגה על המסך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ערכת נושא Office</vt:lpstr>
      <vt:lpstr>בינגו:  חנוכה</vt:lpstr>
      <vt:lpstr>מצגת של PowerPoint</vt:lpstr>
      <vt:lpstr>מצגת של PowerPoint</vt:lpstr>
      <vt:lpstr>כמה נרות מדליקים בחנוכה? </vt:lpstr>
      <vt:lpstr>כמה נרות היינו מדליקים אם כד השמן היה מספיק ל-10 ימים? </vt:lpstr>
      <vt:lpstr>כמה ימים יעברו עד שנדליק לפחות חצי מהקופסה? </vt:lpstr>
      <vt:lpstr>בסופגניה 400 קלוריות כמה קלוריות יש בשתי סופגניות וחצי? </vt:lpstr>
      <vt:lpstr>אם ביום הראשון החנוכיה דלקה שעה וחצי , כמה זמן היא דלקה ביום השמיני? </vt:lpstr>
      <vt:lpstr>רון קיבל דמי חנוכה , שקל ביום הראשון ובכל יום עד סוף חנוכה , ובכל יום פי שתיים מהיום הקודם כמה כסף קיבל רון בסך הכל? </vt:lpstr>
      <vt:lpstr>כ"ה בכסלו הוא היום הראשון של חנוכה , איזה מספר כ"ה בגימטריה? </vt:lpstr>
      <vt:lpstr>מהו מספר הבנים של חנה? </vt:lpstr>
      <vt:lpstr>מספר הנרות שמדליקים  ביום הראשון , השני והשלישי? </vt:lpstr>
      <vt:lpstr>דמי הכיס של נועה עשרה שקלים ביום הראשון של חנוכה ובכל יום שעובר היא מקבלת שקל פחות  כמה היא מקבלת בכל החופש? </vt:lpstr>
      <vt:lpstr>מהו סכום האותיות שעל הסביבון בגימטריה? </vt:lpstr>
      <vt:lpstr>קילוגרם שווה ל-7000 קלוריות , כמה סופגניות נאכל כדי להעלות קילו במשקל?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568:4=</dc:title>
  <dc:creator>USER</dc:creator>
  <cp:lastModifiedBy>דבורה פלמן</cp:lastModifiedBy>
  <cp:revision>37</cp:revision>
  <dcterms:created xsi:type="dcterms:W3CDTF">2013-08-25T21:33:53Z</dcterms:created>
  <dcterms:modified xsi:type="dcterms:W3CDTF">2020-12-07T10:21:29Z</dcterms:modified>
</cp:coreProperties>
</file>